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5"/>
  </p:notesMasterIdLst>
  <p:handoutMasterIdLst>
    <p:handoutMasterId r:id="rId46"/>
  </p:handoutMasterIdLst>
  <p:sldIdLst>
    <p:sldId id="420" r:id="rId5"/>
    <p:sldId id="477" r:id="rId6"/>
    <p:sldId id="479" r:id="rId7"/>
    <p:sldId id="509" r:id="rId8"/>
    <p:sldId id="510" r:id="rId9"/>
    <p:sldId id="511" r:id="rId10"/>
    <p:sldId id="512" r:id="rId11"/>
    <p:sldId id="513" r:id="rId12"/>
    <p:sldId id="514" r:id="rId13"/>
    <p:sldId id="515" r:id="rId14"/>
    <p:sldId id="516" r:id="rId15"/>
    <p:sldId id="517" r:id="rId16"/>
    <p:sldId id="518" r:id="rId17"/>
    <p:sldId id="544" r:id="rId18"/>
    <p:sldId id="519" r:id="rId19"/>
    <p:sldId id="520" r:id="rId20"/>
    <p:sldId id="521" r:id="rId21"/>
    <p:sldId id="522" r:id="rId22"/>
    <p:sldId id="545" r:id="rId23"/>
    <p:sldId id="524" r:id="rId24"/>
    <p:sldId id="525" r:id="rId25"/>
    <p:sldId id="526" r:id="rId26"/>
    <p:sldId id="527" r:id="rId27"/>
    <p:sldId id="528" r:id="rId28"/>
    <p:sldId id="529" r:id="rId29"/>
    <p:sldId id="530" r:id="rId30"/>
    <p:sldId id="531" r:id="rId31"/>
    <p:sldId id="532" r:id="rId32"/>
    <p:sldId id="533" r:id="rId33"/>
    <p:sldId id="534" r:id="rId34"/>
    <p:sldId id="535" r:id="rId35"/>
    <p:sldId id="536" r:id="rId36"/>
    <p:sldId id="537" r:id="rId37"/>
    <p:sldId id="538" r:id="rId38"/>
    <p:sldId id="539" r:id="rId39"/>
    <p:sldId id="540" r:id="rId40"/>
    <p:sldId id="541" r:id="rId41"/>
    <p:sldId id="542" r:id="rId42"/>
    <p:sldId id="543" r:id="rId43"/>
    <p:sldId id="360" r:id="rId44"/>
  </p:sldIdLst>
  <p:sldSz cx="12192000" cy="6858000"/>
  <p:notesSz cx="6858000" cy="9144000"/>
  <p:defaultTextStyle>
    <a:defPPr>
      <a:defRPr lang="en-US"/>
    </a:defPPr>
    <a:lvl1pPr marL="0" algn="l" defTabSz="1219261" rtl="0" eaLnBrk="1" latinLnBrk="0" hangingPunct="1">
      <a:defRPr sz="2400" kern="1200">
        <a:solidFill>
          <a:schemeClr val="tx1"/>
        </a:solidFill>
        <a:latin typeface="+mn-lt"/>
        <a:ea typeface="+mn-ea"/>
        <a:cs typeface="+mn-cs"/>
      </a:defRPr>
    </a:lvl1pPr>
    <a:lvl2pPr marL="609630" algn="l" defTabSz="1219261" rtl="0" eaLnBrk="1" latinLnBrk="0" hangingPunct="1">
      <a:defRPr sz="2400" kern="1200">
        <a:solidFill>
          <a:schemeClr val="tx1"/>
        </a:solidFill>
        <a:latin typeface="+mn-lt"/>
        <a:ea typeface="+mn-ea"/>
        <a:cs typeface="+mn-cs"/>
      </a:defRPr>
    </a:lvl2pPr>
    <a:lvl3pPr marL="1219261" algn="l" defTabSz="1219261" rtl="0" eaLnBrk="1" latinLnBrk="0" hangingPunct="1">
      <a:defRPr sz="2400" kern="1200">
        <a:solidFill>
          <a:schemeClr val="tx1"/>
        </a:solidFill>
        <a:latin typeface="+mn-lt"/>
        <a:ea typeface="+mn-ea"/>
        <a:cs typeface="+mn-cs"/>
      </a:defRPr>
    </a:lvl3pPr>
    <a:lvl4pPr marL="1828891" algn="l" defTabSz="1219261" rtl="0" eaLnBrk="1" latinLnBrk="0" hangingPunct="1">
      <a:defRPr sz="2400" kern="1200">
        <a:solidFill>
          <a:schemeClr val="tx1"/>
        </a:solidFill>
        <a:latin typeface="+mn-lt"/>
        <a:ea typeface="+mn-ea"/>
        <a:cs typeface="+mn-cs"/>
      </a:defRPr>
    </a:lvl4pPr>
    <a:lvl5pPr marL="2438522" algn="l" defTabSz="1219261" rtl="0" eaLnBrk="1" latinLnBrk="0" hangingPunct="1">
      <a:defRPr sz="2400" kern="1200">
        <a:solidFill>
          <a:schemeClr val="tx1"/>
        </a:solidFill>
        <a:latin typeface="+mn-lt"/>
        <a:ea typeface="+mn-ea"/>
        <a:cs typeface="+mn-cs"/>
      </a:defRPr>
    </a:lvl5pPr>
    <a:lvl6pPr marL="3048152" algn="l" defTabSz="1219261" rtl="0" eaLnBrk="1" latinLnBrk="0" hangingPunct="1">
      <a:defRPr sz="2400" kern="1200">
        <a:solidFill>
          <a:schemeClr val="tx1"/>
        </a:solidFill>
        <a:latin typeface="+mn-lt"/>
        <a:ea typeface="+mn-ea"/>
        <a:cs typeface="+mn-cs"/>
      </a:defRPr>
    </a:lvl6pPr>
    <a:lvl7pPr marL="3657783" algn="l" defTabSz="1219261" rtl="0" eaLnBrk="1" latinLnBrk="0" hangingPunct="1">
      <a:defRPr sz="2400" kern="1200">
        <a:solidFill>
          <a:schemeClr val="tx1"/>
        </a:solidFill>
        <a:latin typeface="+mn-lt"/>
        <a:ea typeface="+mn-ea"/>
        <a:cs typeface="+mn-cs"/>
      </a:defRPr>
    </a:lvl7pPr>
    <a:lvl8pPr marL="4267413" algn="l" defTabSz="1219261" rtl="0" eaLnBrk="1" latinLnBrk="0" hangingPunct="1">
      <a:defRPr sz="2400" kern="1200">
        <a:solidFill>
          <a:schemeClr val="tx1"/>
        </a:solidFill>
        <a:latin typeface="+mn-lt"/>
        <a:ea typeface="+mn-ea"/>
        <a:cs typeface="+mn-cs"/>
      </a:defRPr>
    </a:lvl8pPr>
    <a:lvl9pPr marL="4877044" algn="l" defTabSz="1219261"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5" userDrawn="1">
          <p15:clr>
            <a:srgbClr val="A4A3A4"/>
          </p15:clr>
        </p15:guide>
        <p15:guide id="2" orient="horz" pos="3792" userDrawn="1">
          <p15:clr>
            <a:srgbClr val="A4A3A4"/>
          </p15:clr>
        </p15:guide>
        <p15:guide id="3" orient="horz" pos="1152" userDrawn="1">
          <p15:clr>
            <a:srgbClr val="A4A3A4"/>
          </p15:clr>
        </p15:guide>
        <p15:guide id="4" pos="7296" userDrawn="1">
          <p15:clr>
            <a:srgbClr val="A4A3A4"/>
          </p15:clr>
        </p15:guide>
        <p15:guide id="5" pos="3916" userDrawn="1">
          <p15:clr>
            <a:srgbClr val="A4A3A4"/>
          </p15:clr>
        </p15:guide>
        <p15:guide id="6" pos="384" userDrawn="1">
          <p15:clr>
            <a:srgbClr val="A4A3A4"/>
          </p15:clr>
        </p15:guide>
        <p15:guide id="7" pos="377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ksane, Nitin" initials="MN" lastIdx="50" clrIdx="0">
    <p:extLst>
      <p:ext uri="{19B8F6BF-5375-455C-9EA6-DF929625EA0E}">
        <p15:presenceInfo xmlns:p15="http://schemas.microsoft.com/office/powerpoint/2012/main" userId="S-1-5-21-220523388-1563985344-839522115-543643" providerId="AD"/>
      </p:ext>
    </p:extLst>
  </p:cmAuthor>
  <p:cmAuthor id="2" name="Salloju, Vineeth" initials="SV" lastIdx="16" clrIdx="1">
    <p:extLst>
      <p:ext uri="{19B8F6BF-5375-455C-9EA6-DF929625EA0E}">
        <p15:presenceInfo xmlns:p15="http://schemas.microsoft.com/office/powerpoint/2012/main" userId="S-1-5-21-220523388-1563985344-839522115-547008" providerId="AD"/>
      </p:ext>
    </p:extLst>
  </p:cmAuthor>
  <p:cmAuthor id="3" name="Shah, Utkarsh" initials="SU" lastIdx="18" clrIdx="2">
    <p:extLst>
      <p:ext uri="{19B8F6BF-5375-455C-9EA6-DF929625EA0E}">
        <p15:presenceInfo xmlns:p15="http://schemas.microsoft.com/office/powerpoint/2012/main" userId="S-1-5-21-220523388-1563985344-839522115-552477" providerId="AD"/>
      </p:ext>
    </p:extLst>
  </p:cmAuthor>
  <p:cmAuthor id="4" name="Rajesh Gupta" initials="RG" lastIdx="2" clrIdx="3">
    <p:extLst>
      <p:ext uri="{19B8F6BF-5375-455C-9EA6-DF929625EA0E}">
        <p15:presenceInfo xmlns:p15="http://schemas.microsoft.com/office/powerpoint/2012/main" userId="S::rajgupta16@publicisgroupe.net::d24a5ed3-c7cf-4192-8cac-4142d7aa7d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F91"/>
    <a:srgbClr val="DE9D3F"/>
    <a:srgbClr val="0460A9"/>
    <a:srgbClr val="F26300"/>
    <a:srgbClr val="FFDB93"/>
    <a:srgbClr val="E4A720"/>
    <a:srgbClr val="2D5FA3"/>
    <a:srgbClr val="CB9036"/>
    <a:srgbClr val="F3CD6E"/>
    <a:srgbClr val="0237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C5780E6-A8F4-46B0-B82D-9E7F56C639EF}">
  <a:tblStyle styleId="{1C5780E6-A8F4-46B0-B82D-9E7F56C639EF}" styleName="Novartis Table">
    <a:wholeTbl>
      <a:tcTxStyle>
        <a:fontRef idx="minor"/>
        <a:srgbClr val="000000"/>
      </a:tcTxStyle>
      <a:tcStyle>
        <a:tcBdr>
          <a:left>
            <a:ln>
              <a:noFill/>
            </a:ln>
          </a:left>
          <a:right>
            <a:ln>
              <a:noFill/>
            </a:ln>
          </a:right>
          <a:top>
            <a:ln w="6350">
              <a:solidFill>
                <a:srgbClr val="646464"/>
              </a:solidFill>
            </a:ln>
          </a:top>
          <a:bottom>
            <a:ln w="6350">
              <a:solidFill>
                <a:srgbClr val="646464"/>
              </a:solidFill>
            </a:ln>
          </a:bottom>
          <a:insideH>
            <a:ln w="6350">
              <a:solidFill>
                <a:srgbClr val="646464"/>
              </a:solidFill>
            </a:ln>
          </a:insideH>
          <a:insideV>
            <a:ln>
              <a:noFill/>
            </a:ln>
          </a:insideV>
        </a:tcBdr>
        <a:fill>
          <a:noFill/>
        </a:fill>
      </a:tcStyle>
    </a:wholeTbl>
    <a:band1H>
      <a:tcStyle>
        <a:tcBdr/>
        <a:fill>
          <a:noFill/>
        </a:fill>
      </a:tcStyle>
    </a:band1H>
    <a:band2H>
      <a:tcStyle>
        <a:tcBdr/>
        <a:fill>
          <a:noFill/>
        </a:fill>
      </a:tcStyle>
    </a:band2H>
    <a:band1V>
      <a:tcStyle>
        <a:tcBdr/>
        <a:fill>
          <a:noFill/>
        </a:fill>
      </a:tcStyle>
    </a:band1V>
    <a:band2V>
      <a:tcStyle>
        <a:tcBdr/>
        <a:fill>
          <a:noFill/>
        </a:fill>
      </a:tcStyle>
    </a:band2V>
    <a:lastCol>
      <a:tcTxStyle b="on">
        <a:fontRef idx="minor"/>
        <a:srgbClr val="000000"/>
      </a:tcTxStyle>
      <a:tcStyle>
        <a:tcBdr/>
      </a:tcStyle>
    </a:lastCol>
    <a:firstCol>
      <a:tcTxStyle b="on">
        <a:fontRef idx="minor"/>
        <a:srgbClr val="000000"/>
      </a:tcTxStyle>
      <a:tcStyle>
        <a:tcBdr/>
      </a:tcStyle>
    </a:firstCol>
    <a:lastRow>
      <a:tcTxStyle b="on">
        <a:fontRef idx="minor"/>
        <a:srgbClr val="000000"/>
      </a:tcTxStyle>
      <a:tcStyle>
        <a:tcBdr>
          <a:top>
            <a:ln w="19050">
              <a:solidFill>
                <a:srgbClr val="000000"/>
              </a:solidFill>
            </a:ln>
          </a:top>
          <a:bottom>
            <a:ln>
              <a:noFill/>
            </a:ln>
          </a:bottom>
        </a:tcBdr>
        <a:fill>
          <a:noFill/>
        </a:fill>
      </a:tcStyle>
    </a:lastRow>
    <a:firstRow>
      <a:tcTxStyle b="on">
        <a:fontRef idx="minor"/>
        <a:srgbClr val="0460A9"/>
      </a:tcTxStyle>
      <a:tcStyle>
        <a:tcBdr>
          <a:top>
            <a:ln>
              <a:noFill/>
            </a:ln>
          </a:top>
          <a:bottom>
            <a:ln w="19050">
              <a:solidFill>
                <a:srgbClr val="0460A9"/>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59" autoAdjust="0"/>
    <p:restoredTop sz="96078" autoAdjust="0"/>
  </p:normalViewPr>
  <p:slideViewPr>
    <p:cSldViewPr showGuides="1">
      <p:cViewPr varScale="1">
        <p:scale>
          <a:sx n="56" d="100"/>
          <a:sy n="56" d="100"/>
        </p:scale>
        <p:origin x="960" y="56"/>
      </p:cViewPr>
      <p:guideLst>
        <p:guide orient="horz" pos="285"/>
        <p:guide orient="horz" pos="3792"/>
        <p:guide orient="horz" pos="1152"/>
        <p:guide pos="7296"/>
        <p:guide pos="3916"/>
        <p:guide pos="384"/>
        <p:guide pos="3776"/>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65" d="100"/>
          <a:sy n="165" d="100"/>
        </p:scale>
        <p:origin x="4104" y="1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loju, Vineeth" userId="dc0102d4-4ef0-4dba-a095-e7408ae01905" providerId="ADAL" clId="{FDE6A96D-F025-4817-AC9E-8B9CC9BF6568}"/>
    <pc:docChg chg="addSld delSld modSld">
      <pc:chgData name="Salloju, Vineeth" userId="dc0102d4-4ef0-4dba-a095-e7408ae01905" providerId="ADAL" clId="{FDE6A96D-F025-4817-AC9E-8B9CC9BF6568}" dt="2021-09-08T08:32:11.451" v="5" actId="2696"/>
      <pc:docMkLst>
        <pc:docMk/>
      </pc:docMkLst>
      <pc:sldChg chg="modSp mod">
        <pc:chgData name="Salloju, Vineeth" userId="dc0102d4-4ef0-4dba-a095-e7408ae01905" providerId="ADAL" clId="{FDE6A96D-F025-4817-AC9E-8B9CC9BF6568}" dt="2021-09-08T08:32:06.790" v="4" actId="14100"/>
        <pc:sldMkLst>
          <pc:docMk/>
          <pc:sldMk cId="411933311" sldId="477"/>
        </pc:sldMkLst>
        <pc:spChg chg="mod">
          <ac:chgData name="Salloju, Vineeth" userId="dc0102d4-4ef0-4dba-a095-e7408ae01905" providerId="ADAL" clId="{FDE6A96D-F025-4817-AC9E-8B9CC9BF6568}" dt="2021-09-08T08:32:06.790" v="4" actId="14100"/>
          <ac:spMkLst>
            <pc:docMk/>
            <pc:sldMk cId="411933311" sldId="477"/>
            <ac:spMk id="2" creationId="{00000000-0000-0000-0000-000000000000}"/>
          </ac:spMkLst>
        </pc:spChg>
      </pc:sldChg>
      <pc:sldChg chg="add del">
        <pc:chgData name="Salloju, Vineeth" userId="dc0102d4-4ef0-4dba-a095-e7408ae01905" providerId="ADAL" clId="{FDE6A96D-F025-4817-AC9E-8B9CC9BF6568}" dt="2021-09-08T08:32:11.451" v="5" actId="2696"/>
        <pc:sldMkLst>
          <pc:docMk/>
          <pc:sldMk cId="3375055264" sldId="546"/>
        </pc:sldMkLst>
      </pc:sldChg>
      <pc:sldMasterChg chg="delSldLayout">
        <pc:chgData name="Salloju, Vineeth" userId="dc0102d4-4ef0-4dba-a095-e7408ae01905" providerId="ADAL" clId="{FDE6A96D-F025-4817-AC9E-8B9CC9BF6568}" dt="2021-09-08T08:32:11.451" v="5" actId="2696"/>
        <pc:sldMasterMkLst>
          <pc:docMk/>
          <pc:sldMasterMk cId="1686022313" sldId="2147483648"/>
        </pc:sldMasterMkLst>
        <pc:sldLayoutChg chg="del">
          <pc:chgData name="Salloju, Vineeth" userId="dc0102d4-4ef0-4dba-a095-e7408ae01905" providerId="ADAL" clId="{FDE6A96D-F025-4817-AC9E-8B9CC9BF6568}" dt="2021-09-08T08:32:11.451" v="5" actId="2696"/>
          <pc:sldLayoutMkLst>
            <pc:docMk/>
            <pc:sldMasterMk cId="1686022313" sldId="2147483648"/>
            <pc:sldLayoutMk cId="749764376" sldId="2147483682"/>
          </pc:sldLayoutMkLst>
        </pc:sldLayoutChg>
      </pc:sldMasterChg>
    </pc:docChg>
  </pc:docChgLst>
  <pc:docChgLst>
    <pc:chgData name="Salloju, Vineeth" userId="dc0102d4-4ef0-4dba-a095-e7408ae01905" providerId="ADAL" clId="{2CD3A684-B3EA-48A1-8914-0CE28CF5D2FE}"/>
    <pc:docChg chg="undo redo custSel modSld">
      <pc:chgData name="Salloju, Vineeth" userId="dc0102d4-4ef0-4dba-a095-e7408ae01905" providerId="ADAL" clId="{2CD3A684-B3EA-48A1-8914-0CE28CF5D2FE}" dt="2021-09-15T13:11:29.110" v="17" actId="20577"/>
      <pc:docMkLst>
        <pc:docMk/>
      </pc:docMkLst>
      <pc:sldChg chg="modSp mod">
        <pc:chgData name="Salloju, Vineeth" userId="dc0102d4-4ef0-4dba-a095-e7408ae01905" providerId="ADAL" clId="{2CD3A684-B3EA-48A1-8914-0CE28CF5D2FE}" dt="2021-09-15T13:11:29.110" v="17" actId="20577"/>
        <pc:sldMkLst>
          <pc:docMk/>
          <pc:sldMk cId="391943920" sldId="420"/>
        </pc:sldMkLst>
        <pc:spChg chg="mod">
          <ac:chgData name="Salloju, Vineeth" userId="dc0102d4-4ef0-4dba-a095-e7408ae01905" providerId="ADAL" clId="{2CD3A684-B3EA-48A1-8914-0CE28CF5D2FE}" dt="2021-09-15T13:11:29.110" v="17" actId="20577"/>
          <ac:spMkLst>
            <pc:docMk/>
            <pc:sldMk cId="391943920" sldId="420"/>
            <ac:spMk id="2"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709129511677279E-2"/>
          <c:y val="3.8216560509554139E-2"/>
          <c:w val="0.90658174097664546"/>
          <c:h val="0.89171974522292996"/>
        </c:manualLayout>
      </c:layout>
      <c:barChart>
        <c:barDir val="bar"/>
        <c:grouping val="clustered"/>
        <c:varyColors val="0"/>
        <c:ser>
          <c:idx val="0"/>
          <c:order val="0"/>
          <c:tx>
            <c:strRef>
              <c:f>Sheet1!$B$1</c:f>
              <c:strCache>
                <c:ptCount val="1"/>
                <c:pt idx="0">
                  <c:v>Series 1</c:v>
                </c:pt>
              </c:strCache>
            </c:strRef>
          </c:tx>
          <c:spPr>
            <a:solidFill>
              <a:srgbClr val="0460A9"/>
            </a:solidFill>
            <a:ln>
              <a:noFill/>
            </a:ln>
            <a:effectLst/>
          </c:spPr>
          <c:invertIfNegative val="0"/>
          <c:dPt>
            <c:idx val="0"/>
            <c:invertIfNegative val="0"/>
            <c:bubble3D val="0"/>
            <c:spPr>
              <a:solidFill>
                <a:srgbClr val="0460A9"/>
              </a:solidFill>
              <a:ln>
                <a:noFill/>
              </a:ln>
              <a:effectLst/>
            </c:spPr>
            <c:extLst>
              <c:ext xmlns:c16="http://schemas.microsoft.com/office/drawing/2014/chart" uri="{C3380CC4-5D6E-409C-BE32-E72D297353CC}">
                <c16:uniqueId val="{00000001-089F-A340-AB47-EC23301CB588}"/>
              </c:ext>
            </c:extLst>
          </c:dPt>
          <c:dPt>
            <c:idx val="1"/>
            <c:invertIfNegative val="0"/>
            <c:bubble3D val="0"/>
            <c:spPr>
              <a:solidFill>
                <a:srgbClr val="0460A9"/>
              </a:solidFill>
              <a:ln>
                <a:noFill/>
              </a:ln>
              <a:effectLst/>
            </c:spPr>
            <c:extLst>
              <c:ext xmlns:c16="http://schemas.microsoft.com/office/drawing/2014/chart" uri="{C3380CC4-5D6E-409C-BE32-E72D297353CC}">
                <c16:uniqueId val="{00000003-089F-A340-AB47-EC23301CB588}"/>
              </c:ext>
            </c:extLst>
          </c:dPt>
          <c:cat>
            <c:strRef>
              <c:f>Sheet1!$A$2:$A$3</c:f>
              <c:strCache>
                <c:ptCount val="2"/>
                <c:pt idx="0">
                  <c:v> </c:v>
                </c:pt>
                <c:pt idx="1">
                  <c:v> </c:v>
                </c:pt>
              </c:strCache>
            </c:strRef>
          </c:cat>
          <c:val>
            <c:numRef>
              <c:f>Sheet1!$B$2:$B$3</c:f>
              <c:numCache>
                <c:formatCode>General</c:formatCode>
                <c:ptCount val="2"/>
                <c:pt idx="0">
                  <c:v>11</c:v>
                </c:pt>
                <c:pt idx="1">
                  <c:v>35</c:v>
                </c:pt>
              </c:numCache>
            </c:numRef>
          </c:val>
          <c:extLst>
            <c:ext xmlns:c16="http://schemas.microsoft.com/office/drawing/2014/chart" uri="{C3380CC4-5D6E-409C-BE32-E72D297353CC}">
              <c16:uniqueId val="{00000004-089F-A340-AB47-EC23301CB588}"/>
            </c:ext>
          </c:extLst>
        </c:ser>
        <c:dLbls>
          <c:showLegendKey val="0"/>
          <c:showVal val="0"/>
          <c:showCatName val="0"/>
          <c:showSerName val="0"/>
          <c:showPercent val="0"/>
          <c:showBubbleSize val="0"/>
        </c:dLbls>
        <c:gapWidth val="72"/>
        <c:overlap val="20"/>
        <c:axId val="666393328"/>
        <c:axId val="666402840"/>
      </c:barChart>
      <c:catAx>
        <c:axId val="666393328"/>
        <c:scaling>
          <c:orientation val="minMax"/>
        </c:scaling>
        <c:delete val="1"/>
        <c:axPos val="l"/>
        <c:numFmt formatCode="General" sourceLinked="1"/>
        <c:majorTickMark val="none"/>
        <c:minorTickMark val="none"/>
        <c:tickLblPos val="nextTo"/>
        <c:crossAx val="666402840"/>
        <c:crosses val="autoZero"/>
        <c:auto val="1"/>
        <c:lblAlgn val="ctr"/>
        <c:lblOffset val="100"/>
        <c:noMultiLvlLbl val="0"/>
      </c:catAx>
      <c:valAx>
        <c:axId val="666402840"/>
        <c:scaling>
          <c:orientation val="minMax"/>
        </c:scaling>
        <c:delete val="1"/>
        <c:axPos val="b"/>
        <c:numFmt formatCode="General" sourceLinked="1"/>
        <c:majorTickMark val="none"/>
        <c:minorTickMark val="none"/>
        <c:tickLblPos val="nextTo"/>
        <c:crossAx val="666393328"/>
        <c:crosses val="autoZero"/>
        <c:crossBetween val="between"/>
      </c:valAx>
      <c:spPr>
        <a:noFill/>
        <a:ln>
          <a:noFill/>
        </a:ln>
        <a:effectLst/>
      </c:spPr>
    </c:plotArea>
    <c:plotVisOnly val="1"/>
    <c:dispBlanksAs val="gap"/>
    <c:showDLblsOverMax val="0"/>
  </c:chart>
  <c:spPr>
    <a:noFill/>
    <a:ln>
      <a:noFill/>
    </a:ln>
    <a:effectLst>
      <a:softEdge rad="25400"/>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709129511677279E-2"/>
          <c:y val="3.8216560509554139E-2"/>
          <c:w val="0.90658174097664546"/>
          <c:h val="0.89171974522292996"/>
        </c:manualLayout>
      </c:layout>
      <c:barChart>
        <c:barDir val="bar"/>
        <c:grouping val="clustered"/>
        <c:varyColors val="0"/>
        <c:ser>
          <c:idx val="0"/>
          <c:order val="0"/>
          <c:tx>
            <c:strRef>
              <c:f>Sheet1!$B$1</c:f>
              <c:strCache>
                <c:ptCount val="1"/>
                <c:pt idx="0">
                  <c:v>Series 1</c:v>
                </c:pt>
              </c:strCache>
            </c:strRef>
          </c:tx>
          <c:spPr>
            <a:solidFill>
              <a:srgbClr val="DE9D3F"/>
            </a:solidFill>
            <a:ln>
              <a:noFill/>
            </a:ln>
            <a:effectLst/>
          </c:spPr>
          <c:invertIfNegative val="0"/>
          <c:dPt>
            <c:idx val="0"/>
            <c:invertIfNegative val="0"/>
            <c:bubble3D val="0"/>
            <c:spPr>
              <a:solidFill>
                <a:srgbClr val="DE9D3F"/>
              </a:solidFill>
              <a:ln>
                <a:noFill/>
              </a:ln>
              <a:effectLst/>
            </c:spPr>
            <c:extLst>
              <c:ext xmlns:c16="http://schemas.microsoft.com/office/drawing/2014/chart" uri="{C3380CC4-5D6E-409C-BE32-E72D297353CC}">
                <c16:uniqueId val="{00000001-AB88-3C49-9B6B-749DE9FCB92F}"/>
              </c:ext>
            </c:extLst>
          </c:dPt>
          <c:dPt>
            <c:idx val="1"/>
            <c:invertIfNegative val="0"/>
            <c:bubble3D val="0"/>
            <c:spPr>
              <a:solidFill>
                <a:srgbClr val="DE9D3F"/>
              </a:solidFill>
              <a:ln>
                <a:noFill/>
              </a:ln>
              <a:effectLst/>
            </c:spPr>
            <c:extLst>
              <c:ext xmlns:c16="http://schemas.microsoft.com/office/drawing/2014/chart" uri="{C3380CC4-5D6E-409C-BE32-E72D297353CC}">
                <c16:uniqueId val="{00000003-AB88-3C49-9B6B-749DE9FCB92F}"/>
              </c:ext>
            </c:extLst>
          </c:dPt>
          <c:cat>
            <c:strRef>
              <c:f>Sheet1!$A$2:$A$3</c:f>
              <c:strCache>
                <c:ptCount val="2"/>
                <c:pt idx="0">
                  <c:v> </c:v>
                </c:pt>
                <c:pt idx="1">
                  <c:v> </c:v>
                </c:pt>
              </c:strCache>
            </c:strRef>
          </c:cat>
          <c:val>
            <c:numRef>
              <c:f>Sheet1!$B$2:$B$3</c:f>
              <c:numCache>
                <c:formatCode>General</c:formatCode>
                <c:ptCount val="2"/>
                <c:pt idx="0">
                  <c:v>11</c:v>
                </c:pt>
                <c:pt idx="1">
                  <c:v>35</c:v>
                </c:pt>
              </c:numCache>
            </c:numRef>
          </c:val>
          <c:extLst>
            <c:ext xmlns:c16="http://schemas.microsoft.com/office/drawing/2014/chart" uri="{C3380CC4-5D6E-409C-BE32-E72D297353CC}">
              <c16:uniqueId val="{00000004-AB88-3C49-9B6B-749DE9FCB92F}"/>
            </c:ext>
          </c:extLst>
        </c:ser>
        <c:dLbls>
          <c:showLegendKey val="0"/>
          <c:showVal val="0"/>
          <c:showCatName val="0"/>
          <c:showSerName val="0"/>
          <c:showPercent val="0"/>
          <c:showBubbleSize val="0"/>
        </c:dLbls>
        <c:gapWidth val="72"/>
        <c:overlap val="20"/>
        <c:axId val="666393328"/>
        <c:axId val="666402840"/>
      </c:barChart>
      <c:catAx>
        <c:axId val="666393328"/>
        <c:scaling>
          <c:orientation val="minMax"/>
        </c:scaling>
        <c:delete val="1"/>
        <c:axPos val="l"/>
        <c:numFmt formatCode="General" sourceLinked="1"/>
        <c:majorTickMark val="none"/>
        <c:minorTickMark val="none"/>
        <c:tickLblPos val="nextTo"/>
        <c:crossAx val="666402840"/>
        <c:crosses val="autoZero"/>
        <c:auto val="1"/>
        <c:lblAlgn val="ctr"/>
        <c:lblOffset val="100"/>
        <c:noMultiLvlLbl val="0"/>
      </c:catAx>
      <c:valAx>
        <c:axId val="666402840"/>
        <c:scaling>
          <c:orientation val="minMax"/>
        </c:scaling>
        <c:delete val="1"/>
        <c:axPos val="b"/>
        <c:numFmt formatCode="General" sourceLinked="1"/>
        <c:majorTickMark val="none"/>
        <c:minorTickMark val="none"/>
        <c:tickLblPos val="nextTo"/>
        <c:crossAx val="666393328"/>
        <c:crosses val="autoZero"/>
        <c:crossBetween val="between"/>
      </c:valAx>
      <c:spPr>
        <a:noFill/>
        <a:ln>
          <a:noFill/>
        </a:ln>
        <a:effectLst/>
      </c:spPr>
    </c:plotArea>
    <c:plotVisOnly val="1"/>
    <c:dispBlanksAs val="gap"/>
    <c:showDLblsOverMax val="0"/>
  </c:chart>
  <c:spPr>
    <a:noFill/>
    <a:ln>
      <a:noFill/>
    </a:ln>
    <a:effectLst>
      <a:softEdge rad="25400"/>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doughnutChart>
        <c:varyColors val="1"/>
        <c:ser>
          <c:idx val="0"/>
          <c:order val="0"/>
          <c:tx>
            <c:strRef>
              <c:f>Sheet1!$B$1</c:f>
              <c:strCache>
                <c:ptCount val="1"/>
                <c:pt idx="0">
                  <c:v>Series 1</c:v>
                </c:pt>
              </c:strCache>
            </c:strRef>
          </c:tx>
          <c:spPr>
            <a:ln w="3175" cmpd="sng">
              <a:solidFill>
                <a:schemeClr val="accent1"/>
              </a:solidFill>
            </a:ln>
            <a:effectLst/>
          </c:spPr>
          <c:dPt>
            <c:idx val="0"/>
            <c:bubble3D val="0"/>
            <c:explosion val="4"/>
            <c:spPr>
              <a:solidFill>
                <a:srgbClr val="00B0F0"/>
              </a:solidFill>
              <a:ln w="3175" cmpd="sng">
                <a:solidFill>
                  <a:schemeClr val="accent1"/>
                </a:solidFill>
              </a:ln>
              <a:effectLst/>
            </c:spPr>
            <c:extLst>
              <c:ext xmlns:c16="http://schemas.microsoft.com/office/drawing/2014/chart" uri="{C3380CC4-5D6E-409C-BE32-E72D297353CC}">
                <c16:uniqueId val="{00000001-1E7B-9044-A948-B4949A11A87F}"/>
              </c:ext>
            </c:extLst>
          </c:dPt>
          <c:dPt>
            <c:idx val="1"/>
            <c:bubble3D val="0"/>
            <c:explosion val="5"/>
            <c:spPr>
              <a:solidFill>
                <a:schemeClr val="accent1">
                  <a:lumMod val="75000"/>
                  <a:lumOff val="25000"/>
                </a:schemeClr>
              </a:solidFill>
              <a:ln w="3175" cmpd="sng">
                <a:solidFill>
                  <a:schemeClr val="accent1"/>
                </a:solidFill>
              </a:ln>
              <a:effectLst/>
            </c:spPr>
            <c:extLst>
              <c:ext xmlns:c16="http://schemas.microsoft.com/office/drawing/2014/chart" uri="{C3380CC4-5D6E-409C-BE32-E72D297353CC}">
                <c16:uniqueId val="{00000003-1E7B-9044-A948-B4949A11A87F}"/>
              </c:ext>
            </c:extLst>
          </c:dPt>
          <c:dPt>
            <c:idx val="2"/>
            <c:bubble3D val="0"/>
            <c:explosion val="5"/>
            <c:spPr>
              <a:solidFill>
                <a:schemeClr val="accent1">
                  <a:lumMod val="90000"/>
                  <a:lumOff val="10000"/>
                </a:schemeClr>
              </a:solidFill>
              <a:ln w="3175" cmpd="sng">
                <a:solidFill>
                  <a:schemeClr val="accent1"/>
                </a:solidFill>
              </a:ln>
              <a:effectLst/>
            </c:spPr>
            <c:extLst>
              <c:ext xmlns:c16="http://schemas.microsoft.com/office/drawing/2014/chart" uri="{C3380CC4-5D6E-409C-BE32-E72D297353CC}">
                <c16:uniqueId val="{00000005-1E7B-9044-A948-B4949A11A87F}"/>
              </c:ext>
            </c:extLst>
          </c:dPt>
          <c:dPt>
            <c:idx val="3"/>
            <c:bubble3D val="0"/>
            <c:spPr>
              <a:solidFill>
                <a:schemeClr val="accent4">
                  <a:shade val="76000"/>
                </a:schemeClr>
              </a:solidFill>
              <a:ln w="3175" cmpd="sng">
                <a:solidFill>
                  <a:schemeClr val="accent1"/>
                </a:solidFill>
              </a:ln>
              <a:effectLst/>
            </c:spPr>
            <c:extLst>
              <c:ext xmlns:c16="http://schemas.microsoft.com/office/drawing/2014/chart" uri="{C3380CC4-5D6E-409C-BE32-E72D297353CC}">
                <c16:uniqueId val="{00000007-1E7B-9044-A948-B4949A11A87F}"/>
              </c:ext>
            </c:extLst>
          </c:dPt>
          <c:dPt>
            <c:idx val="4"/>
            <c:bubble3D val="0"/>
            <c:explosion val="5"/>
            <c:spPr>
              <a:solidFill>
                <a:schemeClr val="accent4">
                  <a:shade val="53000"/>
                </a:schemeClr>
              </a:solidFill>
              <a:ln w="3175" cmpd="sng">
                <a:solidFill>
                  <a:schemeClr val="accent1"/>
                </a:solidFill>
              </a:ln>
              <a:effectLst/>
            </c:spPr>
            <c:extLst>
              <c:ext xmlns:c16="http://schemas.microsoft.com/office/drawing/2014/chart" uri="{C3380CC4-5D6E-409C-BE32-E72D297353CC}">
                <c16:uniqueId val="{00000009-1E7B-9044-A948-B4949A11A87F}"/>
              </c:ext>
            </c:extLst>
          </c:dPt>
          <c:cat>
            <c:strRef>
              <c:f>Sheet1!$A$2:$A$6</c:f>
              <c:strCache>
                <c:ptCount val="3"/>
                <c:pt idx="0">
                  <c:v>VTDR</c:v>
                </c:pt>
                <c:pt idx="1">
                  <c:v>DME</c:v>
                </c:pt>
                <c:pt idx="2">
                  <c:v>PDR</c:v>
                </c:pt>
              </c:strCache>
            </c:strRef>
          </c:cat>
          <c:val>
            <c:numRef>
              <c:f>Sheet1!$B$2:$B$6</c:f>
              <c:numCache>
                <c:formatCode>General</c:formatCode>
                <c:ptCount val="5"/>
                <c:pt idx="0">
                  <c:v>11.72</c:v>
                </c:pt>
                <c:pt idx="1">
                  <c:v>7.48</c:v>
                </c:pt>
                <c:pt idx="2">
                  <c:v>7.24</c:v>
                </c:pt>
                <c:pt idx="4">
                  <c:v>35.36</c:v>
                </c:pt>
              </c:numCache>
            </c:numRef>
          </c:val>
          <c:extLst>
            <c:ext xmlns:c16="http://schemas.microsoft.com/office/drawing/2014/chart" uri="{C3380CC4-5D6E-409C-BE32-E72D297353CC}">
              <c16:uniqueId val="{0000000A-1E7B-9044-A948-B4949A11A87F}"/>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600" b="1" dirty="0">
                <a:solidFill>
                  <a:schemeClr val="tx1"/>
                </a:solidFill>
              </a:rPr>
              <a:t>~30% of</a:t>
            </a:r>
            <a:r>
              <a:rPr lang="en-US" sz="1600" b="1" baseline="0" dirty="0">
                <a:solidFill>
                  <a:schemeClr val="tx1"/>
                </a:solidFill>
              </a:rPr>
              <a:t> Ranibizumab treated eyes in Protocol S had ≥4-step DR improvement at years 1 and 2</a:t>
            </a:r>
            <a:r>
              <a:rPr lang="en-US" sz="1600" b="1" dirty="0">
                <a:solidFill>
                  <a:schemeClr val="tx1"/>
                </a:solidFill>
              </a:rPr>
              <a:t> Title</a:t>
            </a:r>
          </a:p>
        </c:rich>
      </c:tx>
      <c:layout>
        <c:manualLayout>
          <c:xMode val="edge"/>
          <c:yMode val="edge"/>
          <c:x val="0.119695421404964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35538563560277003"/>
          <c:y val="0.24660323561870276"/>
          <c:w val="0.64461436439723008"/>
          <c:h val="0.59264237688693178"/>
        </c:manualLayout>
      </c:layout>
      <c:barChart>
        <c:barDir val="col"/>
        <c:grouping val="clustered"/>
        <c:varyColors val="0"/>
        <c:ser>
          <c:idx val="0"/>
          <c:order val="0"/>
          <c:tx>
            <c:strRef>
              <c:f>Sheet1!$B$1</c:f>
              <c:strCache>
                <c:ptCount val="1"/>
                <c:pt idx="0">
                  <c:v>Series 1</c:v>
                </c:pt>
              </c:strCache>
            </c:strRef>
          </c:tx>
          <c:spPr>
            <a:solidFill>
              <a:schemeClr val="accent5">
                <a:lumMod val="50000"/>
              </a:schemeClr>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0-ED1C-DF4F-8609-9D918EBC1D32}"/>
              </c:ext>
            </c:extLst>
          </c:dPt>
          <c:dPt>
            <c:idx val="1"/>
            <c:invertIfNegative val="0"/>
            <c:bubble3D val="0"/>
            <c:spPr>
              <a:solidFill>
                <a:schemeClr val="accent1">
                  <a:lumMod val="25000"/>
                  <a:lumOff val="75000"/>
                </a:schemeClr>
              </a:solidFill>
              <a:ln>
                <a:noFill/>
              </a:ln>
              <a:effectLst/>
            </c:spPr>
            <c:extLst>
              <c:ext xmlns:c16="http://schemas.microsoft.com/office/drawing/2014/chart" uri="{C3380CC4-5D6E-409C-BE32-E72D297353CC}">
                <c16:uniqueId val="{00000001-ED1C-DF4F-8609-9D918EBC1D32}"/>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D1C-DF4F-8609-9D918EBC1D32}"/>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1C-DF4F-8609-9D918EBC1D3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Year 1</c:v>
                </c:pt>
                <c:pt idx="1">
                  <c:v>Year 2</c:v>
                </c:pt>
              </c:strCache>
            </c:strRef>
          </c:cat>
          <c:val>
            <c:numRef>
              <c:f>Sheet1!$B$2:$B$5</c:f>
              <c:numCache>
                <c:formatCode>General</c:formatCode>
                <c:ptCount val="4"/>
                <c:pt idx="0">
                  <c:v>29.1</c:v>
                </c:pt>
                <c:pt idx="1">
                  <c:v>27.9</c:v>
                </c:pt>
              </c:numCache>
            </c:numRef>
          </c:val>
          <c:extLst>
            <c:ext xmlns:c16="http://schemas.microsoft.com/office/drawing/2014/chart" uri="{C3380CC4-5D6E-409C-BE32-E72D297353CC}">
              <c16:uniqueId val="{00000002-ED1C-DF4F-8609-9D918EBC1D32}"/>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2"/>
                <c:pt idx="0">
                  <c:v>Year 1</c:v>
                </c:pt>
                <c:pt idx="1">
                  <c:v>Year 2</c:v>
                </c:pt>
              </c:strCache>
            </c:strRef>
          </c:cat>
          <c:val>
            <c:numRef>
              <c:f>Sheet1!$C$2:$C$5</c:f>
              <c:numCache>
                <c:formatCode>General</c:formatCode>
                <c:ptCount val="4"/>
              </c:numCache>
            </c:numRef>
          </c:val>
          <c:extLst>
            <c:ext xmlns:c16="http://schemas.microsoft.com/office/drawing/2014/chart" uri="{C3380CC4-5D6E-409C-BE32-E72D297353CC}">
              <c16:uniqueId val="{00000003-ED1C-DF4F-8609-9D918EBC1D32}"/>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2"/>
                <c:pt idx="0">
                  <c:v>Year 1</c:v>
                </c:pt>
                <c:pt idx="1">
                  <c:v>Year 2</c:v>
                </c:pt>
              </c:strCache>
            </c:strRef>
          </c:cat>
          <c:val>
            <c:numRef>
              <c:f>Sheet1!$D$2:$D$5</c:f>
              <c:numCache>
                <c:formatCode>General</c:formatCode>
                <c:ptCount val="4"/>
              </c:numCache>
            </c:numRef>
          </c:val>
          <c:extLst>
            <c:ext xmlns:c16="http://schemas.microsoft.com/office/drawing/2014/chart" uri="{C3380CC4-5D6E-409C-BE32-E72D297353CC}">
              <c16:uniqueId val="{00000004-ED1C-DF4F-8609-9D918EBC1D32}"/>
            </c:ext>
          </c:extLst>
        </c:ser>
        <c:dLbls>
          <c:showLegendKey val="0"/>
          <c:showVal val="0"/>
          <c:showCatName val="0"/>
          <c:showSerName val="0"/>
          <c:showPercent val="0"/>
          <c:showBubbleSize val="0"/>
        </c:dLbls>
        <c:gapWidth val="140"/>
        <c:overlap val="100"/>
        <c:axId val="164062959"/>
        <c:axId val="164072143"/>
      </c:barChart>
      <c:catAx>
        <c:axId val="1640629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164072143"/>
        <c:crosses val="autoZero"/>
        <c:auto val="1"/>
        <c:lblAlgn val="ctr"/>
        <c:lblOffset val="100"/>
        <c:noMultiLvlLbl val="0"/>
      </c:catAx>
      <c:valAx>
        <c:axId val="1640721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out"/>
        <c:minorTickMark val="none"/>
        <c:tickLblPos val="low"/>
        <c:spPr>
          <a:noFill/>
          <a:ln>
            <a:solidFill>
              <a:schemeClr val="accent1">
                <a:hueOff val="0"/>
                <a:satOff val="0"/>
                <a:lumOff val="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4062959"/>
        <c:crosses val="autoZero"/>
        <c:crossBetween val="between"/>
        <c:majorUnit val="50"/>
        <c:minorUnit val="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4">
  <a:schemeClr val="accent4"/>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1BB60FF-ACF0-5A4A-9C79-4881E6B16567}" type="datetimeFigureOut">
              <a:rPr lang="en-US" smtClean="0">
                <a:latin typeface="Arial" charset="0"/>
              </a:rPr>
              <a:pPr/>
              <a:t>9/15/2021</a:t>
            </a:fld>
            <a:endParaRPr lang="en-US" dirty="0">
              <a:latin typeface="Arial"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6ABA786-EB35-BA4C-A7F7-24740D3067F1}" type="slidenum">
              <a:rPr lang="en-US" smtClean="0">
                <a:latin typeface="Arial" charset="0"/>
              </a:rPr>
              <a:pPr/>
              <a:t>‹#›</a:t>
            </a:fld>
            <a:endParaRPr lang="en-US" dirty="0">
              <a:latin typeface="Arial" charset="0"/>
            </a:endParaRPr>
          </a:p>
        </p:txBody>
      </p:sp>
    </p:spTree>
    <p:extLst>
      <p:ext uri="{BB962C8B-B14F-4D97-AF65-F5344CB8AC3E}">
        <p14:creationId xmlns:p14="http://schemas.microsoft.com/office/powerpoint/2010/main" val="23799472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Arial" charset="0"/>
              </a:defRPr>
            </a:lvl1pPr>
          </a:lstStyle>
          <a:p>
            <a:fld id="{0C4595FF-6E7F-4C41-B8DF-4AE76FC1F075}" type="datetimeFigureOut">
              <a:rPr lang="en-US" smtClean="0"/>
              <a:pPr/>
              <a:t>9/15/2021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Arial" charset="0"/>
              </a:defRPr>
            </a:lvl1pPr>
          </a:lstStyle>
          <a:p>
            <a:fld id="{5A6330BE-D91A-D240-B266-E5D5F99B4CCE}" type="slidenum">
              <a:rPr lang="en-US" smtClean="0"/>
              <a:pPr/>
              <a:t>‹#›</a:t>
            </a:fld>
            <a:endParaRPr lang="en-US" dirty="0"/>
          </a:p>
        </p:txBody>
      </p:sp>
    </p:spTree>
    <p:extLst>
      <p:ext uri="{BB962C8B-B14F-4D97-AF65-F5344CB8AC3E}">
        <p14:creationId xmlns:p14="http://schemas.microsoft.com/office/powerpoint/2010/main" val="3126316716"/>
      </p:ext>
    </p:extLst>
  </p:cSld>
  <p:clrMap bg1="lt1" tx1="dk1" bg2="lt2" tx2="dk2" accent1="accent1" accent2="accent2" accent3="accent3" accent4="accent4" accent5="accent5" accent6="accent6" hlink="hlink" folHlink="folHlink"/>
  <p:hf hdr="0" ftr="0" dt="0"/>
  <p:notesStyle>
    <a:lvl1pPr marL="0" algn="l" defTabSz="609630" rtl="0" eaLnBrk="1" latinLnBrk="0" hangingPunct="1">
      <a:defRPr sz="1600" b="0" i="0" kern="1200">
        <a:solidFill>
          <a:schemeClr val="tx1"/>
        </a:solidFill>
        <a:latin typeface="Arial" charset="0"/>
        <a:ea typeface="+mn-ea"/>
        <a:cs typeface="+mn-cs"/>
      </a:defRPr>
    </a:lvl1pPr>
    <a:lvl2pPr marL="609630" algn="l" defTabSz="609630" rtl="0" eaLnBrk="1" latinLnBrk="0" hangingPunct="1">
      <a:defRPr sz="1600" b="0" i="0" kern="1200">
        <a:solidFill>
          <a:schemeClr val="tx1"/>
        </a:solidFill>
        <a:latin typeface="Arial" charset="0"/>
        <a:ea typeface="+mn-ea"/>
        <a:cs typeface="+mn-cs"/>
      </a:defRPr>
    </a:lvl2pPr>
    <a:lvl3pPr marL="1219261" algn="l" defTabSz="609630" rtl="0" eaLnBrk="1" latinLnBrk="0" hangingPunct="1">
      <a:defRPr sz="1600" b="0" i="0" kern="1200">
        <a:solidFill>
          <a:schemeClr val="tx1"/>
        </a:solidFill>
        <a:latin typeface="Arial" charset="0"/>
        <a:ea typeface="+mn-ea"/>
        <a:cs typeface="+mn-cs"/>
      </a:defRPr>
    </a:lvl3pPr>
    <a:lvl4pPr marL="1828891" algn="l" defTabSz="609630" rtl="0" eaLnBrk="1" latinLnBrk="0" hangingPunct="1">
      <a:defRPr sz="1600" b="0" i="0" kern="1200">
        <a:solidFill>
          <a:schemeClr val="tx1"/>
        </a:solidFill>
        <a:latin typeface="Arial" charset="0"/>
        <a:ea typeface="+mn-ea"/>
        <a:cs typeface="+mn-cs"/>
      </a:defRPr>
    </a:lvl4pPr>
    <a:lvl5pPr marL="2438522" algn="l" defTabSz="609630" rtl="0" eaLnBrk="1" latinLnBrk="0" hangingPunct="1">
      <a:defRPr sz="1600" b="0" i="0" kern="1200">
        <a:solidFill>
          <a:schemeClr val="tx1"/>
        </a:solidFill>
        <a:latin typeface="Arial" charset="0"/>
        <a:ea typeface="+mn-ea"/>
        <a:cs typeface="+mn-cs"/>
      </a:defRPr>
    </a:lvl5pPr>
    <a:lvl6pPr marL="3048152" algn="l" defTabSz="609630" rtl="0" eaLnBrk="1" latinLnBrk="0" hangingPunct="1">
      <a:defRPr sz="1600" kern="1200">
        <a:solidFill>
          <a:schemeClr val="tx1"/>
        </a:solidFill>
        <a:latin typeface="+mn-lt"/>
        <a:ea typeface="+mn-ea"/>
        <a:cs typeface="+mn-cs"/>
      </a:defRPr>
    </a:lvl6pPr>
    <a:lvl7pPr marL="3657783" algn="l" defTabSz="609630" rtl="0" eaLnBrk="1" latinLnBrk="0" hangingPunct="1">
      <a:defRPr sz="1600" kern="1200">
        <a:solidFill>
          <a:schemeClr val="tx1"/>
        </a:solidFill>
        <a:latin typeface="+mn-lt"/>
        <a:ea typeface="+mn-ea"/>
        <a:cs typeface="+mn-cs"/>
      </a:defRPr>
    </a:lvl7pPr>
    <a:lvl8pPr marL="4267413" algn="l" defTabSz="609630" rtl="0" eaLnBrk="1" latinLnBrk="0" hangingPunct="1">
      <a:defRPr sz="1600" kern="1200">
        <a:solidFill>
          <a:schemeClr val="tx1"/>
        </a:solidFill>
        <a:latin typeface="+mn-lt"/>
        <a:ea typeface="+mn-ea"/>
        <a:cs typeface="+mn-cs"/>
      </a:defRPr>
    </a:lvl8pPr>
    <a:lvl9pPr marL="4877044" algn="l" defTabSz="60963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DR defined as – NPDR, PDR, DME and any combination thereof</a:t>
            </a:r>
          </a:p>
          <a:p>
            <a:r>
              <a:rPr lang="en-US" dirty="0"/>
              <a:t>VTDR defined as – PDR and/or DME</a:t>
            </a:r>
          </a:p>
        </p:txBody>
      </p:sp>
      <p:sp>
        <p:nvSpPr>
          <p:cNvPr id="4" name="Slide Number Placeholder 3"/>
          <p:cNvSpPr>
            <a:spLocks noGrp="1"/>
          </p:cNvSpPr>
          <p:nvPr>
            <p:ph type="sldNum" sz="quarter" idx="5"/>
          </p:nvPr>
        </p:nvSpPr>
        <p:spPr/>
        <p:txBody>
          <a:bodyPr/>
          <a:lstStyle/>
          <a:p>
            <a:fld id="{5A6330BE-D91A-D240-B266-E5D5F99B4CCE}" type="slidenum">
              <a:rPr lang="en-US" smtClean="0"/>
              <a:pPr/>
              <a:t>6</a:t>
            </a:fld>
            <a:endParaRPr lang="en-US" dirty="0"/>
          </a:p>
        </p:txBody>
      </p:sp>
    </p:spTree>
    <p:extLst>
      <p:ext uri="{BB962C8B-B14F-4D97-AF65-F5344CB8AC3E}">
        <p14:creationId xmlns:p14="http://schemas.microsoft.com/office/powerpoint/2010/main" val="955199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00301" rtl="0" eaLnBrk="1" fontAlgn="auto" latinLnBrk="0" hangingPunct="1">
              <a:lnSpc>
                <a:spcPct val="100000"/>
              </a:lnSpc>
              <a:spcBef>
                <a:spcPts val="0"/>
              </a:spcBef>
              <a:spcAft>
                <a:spcPts val="0"/>
              </a:spcAft>
              <a:buClrTx/>
              <a:buSzTx/>
              <a:buFontTx/>
              <a:buNone/>
              <a:tabLst/>
              <a:defRPr/>
            </a:pPr>
            <a:r>
              <a:rPr lang="en-US" dirty="0"/>
              <a:t>Facts About Diabetic Eye Disease</a:t>
            </a:r>
          </a:p>
          <a:p>
            <a:pPr marL="0" marR="0" lvl="0" indent="0" algn="l" defTabSz="1300301" rtl="0" eaLnBrk="1" fontAlgn="auto" latinLnBrk="0" hangingPunct="1">
              <a:lnSpc>
                <a:spcPct val="100000"/>
              </a:lnSpc>
              <a:spcBef>
                <a:spcPts val="0"/>
              </a:spcBef>
              <a:spcAft>
                <a:spcPts val="0"/>
              </a:spcAft>
              <a:buClrTx/>
              <a:buSzTx/>
              <a:buFontTx/>
              <a:buNone/>
              <a:tabLst/>
              <a:defRPr/>
            </a:pPr>
            <a:r>
              <a:rPr lang="pt-BR" dirty="0" err="1"/>
              <a:t>Diabetic</a:t>
            </a:r>
            <a:r>
              <a:rPr lang="pt-BR" dirty="0"/>
              <a:t> Macular Edema </a:t>
            </a:r>
            <a:r>
              <a:rPr lang="pt-BR" dirty="0" err="1"/>
              <a:t>Mayo</a:t>
            </a:r>
            <a:r>
              <a:rPr lang="pt-BR" dirty="0"/>
              <a:t> </a:t>
            </a:r>
            <a:r>
              <a:rPr lang="pt-BR" dirty="0" err="1"/>
              <a:t>Clinic</a:t>
            </a:r>
            <a:endParaRPr lang="en-US" dirty="0"/>
          </a:p>
        </p:txBody>
      </p:sp>
      <p:sp>
        <p:nvSpPr>
          <p:cNvPr id="4" name="Slide Number Placeholder 3"/>
          <p:cNvSpPr>
            <a:spLocks noGrp="1"/>
          </p:cNvSpPr>
          <p:nvPr>
            <p:ph type="sldNum" sz="quarter" idx="5"/>
          </p:nvPr>
        </p:nvSpPr>
        <p:spPr/>
        <p:txBody>
          <a:bodyPr/>
          <a:lstStyle/>
          <a:p>
            <a:fld id="{5A6330BE-D91A-D240-B266-E5D5F99B4CCE}" type="slidenum">
              <a:rPr lang="en-US" smtClean="0"/>
              <a:pPr/>
              <a:t>10</a:t>
            </a:fld>
            <a:endParaRPr lang="en-US" dirty="0"/>
          </a:p>
        </p:txBody>
      </p:sp>
    </p:spTree>
    <p:extLst>
      <p:ext uri="{BB962C8B-B14F-4D97-AF65-F5344CB8AC3E}">
        <p14:creationId xmlns:p14="http://schemas.microsoft.com/office/powerpoint/2010/main" val="3756282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Step 1. Start with 6 monthly injections with 1 exception: if all NV is resolved after 4 or 5 injections, injections can be deferred.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Step 2. After 6 months, continue injections if the NV continues to worsen or improve, but defer injections if the NV is stable at the current visit and the last 2 visits (sustained stability).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Step 3. Resume monthly anti- VEGF injections if NV worsens after withholding injections. If sustained stability is achieved again, injections may be deferred once again, but this requires at least 3 consecutive injections  PRP is administered only if NV worsens substantially despite anti-VEGF.</a:t>
            </a: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p>
          <a:p>
            <a:endParaRPr lang="en-US" dirty="0"/>
          </a:p>
        </p:txBody>
      </p:sp>
      <p:sp>
        <p:nvSpPr>
          <p:cNvPr id="4" name="Slide Number Placeholder 3"/>
          <p:cNvSpPr>
            <a:spLocks noGrp="1"/>
          </p:cNvSpPr>
          <p:nvPr>
            <p:ph type="sldNum" sz="quarter" idx="5"/>
          </p:nvPr>
        </p:nvSpPr>
        <p:spPr/>
        <p:txBody>
          <a:bodyPr/>
          <a:lstStyle/>
          <a:p>
            <a:fld id="{5A6330BE-D91A-D240-B266-E5D5F99B4CCE}" type="slidenum">
              <a:rPr lang="en-US" smtClean="0"/>
              <a:pPr/>
              <a:t>17</a:t>
            </a:fld>
            <a:endParaRPr lang="en-US" dirty="0"/>
          </a:p>
        </p:txBody>
      </p:sp>
    </p:spTree>
    <p:extLst>
      <p:ext uri="{BB962C8B-B14F-4D97-AF65-F5344CB8AC3E}">
        <p14:creationId xmlns:p14="http://schemas.microsoft.com/office/powerpoint/2010/main" val="3588347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330BE-D91A-D240-B266-E5D5F99B4CCE}" type="slidenum">
              <a:rPr lang="en-US" smtClean="0"/>
              <a:pPr/>
              <a:t>19</a:t>
            </a:fld>
            <a:endParaRPr lang="en-US" dirty="0"/>
          </a:p>
        </p:txBody>
      </p:sp>
    </p:spTree>
    <p:extLst>
      <p:ext uri="{BB962C8B-B14F-4D97-AF65-F5344CB8AC3E}">
        <p14:creationId xmlns:p14="http://schemas.microsoft.com/office/powerpoint/2010/main" val="33872072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6E4775E2-C349-5D46-8B00-EEEC2FC3FD1A}"/>
              </a:ext>
            </a:extLst>
          </p:cNvPr>
          <p:cNvPicPr>
            <a:picLocks noChangeAspect="1"/>
          </p:cNvPicPr>
          <p:nvPr userDrawn="1"/>
        </p:nvPicPr>
        <p:blipFill>
          <a:blip r:embed="rId2"/>
          <a:stretch>
            <a:fillRect/>
          </a:stretch>
        </p:blipFill>
        <p:spPr>
          <a:xfrm>
            <a:off x="7201575" y="5963041"/>
            <a:ext cx="4739119" cy="886217"/>
          </a:xfrm>
          <a:prstGeom prst="rect">
            <a:avLst/>
          </a:prstGeom>
        </p:spPr>
      </p:pic>
      <p:grpSp>
        <p:nvGrpSpPr>
          <p:cNvPr id="5" name="Group 4"/>
          <p:cNvGrpSpPr/>
          <p:nvPr userDrawn="1"/>
        </p:nvGrpSpPr>
        <p:grpSpPr>
          <a:xfrm>
            <a:off x="-182880" y="-182880"/>
            <a:ext cx="12557760" cy="7229856"/>
            <a:chOff x="-137160" y="-137160"/>
            <a:chExt cx="9418320" cy="5422392"/>
          </a:xfrm>
        </p:grpSpPr>
        <p:cxnSp>
          <p:nvCxnSpPr>
            <p:cNvPr id="8" name="Straight Connector 7"/>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89720" y="118872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7160" y="118872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9189720" y="64008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7160" y="64008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bwMode="auto">
          <a:xfrm>
            <a:off x="2133601" y="4145279"/>
            <a:ext cx="9448800" cy="1219200"/>
          </a:xfrm>
        </p:spPr>
        <p:txBody>
          <a:bodyPr anchor="b" anchorCtr="0">
            <a:noAutofit/>
          </a:bodyPr>
          <a:lstStyle>
            <a:lvl1pPr>
              <a:defRPr sz="4267" b="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bwMode="auto">
          <a:xfrm>
            <a:off x="2133600" y="5486400"/>
            <a:ext cx="6705600" cy="975360"/>
          </a:xfrm>
          <a:noFill/>
        </p:spPr>
        <p:txBody>
          <a:bodyPr>
            <a:noAutofit/>
          </a:bodyPr>
          <a:lstStyle>
            <a:lvl1pPr marL="0" indent="0" algn="l">
              <a:lnSpc>
                <a:spcPct val="100000"/>
              </a:lnSpc>
              <a:spcBef>
                <a:spcPts val="0"/>
              </a:spcBef>
              <a:buNone/>
              <a:defRPr sz="1867" b="1" i="0" baseline="0">
                <a:solidFill>
                  <a:schemeClr val="tx1"/>
                </a:solidFill>
                <a:latin typeface="+mn-lt"/>
                <a:ea typeface="Arial Regular" charset="0"/>
                <a:cs typeface="Arial Regular" charset="0"/>
              </a:defRPr>
            </a:lvl1pPr>
            <a:lvl2pPr marL="609524" indent="0" algn="ctr">
              <a:buNone/>
              <a:defRPr>
                <a:solidFill>
                  <a:schemeClr val="tx1">
                    <a:tint val="75000"/>
                  </a:schemeClr>
                </a:solidFill>
              </a:defRPr>
            </a:lvl2pPr>
            <a:lvl3pPr marL="1219048" indent="0" algn="ctr">
              <a:buNone/>
              <a:defRPr>
                <a:solidFill>
                  <a:schemeClr val="tx1">
                    <a:tint val="75000"/>
                  </a:schemeClr>
                </a:solidFill>
              </a:defRPr>
            </a:lvl3pPr>
            <a:lvl4pPr marL="1828571" indent="0" algn="ctr">
              <a:buNone/>
              <a:defRPr>
                <a:solidFill>
                  <a:schemeClr val="tx1">
                    <a:tint val="75000"/>
                  </a:schemeClr>
                </a:solidFill>
              </a:defRPr>
            </a:lvl4pPr>
            <a:lvl5pPr marL="2438095" indent="0" algn="ctr">
              <a:buNone/>
              <a:defRPr>
                <a:solidFill>
                  <a:schemeClr val="tx1">
                    <a:tint val="75000"/>
                  </a:schemeClr>
                </a:solidFill>
              </a:defRPr>
            </a:lvl5pPr>
            <a:lvl6pPr marL="3047619" indent="0" algn="ctr">
              <a:buNone/>
              <a:defRPr>
                <a:solidFill>
                  <a:schemeClr val="tx1">
                    <a:tint val="75000"/>
                  </a:schemeClr>
                </a:solidFill>
              </a:defRPr>
            </a:lvl6pPr>
            <a:lvl7pPr marL="3657143" indent="0" algn="ctr">
              <a:buNone/>
              <a:defRPr>
                <a:solidFill>
                  <a:schemeClr val="tx1">
                    <a:tint val="75000"/>
                  </a:schemeClr>
                </a:solidFill>
              </a:defRPr>
            </a:lvl7pPr>
            <a:lvl8pPr marL="4266666" indent="0" algn="ctr">
              <a:buNone/>
              <a:defRPr>
                <a:solidFill>
                  <a:schemeClr val="tx1">
                    <a:tint val="75000"/>
                  </a:schemeClr>
                </a:solidFill>
              </a:defRPr>
            </a:lvl8pPr>
            <a:lvl9pPr marL="4876190" indent="0" algn="ctr">
              <a:buNone/>
              <a:defRPr>
                <a:solidFill>
                  <a:schemeClr val="tx1">
                    <a:tint val="75000"/>
                  </a:schemeClr>
                </a:solidFill>
              </a:defRPr>
            </a:lvl9pPr>
          </a:lstStyle>
          <a:p>
            <a:r>
              <a:rPr lang="en-US"/>
              <a:t>Click to edit Master subtitle style</a:t>
            </a:r>
            <a:endParaRPr lang="en-US" dirty="0"/>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401665" cy="6858000"/>
          </a:xfrm>
          <a:prstGeom prst="rect">
            <a:avLst/>
          </a:prstGeom>
        </p:spPr>
      </p:pic>
      <p:sp>
        <p:nvSpPr>
          <p:cNvPr id="27" name="Picture Placeholder 3"/>
          <p:cNvSpPr>
            <a:spLocks noGrp="1"/>
          </p:cNvSpPr>
          <p:nvPr>
            <p:ph type="pic" sz="quarter" idx="10" hasCustomPrompt="1"/>
          </p:nvPr>
        </p:nvSpPr>
        <p:spPr>
          <a:xfrm>
            <a:off x="700832" y="421541"/>
            <a:ext cx="10876800" cy="3513600"/>
          </a:xfrm>
          <a:solidFill>
            <a:srgbClr val="CCCCCC"/>
          </a:solidFill>
        </p:spPr>
        <p:txBody>
          <a:bodyPr tIns="1116000" anchor="t" anchorCtr="0">
            <a:normAutofit/>
          </a:bodyPr>
          <a:lstStyle>
            <a:lvl1pPr marL="1439153" marR="0" indent="0" algn="l" defTabSz="1219048" rtl="0" eaLnBrk="1" fontAlgn="auto" latinLnBrk="0" hangingPunct="1">
              <a:lnSpc>
                <a:spcPct val="100000"/>
              </a:lnSpc>
              <a:spcBef>
                <a:spcPts val="1600"/>
              </a:spcBef>
              <a:spcAft>
                <a:spcPts val="0"/>
              </a:spcAft>
              <a:buClrTx/>
              <a:buSzPct val="120000"/>
              <a:buFont typeface="Arial" pitchFamily="34" charset="0"/>
              <a:buNone/>
              <a:tabLst>
                <a:tab pos="5331218" algn="r"/>
                <a:tab pos="10971429" algn="r"/>
              </a:tabLst>
              <a:defRPr lang="en-US" sz="1267" smtClean="0">
                <a:effectLst/>
                <a:latin typeface="+mn-lt"/>
              </a:defRPr>
            </a:lvl1pPr>
          </a:lstStyle>
          <a:p>
            <a:r>
              <a:rPr lang="en-US" dirty="0"/>
              <a:t>This space is reserved for cropped images only sourced from Novartis Brand Lab at https://</a:t>
            </a:r>
            <a:r>
              <a:rPr lang="en-US" dirty="0" err="1"/>
              <a:t>www.novartisbrandlab.com</a:t>
            </a:r>
            <a:r>
              <a:rPr lang="en-US" dirty="0"/>
              <a:t>/resources/assets/5982</a:t>
            </a:r>
            <a:br>
              <a:rPr lang="en-US" dirty="0"/>
            </a:br>
            <a:r>
              <a:rPr lang="en-US" dirty="0"/>
              <a:t>Once you have chosen your image, select the asset for download from the drop-down menu.                                                            For this template, you would download the image cropped to fit the </a:t>
            </a:r>
            <a:r>
              <a:rPr lang="en-US" dirty="0">
                <a:solidFill>
                  <a:srgbClr val="000000"/>
                </a:solidFill>
                <a:effectLst/>
                <a:latin typeface="Arial" charset="0"/>
              </a:rPr>
              <a:t>PPT Presentation Wide Screen 16:9 template</a:t>
            </a:r>
            <a:r>
              <a:rPr lang="en-US" dirty="0"/>
              <a:t>.</a:t>
            </a:r>
            <a:br>
              <a:rPr lang="en-US" dirty="0"/>
            </a:br>
            <a:r>
              <a:rPr lang="en-US" dirty="0"/>
              <a:t>Illustrations, graphics or icons are not allowed. Photography must follow our </a:t>
            </a:r>
            <a:r>
              <a:rPr lang="en-US" dirty="0" err="1"/>
              <a:t>monocolor</a:t>
            </a:r>
            <a:r>
              <a:rPr lang="en-US" dirty="0"/>
              <a:t> rule.                                                                 That means for this template in Novartis Blue </a:t>
            </a:r>
            <a:r>
              <a:rPr lang="en-US" dirty="0" err="1"/>
              <a:t>monocolor</a:t>
            </a:r>
            <a:r>
              <a:rPr lang="en-US" dirty="0"/>
              <a:t> theme, choose an image with a pop of Novartis Blue color.</a:t>
            </a:r>
          </a:p>
        </p:txBody>
      </p:sp>
      <p:sp>
        <p:nvSpPr>
          <p:cNvPr id="24" name="Text Placeholder 7"/>
          <p:cNvSpPr>
            <a:spLocks noGrp="1"/>
          </p:cNvSpPr>
          <p:nvPr>
            <p:ph type="body" sz="quarter" idx="12" hasCustomPrompt="1"/>
          </p:nvPr>
        </p:nvSpPr>
        <p:spPr bwMode="gray">
          <a:xfrm>
            <a:off x="0" y="853440"/>
            <a:ext cx="3048000" cy="731520"/>
          </a:xfrm>
          <a:solidFill>
            <a:schemeClr val="accent2"/>
          </a:solidFill>
        </p:spPr>
        <p:txBody>
          <a:bodyPr lIns="182880" tIns="45720" rIns="91440" bIns="45720" anchor="ctr" anchorCtr="0">
            <a:normAutofit/>
          </a:bodyPr>
          <a:lstStyle>
            <a:lvl1pPr marL="0" marR="0" indent="0" algn="l" defTabSz="1219048" rtl="0" eaLnBrk="1" fontAlgn="auto" latinLnBrk="0" hangingPunct="1">
              <a:lnSpc>
                <a:spcPct val="100000"/>
              </a:lnSpc>
              <a:spcBef>
                <a:spcPts val="0"/>
              </a:spcBef>
              <a:spcAft>
                <a:spcPts val="0"/>
              </a:spcAft>
              <a:buClrTx/>
              <a:buSzPct val="120000"/>
              <a:buFont typeface="Arial"/>
              <a:buNone/>
              <a:tabLst>
                <a:tab pos="5331218" algn="r"/>
                <a:tab pos="10971429" algn="r"/>
              </a:tabLst>
              <a:defRPr sz="1333" b="1" i="0" spc="0" baseline="0">
                <a:solidFill>
                  <a:schemeClr val="bg1"/>
                </a:solidFill>
                <a:latin typeface="+mn-lt"/>
                <a:ea typeface="Arial Regular" charset="0"/>
                <a:cs typeface="Arial Regular" charset="0"/>
              </a:defRPr>
            </a:lvl1pPr>
            <a:lvl2pPr marL="0" indent="0" algn="l">
              <a:spcBef>
                <a:spcPts val="0"/>
              </a:spcBef>
              <a:buFont typeface="Arial"/>
              <a:buNone/>
              <a:defRPr sz="1200" b="1">
                <a:solidFill>
                  <a:schemeClr val="bg1"/>
                </a:solidFill>
              </a:defRPr>
            </a:lvl2pPr>
            <a:lvl3pPr marL="0" indent="0">
              <a:spcBef>
                <a:spcPts val="0"/>
              </a:spcBef>
              <a:buFont typeface="Arial"/>
              <a:buNone/>
              <a:defRPr sz="1333" b="1">
                <a:solidFill>
                  <a:schemeClr val="bg1"/>
                </a:solidFill>
              </a:defRPr>
            </a:lvl3pPr>
            <a:lvl4pPr marL="0" indent="0">
              <a:spcBef>
                <a:spcPts val="0"/>
              </a:spcBef>
              <a:buFont typeface="Arial"/>
              <a:buNone/>
              <a:defRPr sz="1333" b="1">
                <a:solidFill>
                  <a:schemeClr val="bg1"/>
                </a:solidFill>
              </a:defRPr>
            </a:lvl4pPr>
            <a:lvl5pPr marL="0" indent="0">
              <a:spcBef>
                <a:spcPts val="0"/>
              </a:spcBef>
              <a:buFont typeface="Arial"/>
              <a:buNone/>
              <a:defRPr sz="1333" b="1">
                <a:solidFill>
                  <a:schemeClr val="bg1"/>
                </a:solidFill>
              </a:defRPr>
            </a:lvl5pPr>
          </a:lstStyle>
          <a:p>
            <a:pPr marL="0" marR="0" lvl="0" indent="0" algn="l" defTabSz="1219048" rtl="0" eaLnBrk="1" fontAlgn="auto" latinLnBrk="0" hangingPunct="1">
              <a:lnSpc>
                <a:spcPct val="100000"/>
              </a:lnSpc>
              <a:spcBef>
                <a:spcPts val="0"/>
              </a:spcBef>
              <a:spcAft>
                <a:spcPts val="0"/>
              </a:spcAft>
              <a:buClrTx/>
              <a:buSzPct val="120000"/>
              <a:buFont typeface="Arial"/>
              <a:buNone/>
              <a:tabLst>
                <a:tab pos="5331218" algn="r"/>
                <a:tab pos="10971429" algn="r"/>
              </a:tabLst>
              <a:defRPr/>
            </a:pPr>
            <a:r>
              <a:rPr lang="en-US" dirty="0">
                <a:solidFill>
                  <a:srgbClr val="FFFFFF"/>
                </a:solidFill>
              </a:rPr>
              <a:t>Business or </a:t>
            </a:r>
            <a:r>
              <a:rPr lang="en-US" dirty="0"/>
              <a:t>Organizational</a:t>
            </a:r>
            <a:r>
              <a:rPr lang="en-US" dirty="0">
                <a:solidFill>
                  <a:srgbClr val="FFFFFF"/>
                </a:solidFill>
              </a:rPr>
              <a:t> Unit</a:t>
            </a:r>
            <a:br>
              <a:rPr lang="en-US" dirty="0">
                <a:solidFill>
                  <a:srgbClr val="FFFFFF"/>
                </a:solidFill>
              </a:rPr>
            </a:br>
            <a:r>
              <a:rPr lang="en-US" b="0" dirty="0">
                <a:solidFill>
                  <a:srgbClr val="FFFFFF"/>
                </a:solidFill>
              </a:rPr>
              <a:t>Franchise or Department</a:t>
            </a:r>
          </a:p>
        </p:txBody>
      </p:sp>
      <p:sp>
        <p:nvSpPr>
          <p:cNvPr id="4" name="Slide Number Placeholder 3"/>
          <p:cNvSpPr>
            <a:spLocks noGrp="1"/>
          </p:cNvSpPr>
          <p:nvPr>
            <p:ph type="sldNum" sz="quarter" idx="13"/>
          </p:nvPr>
        </p:nvSpPr>
        <p:spPr/>
        <p:txBody>
          <a:bodyPr/>
          <a:lstStyle/>
          <a:p>
            <a:fld id="{47547CF9-5B10-D24F-A8D7-45A9778164F7}" type="slidenum">
              <a:rPr lang="uk-UA" smtClean="0"/>
              <a:pPr/>
              <a:t>‹#›</a:t>
            </a:fld>
            <a:endParaRPr lang="uk-UA" dirty="0"/>
          </a:p>
        </p:txBody>
      </p:sp>
    </p:spTree>
    <p:extLst>
      <p:ext uri="{BB962C8B-B14F-4D97-AF65-F5344CB8AC3E}">
        <p14:creationId xmlns:p14="http://schemas.microsoft.com/office/powerpoint/2010/main" val="1808711482"/>
      </p:ext>
    </p:extLst>
  </p:cSld>
  <p:clrMapOvr>
    <a:masterClrMapping/>
  </p:clrMapOvr>
  <p:hf hd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3 Pictures">
    <p:spTree>
      <p:nvGrpSpPr>
        <p:cNvPr id="1" name=""/>
        <p:cNvGrpSpPr/>
        <p:nvPr/>
      </p:nvGrpSpPr>
      <p:grpSpPr>
        <a:xfrm>
          <a:off x="0" y="0"/>
          <a:ext cx="0" cy="0"/>
          <a:chOff x="0" y="0"/>
          <a:chExt cx="0" cy="0"/>
        </a:xfrm>
      </p:grpSpPr>
      <p:sp>
        <p:nvSpPr>
          <p:cNvPr id="4" name="Title 3"/>
          <p:cNvSpPr>
            <a:spLocks noGrp="1"/>
          </p:cNvSpPr>
          <p:nvPr>
            <p:ph type="title"/>
          </p:nvPr>
        </p:nvSpPr>
        <p:spPr>
          <a:xfrm>
            <a:off x="609601" y="457200"/>
            <a:ext cx="10972800" cy="1280160"/>
          </a:xfrm>
        </p:spPr>
        <p:txBody>
          <a:bodyPr/>
          <a:lstStyle/>
          <a:p>
            <a:r>
              <a:rPr lang="en-US"/>
              <a:t>Click to edit Master title style</a:t>
            </a:r>
            <a:endParaRPr lang="en-US" dirty="0"/>
          </a:p>
        </p:txBody>
      </p:sp>
      <p:sp>
        <p:nvSpPr>
          <p:cNvPr id="2" name="Footer Placeholder 1"/>
          <p:cNvSpPr>
            <a:spLocks noGrp="1"/>
          </p:cNvSpPr>
          <p:nvPr>
            <p:ph type="ftr" sz="quarter" idx="20"/>
          </p:nvPr>
        </p:nvSpPr>
        <p:spPr>
          <a:xfrm>
            <a:off x="917363" y="6375400"/>
            <a:ext cx="5056717" cy="304800"/>
          </a:xfrm>
          <a:prstGeom prst="rect">
            <a:avLst/>
          </a:prstGeom>
        </p:spPr>
        <p:txBody>
          <a:bodyPr/>
          <a:lstStyle/>
          <a:p>
            <a:endParaRPr lang="en-US" dirty="0"/>
          </a:p>
        </p:txBody>
      </p:sp>
      <p:sp>
        <p:nvSpPr>
          <p:cNvPr id="3" name="Slide Number Placeholder 2"/>
          <p:cNvSpPr>
            <a:spLocks noGrp="1"/>
          </p:cNvSpPr>
          <p:nvPr>
            <p:ph type="sldNum" sz="quarter" idx="21"/>
          </p:nvPr>
        </p:nvSpPr>
        <p:spPr/>
        <p:txBody>
          <a:bodyPr/>
          <a:lstStyle/>
          <a:p>
            <a:fld id="{47547CF9-5B10-D24F-A8D7-45A9778164F7}" type="slidenum">
              <a:rPr lang="uk-UA" smtClean="0"/>
              <a:pPr/>
              <a:t>‹#›</a:t>
            </a:fld>
            <a:endParaRPr lang="uk-UA" dirty="0"/>
          </a:p>
        </p:txBody>
      </p:sp>
      <p:sp>
        <p:nvSpPr>
          <p:cNvPr id="19" name="Content Placeholder 2"/>
          <p:cNvSpPr>
            <a:spLocks noGrp="1"/>
          </p:cNvSpPr>
          <p:nvPr>
            <p:ph sz="half" idx="22"/>
          </p:nvPr>
        </p:nvSpPr>
        <p:spPr>
          <a:xfrm>
            <a:off x="609600" y="2381957"/>
            <a:ext cx="3474720" cy="3043484"/>
          </a:xfrm>
          <a:solidFill>
            <a:srgbClr val="CCCCCC"/>
          </a:solidFill>
        </p:spPr>
        <p:txBody>
          <a:bodyPr anchor="ctr" anchorCtr="0">
            <a:normAutofit/>
          </a:bodyPr>
          <a:lstStyle>
            <a:lvl1pPr marL="0" indent="0" algn="ctr">
              <a:spcBef>
                <a:spcPts val="0"/>
              </a:spcBef>
              <a:buNone/>
              <a:defRPr sz="1333" b="0" i="0" spc="40" baseline="0">
                <a:noFill/>
                <a:latin typeface="Arial" charset="0"/>
                <a:ea typeface="Arial" charset="0"/>
                <a:cs typeface="Arial" charset="0"/>
              </a:defRPr>
            </a:lvl1pPr>
            <a:lvl2pPr marL="0" indent="0" algn="ctr">
              <a:spcBef>
                <a:spcPts val="0"/>
              </a:spcBef>
              <a:buNone/>
              <a:defRPr sz="1600"/>
            </a:lvl2pPr>
            <a:lvl3pPr marL="0" indent="0" algn="ctr">
              <a:spcBef>
                <a:spcPts val="0"/>
              </a:spcBef>
              <a:buNone/>
              <a:defRPr sz="1600"/>
            </a:lvl3pPr>
            <a:lvl4pPr marL="0" indent="0" algn="ctr">
              <a:spcBef>
                <a:spcPts val="0"/>
              </a:spcBef>
              <a:buNone/>
              <a:defRPr sz="1600"/>
            </a:lvl4pPr>
            <a:lvl5pPr marL="0" indent="0" algn="ctr">
              <a:spcBef>
                <a:spcPts val="0"/>
              </a:spcBef>
              <a:buNone/>
              <a:defRPr sz="1600"/>
            </a:lvl5pPr>
            <a:lvl6pPr>
              <a:defRPr sz="2400"/>
            </a:lvl6pPr>
            <a:lvl7pPr>
              <a:defRPr sz="2400"/>
            </a:lvl7pPr>
            <a:lvl8pPr>
              <a:defRPr sz="2400"/>
            </a:lvl8pPr>
            <a:lvl9pPr>
              <a:defRPr sz="2400"/>
            </a:lvl9pPr>
          </a:lstStyle>
          <a:p>
            <a:pPr lvl="0"/>
            <a:r>
              <a:rPr lang="en-US"/>
              <a:t>Edit Master text styles</a:t>
            </a:r>
          </a:p>
        </p:txBody>
      </p:sp>
      <p:sp>
        <p:nvSpPr>
          <p:cNvPr id="20" name="Content Placeholder 2"/>
          <p:cNvSpPr>
            <a:spLocks noGrp="1"/>
          </p:cNvSpPr>
          <p:nvPr>
            <p:ph sz="half" idx="23"/>
          </p:nvPr>
        </p:nvSpPr>
        <p:spPr>
          <a:xfrm>
            <a:off x="4358641" y="2381957"/>
            <a:ext cx="3474720" cy="3043484"/>
          </a:xfrm>
          <a:solidFill>
            <a:srgbClr val="CCCCCC"/>
          </a:solidFill>
        </p:spPr>
        <p:txBody>
          <a:bodyPr anchor="ctr" anchorCtr="0">
            <a:normAutofit/>
          </a:bodyPr>
          <a:lstStyle>
            <a:lvl1pPr marL="0" indent="0" algn="ctr">
              <a:spcBef>
                <a:spcPts val="0"/>
              </a:spcBef>
              <a:buNone/>
              <a:defRPr sz="1333" b="0" i="0" spc="40" baseline="0">
                <a:noFill/>
                <a:latin typeface="Arial" charset="0"/>
                <a:ea typeface="Arial" charset="0"/>
                <a:cs typeface="Arial" charset="0"/>
              </a:defRPr>
            </a:lvl1pPr>
            <a:lvl2pPr marL="0" indent="0" algn="ctr">
              <a:spcBef>
                <a:spcPts val="0"/>
              </a:spcBef>
              <a:buNone/>
              <a:defRPr sz="1600"/>
            </a:lvl2pPr>
            <a:lvl3pPr marL="0" indent="0" algn="ctr">
              <a:spcBef>
                <a:spcPts val="0"/>
              </a:spcBef>
              <a:buNone/>
              <a:defRPr sz="1600"/>
            </a:lvl3pPr>
            <a:lvl4pPr marL="0" indent="0" algn="ctr">
              <a:spcBef>
                <a:spcPts val="0"/>
              </a:spcBef>
              <a:buNone/>
              <a:defRPr sz="1600"/>
            </a:lvl4pPr>
            <a:lvl5pPr marL="0" indent="0" algn="ctr">
              <a:spcBef>
                <a:spcPts val="0"/>
              </a:spcBef>
              <a:buNone/>
              <a:defRPr sz="1600"/>
            </a:lvl5pPr>
            <a:lvl6pPr>
              <a:defRPr sz="2400"/>
            </a:lvl6pPr>
            <a:lvl7pPr>
              <a:defRPr sz="2400"/>
            </a:lvl7pPr>
            <a:lvl8pPr>
              <a:defRPr sz="2400"/>
            </a:lvl8pPr>
            <a:lvl9pPr>
              <a:defRPr sz="2400"/>
            </a:lvl9pPr>
          </a:lstStyle>
          <a:p>
            <a:pPr lvl="0"/>
            <a:r>
              <a:rPr lang="en-US"/>
              <a:t>Edit Master text styles</a:t>
            </a:r>
          </a:p>
        </p:txBody>
      </p:sp>
      <p:sp>
        <p:nvSpPr>
          <p:cNvPr id="21" name="Content Placeholder 2"/>
          <p:cNvSpPr>
            <a:spLocks noGrp="1"/>
          </p:cNvSpPr>
          <p:nvPr>
            <p:ph sz="half" idx="24"/>
          </p:nvPr>
        </p:nvSpPr>
        <p:spPr>
          <a:xfrm>
            <a:off x="8107681" y="2381957"/>
            <a:ext cx="3474720" cy="3043484"/>
          </a:xfrm>
          <a:solidFill>
            <a:srgbClr val="CCCCCC"/>
          </a:solidFill>
        </p:spPr>
        <p:txBody>
          <a:bodyPr anchor="ctr" anchorCtr="0">
            <a:normAutofit/>
          </a:bodyPr>
          <a:lstStyle>
            <a:lvl1pPr marL="0" indent="0" algn="ctr">
              <a:spcBef>
                <a:spcPts val="0"/>
              </a:spcBef>
              <a:buNone/>
              <a:defRPr sz="1333" b="0" i="0" spc="40" baseline="0">
                <a:noFill/>
                <a:latin typeface="Arial" charset="0"/>
                <a:ea typeface="Arial" charset="0"/>
                <a:cs typeface="Arial" charset="0"/>
              </a:defRPr>
            </a:lvl1pPr>
            <a:lvl2pPr marL="0" indent="0" algn="ctr">
              <a:spcBef>
                <a:spcPts val="0"/>
              </a:spcBef>
              <a:buNone/>
              <a:defRPr sz="1600"/>
            </a:lvl2pPr>
            <a:lvl3pPr marL="0" indent="0" algn="ctr">
              <a:spcBef>
                <a:spcPts val="0"/>
              </a:spcBef>
              <a:buNone/>
              <a:defRPr sz="1600"/>
            </a:lvl3pPr>
            <a:lvl4pPr marL="0" indent="0" algn="ctr">
              <a:spcBef>
                <a:spcPts val="0"/>
              </a:spcBef>
              <a:buNone/>
              <a:defRPr sz="1600"/>
            </a:lvl4pPr>
            <a:lvl5pPr marL="0" indent="0" algn="ctr">
              <a:spcBef>
                <a:spcPts val="0"/>
              </a:spcBef>
              <a:buNone/>
              <a:defRPr sz="1600"/>
            </a:lvl5pPr>
            <a:lvl6pPr>
              <a:defRPr sz="2400"/>
            </a:lvl6pPr>
            <a:lvl7pPr>
              <a:defRPr sz="2400"/>
            </a:lvl7pPr>
            <a:lvl8pPr>
              <a:defRPr sz="2400"/>
            </a:lvl8pPr>
            <a:lvl9pPr>
              <a:defRPr sz="2400"/>
            </a:lvl9pPr>
          </a:lstStyle>
          <a:p>
            <a:pPr lvl="0"/>
            <a:r>
              <a:rPr lang="en-US"/>
              <a:t>Edit Master text styles</a:t>
            </a:r>
          </a:p>
        </p:txBody>
      </p:sp>
      <p:sp>
        <p:nvSpPr>
          <p:cNvPr id="13" name="Text Placeholder 7"/>
          <p:cNvSpPr>
            <a:spLocks noGrp="1"/>
          </p:cNvSpPr>
          <p:nvPr>
            <p:ph type="body" sz="quarter" idx="12" hasCustomPrompt="1"/>
          </p:nvPr>
        </p:nvSpPr>
        <p:spPr>
          <a:xfrm>
            <a:off x="609601" y="1828800"/>
            <a:ext cx="10972800" cy="481927"/>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a:t>Optional picture title</a:t>
            </a:r>
          </a:p>
        </p:txBody>
      </p:sp>
      <p:sp>
        <p:nvSpPr>
          <p:cNvPr id="22" name="Text Placeholder 7"/>
          <p:cNvSpPr>
            <a:spLocks noGrp="1"/>
          </p:cNvSpPr>
          <p:nvPr>
            <p:ph type="body" sz="quarter" idx="18" hasCustomPrompt="1"/>
          </p:nvPr>
        </p:nvSpPr>
        <p:spPr>
          <a:xfrm>
            <a:off x="609600" y="5547360"/>
            <a:ext cx="3474720" cy="426720"/>
          </a:xfrm>
        </p:spPr>
        <p:txBody>
          <a:bodyPr anchor="t" anchorCtr="0">
            <a:noAutofit/>
          </a:bodyPr>
          <a:lstStyle>
            <a:lvl1pPr marL="0" indent="0">
              <a:spcBef>
                <a:spcPts val="0"/>
              </a:spcBef>
              <a:buFont typeface="Arial"/>
              <a:buNone/>
              <a:defRPr sz="1333" b="0" i="0" baseline="0">
                <a:solidFill>
                  <a:srgbClr val="000000"/>
                </a:solidFill>
                <a:latin typeface="+mn-lt"/>
              </a:defRPr>
            </a:lvl1pPr>
            <a:lvl2pPr marL="0" indent="0">
              <a:spcBef>
                <a:spcPts val="0"/>
              </a:spcBef>
              <a:buFont typeface="Arial"/>
              <a:buNone/>
              <a:defRPr sz="1333" b="1" i="0">
                <a:solidFill>
                  <a:srgbClr val="000000"/>
                </a:solidFill>
                <a:latin typeface="+mn-lt"/>
              </a:defRPr>
            </a:lvl2pPr>
            <a:lvl3pPr marL="0" indent="0">
              <a:spcBef>
                <a:spcPts val="0"/>
              </a:spcBef>
              <a:buFont typeface="Arial"/>
              <a:buNone/>
              <a:defRPr sz="1333" b="1" i="0">
                <a:solidFill>
                  <a:srgbClr val="000000"/>
                </a:solidFill>
                <a:latin typeface="+mn-lt"/>
              </a:defRPr>
            </a:lvl3pPr>
            <a:lvl4pPr marL="0" indent="0">
              <a:spcBef>
                <a:spcPts val="0"/>
              </a:spcBef>
              <a:buFont typeface="Arial"/>
              <a:buNone/>
              <a:defRPr sz="1333" b="1" i="0">
                <a:solidFill>
                  <a:srgbClr val="000000"/>
                </a:solidFill>
                <a:latin typeface="+mn-lt"/>
              </a:defRPr>
            </a:lvl4pPr>
            <a:lvl5pPr marL="0" indent="0">
              <a:spcBef>
                <a:spcPts val="0"/>
              </a:spcBef>
              <a:buFont typeface="Arial"/>
              <a:buNone/>
              <a:defRPr sz="1333" b="1" i="0">
                <a:solidFill>
                  <a:srgbClr val="000000"/>
                </a:solidFill>
                <a:latin typeface="+mn-lt"/>
              </a:defRPr>
            </a:lvl5pPr>
          </a:lstStyle>
          <a:p>
            <a:pPr lvl="0"/>
            <a:r>
              <a:rPr lang="en-US" dirty="0"/>
              <a:t>Optional picture caption</a:t>
            </a:r>
          </a:p>
        </p:txBody>
      </p:sp>
      <p:sp>
        <p:nvSpPr>
          <p:cNvPr id="23" name="Text Placeholder 7"/>
          <p:cNvSpPr>
            <a:spLocks noGrp="1"/>
          </p:cNvSpPr>
          <p:nvPr>
            <p:ph type="body" sz="quarter" idx="25" hasCustomPrompt="1"/>
          </p:nvPr>
        </p:nvSpPr>
        <p:spPr>
          <a:xfrm>
            <a:off x="4358641" y="5547360"/>
            <a:ext cx="3474720" cy="426720"/>
          </a:xfrm>
        </p:spPr>
        <p:txBody>
          <a:bodyPr anchor="t" anchorCtr="0">
            <a:noAutofit/>
          </a:bodyPr>
          <a:lstStyle>
            <a:lvl1pPr marL="0" indent="0">
              <a:spcBef>
                <a:spcPts val="0"/>
              </a:spcBef>
              <a:buFont typeface="Arial"/>
              <a:buNone/>
              <a:defRPr sz="1333" b="0" i="0" baseline="0">
                <a:solidFill>
                  <a:srgbClr val="000000"/>
                </a:solidFill>
                <a:latin typeface="+mn-lt"/>
              </a:defRPr>
            </a:lvl1pPr>
            <a:lvl2pPr marL="0" indent="0">
              <a:spcBef>
                <a:spcPts val="0"/>
              </a:spcBef>
              <a:buFont typeface="Arial"/>
              <a:buNone/>
              <a:defRPr sz="1333" b="1" i="0">
                <a:solidFill>
                  <a:srgbClr val="000000"/>
                </a:solidFill>
                <a:latin typeface="+mn-lt"/>
              </a:defRPr>
            </a:lvl2pPr>
            <a:lvl3pPr marL="0" indent="0">
              <a:spcBef>
                <a:spcPts val="0"/>
              </a:spcBef>
              <a:buFont typeface="Arial"/>
              <a:buNone/>
              <a:defRPr sz="1333" b="1" i="0">
                <a:solidFill>
                  <a:srgbClr val="000000"/>
                </a:solidFill>
                <a:latin typeface="+mn-lt"/>
              </a:defRPr>
            </a:lvl3pPr>
            <a:lvl4pPr marL="0" indent="0">
              <a:spcBef>
                <a:spcPts val="0"/>
              </a:spcBef>
              <a:buFont typeface="Arial"/>
              <a:buNone/>
              <a:defRPr sz="1333" b="1" i="0">
                <a:solidFill>
                  <a:srgbClr val="000000"/>
                </a:solidFill>
                <a:latin typeface="+mn-lt"/>
              </a:defRPr>
            </a:lvl4pPr>
            <a:lvl5pPr marL="0" indent="0">
              <a:spcBef>
                <a:spcPts val="0"/>
              </a:spcBef>
              <a:buFont typeface="Arial"/>
              <a:buNone/>
              <a:defRPr sz="1333" b="1" i="0">
                <a:solidFill>
                  <a:srgbClr val="000000"/>
                </a:solidFill>
                <a:latin typeface="+mn-lt"/>
              </a:defRPr>
            </a:lvl5pPr>
          </a:lstStyle>
          <a:p>
            <a:pPr lvl="0"/>
            <a:r>
              <a:rPr lang="en-US" dirty="0"/>
              <a:t>Optional picture caption</a:t>
            </a:r>
          </a:p>
        </p:txBody>
      </p:sp>
      <p:sp>
        <p:nvSpPr>
          <p:cNvPr id="24" name="Text Placeholder 7"/>
          <p:cNvSpPr>
            <a:spLocks noGrp="1"/>
          </p:cNvSpPr>
          <p:nvPr>
            <p:ph type="body" sz="quarter" idx="26" hasCustomPrompt="1"/>
          </p:nvPr>
        </p:nvSpPr>
        <p:spPr>
          <a:xfrm>
            <a:off x="8107681" y="5547360"/>
            <a:ext cx="3474720" cy="426720"/>
          </a:xfrm>
        </p:spPr>
        <p:txBody>
          <a:bodyPr anchor="t" anchorCtr="0">
            <a:noAutofit/>
          </a:bodyPr>
          <a:lstStyle>
            <a:lvl1pPr marL="0" indent="0">
              <a:spcBef>
                <a:spcPts val="0"/>
              </a:spcBef>
              <a:buFont typeface="Arial"/>
              <a:buNone/>
              <a:defRPr sz="1333" b="0" i="0" baseline="0">
                <a:solidFill>
                  <a:srgbClr val="000000"/>
                </a:solidFill>
                <a:latin typeface="+mn-lt"/>
              </a:defRPr>
            </a:lvl1pPr>
            <a:lvl2pPr marL="0" indent="0">
              <a:spcBef>
                <a:spcPts val="0"/>
              </a:spcBef>
              <a:buFont typeface="Arial"/>
              <a:buNone/>
              <a:defRPr sz="1333" b="1" i="0">
                <a:solidFill>
                  <a:srgbClr val="000000"/>
                </a:solidFill>
                <a:latin typeface="+mn-lt"/>
              </a:defRPr>
            </a:lvl2pPr>
            <a:lvl3pPr marL="0" indent="0">
              <a:spcBef>
                <a:spcPts val="0"/>
              </a:spcBef>
              <a:buFont typeface="Arial"/>
              <a:buNone/>
              <a:defRPr sz="1333" b="1" i="0">
                <a:solidFill>
                  <a:srgbClr val="000000"/>
                </a:solidFill>
                <a:latin typeface="+mn-lt"/>
              </a:defRPr>
            </a:lvl3pPr>
            <a:lvl4pPr marL="0" indent="0">
              <a:spcBef>
                <a:spcPts val="0"/>
              </a:spcBef>
              <a:buFont typeface="Arial"/>
              <a:buNone/>
              <a:defRPr sz="1333" b="1" i="0">
                <a:solidFill>
                  <a:srgbClr val="000000"/>
                </a:solidFill>
                <a:latin typeface="+mn-lt"/>
              </a:defRPr>
            </a:lvl4pPr>
            <a:lvl5pPr marL="0" indent="0">
              <a:spcBef>
                <a:spcPts val="0"/>
              </a:spcBef>
              <a:buFont typeface="Arial"/>
              <a:buNone/>
              <a:defRPr sz="1333" b="1" i="0">
                <a:solidFill>
                  <a:srgbClr val="000000"/>
                </a:solidFill>
                <a:latin typeface="+mn-lt"/>
              </a:defRPr>
            </a:lvl5pPr>
          </a:lstStyle>
          <a:p>
            <a:pPr lvl="0"/>
            <a:r>
              <a:rPr lang="en-US" dirty="0"/>
              <a:t>Optional picture caption</a:t>
            </a:r>
          </a:p>
        </p:txBody>
      </p:sp>
    </p:spTree>
    <p:extLst>
      <p:ext uri="{BB962C8B-B14F-4D97-AF65-F5344CB8AC3E}">
        <p14:creationId xmlns:p14="http://schemas.microsoft.com/office/powerpoint/2010/main" val="119340729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and Big Statement">
    <p:spTree>
      <p:nvGrpSpPr>
        <p:cNvPr id="1" name=""/>
        <p:cNvGrpSpPr/>
        <p:nvPr/>
      </p:nvGrpSpPr>
      <p:grpSpPr>
        <a:xfrm>
          <a:off x="0" y="0"/>
          <a:ext cx="0" cy="0"/>
          <a:chOff x="0" y="0"/>
          <a:chExt cx="0" cy="0"/>
        </a:xfrm>
      </p:grpSpPr>
      <p:sp>
        <p:nvSpPr>
          <p:cNvPr id="8" name="Content Placeholder 3"/>
          <p:cNvSpPr>
            <a:spLocks noGrp="1"/>
          </p:cNvSpPr>
          <p:nvPr>
            <p:ph sz="half" idx="2"/>
          </p:nvPr>
        </p:nvSpPr>
        <p:spPr>
          <a:xfrm>
            <a:off x="6217921" y="1828800"/>
            <a:ext cx="5364480" cy="4145280"/>
          </a:xfrm>
        </p:spPr>
        <p:txBody>
          <a:bodyPr>
            <a:normAutofit/>
          </a:bodyPr>
          <a:lstStyle>
            <a:lvl1pPr marL="0" indent="0">
              <a:lnSpc>
                <a:spcPct val="90000"/>
              </a:lnSpc>
              <a:spcBef>
                <a:spcPts val="0"/>
              </a:spcBef>
              <a:buFont typeface="Arial"/>
              <a:buNone/>
              <a:defRPr sz="4800" b="0" i="0" spc="0" baseline="0">
                <a:solidFill>
                  <a:schemeClr val="accent2"/>
                </a:solidFill>
                <a:latin typeface="+mn-lt"/>
                <a:ea typeface="Arial" charset="0"/>
                <a:cs typeface="Arial" charset="0"/>
              </a:defRPr>
            </a:lvl1pPr>
            <a:lvl2pPr marL="0" indent="0">
              <a:lnSpc>
                <a:spcPct val="90000"/>
              </a:lnSpc>
              <a:spcBef>
                <a:spcPts val="0"/>
              </a:spcBef>
              <a:buFont typeface="Arial"/>
              <a:buNone/>
              <a:defRPr sz="5866">
                <a:solidFill>
                  <a:srgbClr val="0460A9"/>
                </a:solidFill>
              </a:defRPr>
            </a:lvl2pPr>
            <a:lvl3pPr marL="0" indent="0">
              <a:lnSpc>
                <a:spcPct val="90000"/>
              </a:lnSpc>
              <a:spcBef>
                <a:spcPts val="0"/>
              </a:spcBef>
              <a:buFont typeface="Arial"/>
              <a:buNone/>
              <a:defRPr sz="5866">
                <a:solidFill>
                  <a:srgbClr val="0460A9"/>
                </a:solidFill>
              </a:defRPr>
            </a:lvl3pPr>
            <a:lvl4pPr marL="0" indent="0">
              <a:lnSpc>
                <a:spcPct val="90000"/>
              </a:lnSpc>
              <a:spcBef>
                <a:spcPts val="0"/>
              </a:spcBef>
              <a:buFont typeface="Arial"/>
              <a:buNone/>
              <a:defRPr sz="5866">
                <a:solidFill>
                  <a:srgbClr val="0460A9"/>
                </a:solidFill>
              </a:defRPr>
            </a:lvl4pPr>
            <a:lvl5pPr marL="0" indent="0">
              <a:lnSpc>
                <a:spcPct val="90000"/>
              </a:lnSpc>
              <a:spcBef>
                <a:spcPts val="0"/>
              </a:spcBef>
              <a:buFont typeface="Arial"/>
              <a:buNone/>
              <a:defRPr sz="5866">
                <a:solidFill>
                  <a:srgbClr val="0460A9"/>
                </a:solidFill>
              </a:defRPr>
            </a:lvl5pPr>
            <a:lvl6pPr>
              <a:defRPr sz="2400"/>
            </a:lvl6pPr>
            <a:lvl7pPr>
              <a:defRPr sz="2400"/>
            </a:lvl7pPr>
            <a:lvl8pPr>
              <a:defRPr sz="2400"/>
            </a:lvl8pPr>
            <a:lvl9pPr>
              <a:defRPr sz="2400"/>
            </a:lvl9pPr>
          </a:lstStyle>
          <a:p>
            <a:pPr lvl="0"/>
            <a:r>
              <a:rPr lang="en-US"/>
              <a:t>Edit Master text styles</a:t>
            </a:r>
          </a:p>
        </p:txBody>
      </p:sp>
      <p:sp>
        <p:nvSpPr>
          <p:cNvPr id="3" name="Footer Placeholder 2"/>
          <p:cNvSpPr>
            <a:spLocks noGrp="1"/>
          </p:cNvSpPr>
          <p:nvPr>
            <p:ph type="ftr" sz="quarter" idx="19"/>
          </p:nvPr>
        </p:nvSpPr>
        <p:spPr>
          <a:xfrm>
            <a:off x="917363" y="6375400"/>
            <a:ext cx="5056717" cy="304800"/>
          </a:xfrm>
          <a:prstGeom prst="rect">
            <a:avLst/>
          </a:prstGeom>
        </p:spPr>
        <p:txBody>
          <a:bodyPr/>
          <a:lstStyle/>
          <a:p>
            <a:endParaRPr lang="en-US" dirty="0"/>
          </a:p>
        </p:txBody>
      </p:sp>
      <p:sp>
        <p:nvSpPr>
          <p:cNvPr id="4" name="Slide Number Placeholder 3"/>
          <p:cNvSpPr>
            <a:spLocks noGrp="1"/>
          </p:cNvSpPr>
          <p:nvPr>
            <p:ph type="sldNum" sz="quarter" idx="20"/>
          </p:nvPr>
        </p:nvSpPr>
        <p:spPr/>
        <p:txBody>
          <a:bodyPr/>
          <a:lstStyle/>
          <a:p>
            <a:fld id="{47547CF9-5B10-D24F-A8D7-45A9778164F7}" type="slidenum">
              <a:rPr lang="uk-UA" smtClean="0"/>
              <a:pPr/>
              <a:t>‹#›</a:t>
            </a:fld>
            <a:endParaRPr lang="uk-UA" dirty="0"/>
          </a:p>
        </p:txBody>
      </p:sp>
      <p:sp>
        <p:nvSpPr>
          <p:cNvPr id="9" name="Content Placeholder 2"/>
          <p:cNvSpPr>
            <a:spLocks noGrp="1"/>
          </p:cNvSpPr>
          <p:nvPr>
            <p:ph sz="half" idx="17"/>
          </p:nvPr>
        </p:nvSpPr>
        <p:spPr>
          <a:xfrm>
            <a:off x="609600" y="1828800"/>
            <a:ext cx="5364480" cy="3596640"/>
          </a:xfrm>
          <a:solidFill>
            <a:srgbClr val="CCCCCC"/>
          </a:solidFill>
        </p:spPr>
        <p:txBody>
          <a:bodyPr anchor="ctr" anchorCtr="0">
            <a:normAutofit/>
          </a:bodyPr>
          <a:lstStyle>
            <a:lvl1pPr marL="0" indent="0" algn="ctr">
              <a:spcBef>
                <a:spcPts val="0"/>
              </a:spcBef>
              <a:buNone/>
              <a:defRPr sz="1333" b="0" i="0" spc="40" baseline="0">
                <a:noFill/>
                <a:latin typeface="Arial" charset="0"/>
                <a:ea typeface="Arial" charset="0"/>
                <a:cs typeface="Arial" charset="0"/>
              </a:defRPr>
            </a:lvl1pPr>
            <a:lvl2pPr marL="0" indent="0" algn="ctr">
              <a:spcBef>
                <a:spcPts val="0"/>
              </a:spcBef>
              <a:buNone/>
              <a:defRPr sz="1600"/>
            </a:lvl2pPr>
            <a:lvl3pPr marL="0" indent="0" algn="ctr">
              <a:spcBef>
                <a:spcPts val="0"/>
              </a:spcBef>
              <a:buNone/>
              <a:defRPr sz="1600"/>
            </a:lvl3pPr>
            <a:lvl4pPr marL="0" indent="0" algn="ctr">
              <a:spcBef>
                <a:spcPts val="0"/>
              </a:spcBef>
              <a:buNone/>
              <a:defRPr sz="1600"/>
            </a:lvl4pPr>
            <a:lvl5pPr marL="0" indent="0" algn="ctr">
              <a:spcBef>
                <a:spcPts val="0"/>
              </a:spcBef>
              <a:buNone/>
              <a:defRPr sz="1600"/>
            </a:lvl5pPr>
            <a:lvl6pPr>
              <a:defRPr sz="2400"/>
            </a:lvl6pPr>
            <a:lvl7pPr>
              <a:defRPr sz="2400"/>
            </a:lvl7pPr>
            <a:lvl8pPr>
              <a:defRPr sz="2400"/>
            </a:lvl8pPr>
            <a:lvl9pPr>
              <a:defRPr sz="2400"/>
            </a:lvl9pPr>
          </a:lstStyle>
          <a:p>
            <a:pPr lvl="0"/>
            <a:r>
              <a:rPr lang="en-US"/>
              <a:t>Edit Master text styles</a:t>
            </a:r>
          </a:p>
        </p:txBody>
      </p:sp>
      <p:sp>
        <p:nvSpPr>
          <p:cNvPr id="10" name="Text Placeholder 7"/>
          <p:cNvSpPr>
            <a:spLocks noGrp="1"/>
          </p:cNvSpPr>
          <p:nvPr>
            <p:ph type="body" sz="quarter" idx="21" hasCustomPrompt="1"/>
          </p:nvPr>
        </p:nvSpPr>
        <p:spPr>
          <a:xfrm>
            <a:off x="609600" y="5547360"/>
            <a:ext cx="5364480" cy="426720"/>
          </a:xfrm>
        </p:spPr>
        <p:txBody>
          <a:bodyPr anchor="t" anchorCtr="0">
            <a:noAutofit/>
          </a:bodyPr>
          <a:lstStyle>
            <a:lvl1pPr marL="0" indent="0">
              <a:spcBef>
                <a:spcPts val="0"/>
              </a:spcBef>
              <a:buFont typeface="Arial"/>
              <a:buNone/>
              <a:defRPr sz="1333" b="0" i="0" baseline="0">
                <a:solidFill>
                  <a:srgbClr val="000000"/>
                </a:solidFill>
                <a:latin typeface="+mn-lt"/>
              </a:defRPr>
            </a:lvl1pPr>
            <a:lvl2pPr marL="0" indent="0">
              <a:spcBef>
                <a:spcPts val="0"/>
              </a:spcBef>
              <a:buFont typeface="Arial"/>
              <a:buNone/>
              <a:defRPr sz="1333" b="1" i="0">
                <a:solidFill>
                  <a:srgbClr val="000000"/>
                </a:solidFill>
                <a:latin typeface="+mn-lt"/>
              </a:defRPr>
            </a:lvl2pPr>
            <a:lvl3pPr marL="0" indent="0">
              <a:spcBef>
                <a:spcPts val="0"/>
              </a:spcBef>
              <a:buFont typeface="Arial"/>
              <a:buNone/>
              <a:defRPr sz="1333" b="1" i="0">
                <a:solidFill>
                  <a:srgbClr val="000000"/>
                </a:solidFill>
                <a:latin typeface="+mn-lt"/>
              </a:defRPr>
            </a:lvl3pPr>
            <a:lvl4pPr marL="0" indent="0">
              <a:spcBef>
                <a:spcPts val="0"/>
              </a:spcBef>
              <a:buFont typeface="Arial"/>
              <a:buNone/>
              <a:defRPr sz="1333" b="1" i="0">
                <a:solidFill>
                  <a:srgbClr val="000000"/>
                </a:solidFill>
                <a:latin typeface="+mn-lt"/>
              </a:defRPr>
            </a:lvl4pPr>
            <a:lvl5pPr marL="0" indent="0">
              <a:spcBef>
                <a:spcPts val="0"/>
              </a:spcBef>
              <a:buFont typeface="Arial"/>
              <a:buNone/>
              <a:defRPr sz="1333" b="1" i="0">
                <a:solidFill>
                  <a:srgbClr val="000000"/>
                </a:solidFill>
                <a:latin typeface="+mn-lt"/>
              </a:defRPr>
            </a:lvl5pPr>
          </a:lstStyle>
          <a:p>
            <a:pPr lvl="0"/>
            <a:r>
              <a:rPr lang="en-US" dirty="0"/>
              <a:t>Optional picture caption</a:t>
            </a:r>
          </a:p>
        </p:txBody>
      </p:sp>
      <p:sp>
        <p:nvSpPr>
          <p:cNvPr id="6" name="Title 5"/>
          <p:cNvSpPr>
            <a:spLocks noGrp="1"/>
          </p:cNvSpPr>
          <p:nvPr>
            <p:ph type="title"/>
          </p:nvPr>
        </p:nvSpPr>
        <p:spPr>
          <a:xfrm>
            <a:off x="609601" y="457200"/>
            <a:ext cx="10972800" cy="1280160"/>
          </a:xfrm>
        </p:spPr>
        <p:txBody>
          <a:bodyPr/>
          <a:lstStyle/>
          <a:p>
            <a:r>
              <a:rPr lang="en-US"/>
              <a:t>Click to edit Master title style</a:t>
            </a:r>
            <a:endParaRPr lang="en-US" dirty="0"/>
          </a:p>
        </p:txBody>
      </p:sp>
    </p:spTree>
    <p:extLst>
      <p:ext uri="{BB962C8B-B14F-4D97-AF65-F5344CB8AC3E}">
        <p14:creationId xmlns:p14="http://schemas.microsoft.com/office/powerpoint/2010/main" val="81862609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and Big Statement - Alternate">
    <p:spTree>
      <p:nvGrpSpPr>
        <p:cNvPr id="1" name=""/>
        <p:cNvGrpSpPr/>
        <p:nvPr/>
      </p:nvGrpSpPr>
      <p:grpSpPr>
        <a:xfrm>
          <a:off x="0" y="0"/>
          <a:ext cx="0" cy="0"/>
          <a:chOff x="0" y="0"/>
          <a:chExt cx="0" cy="0"/>
        </a:xfrm>
      </p:grpSpPr>
      <p:sp>
        <p:nvSpPr>
          <p:cNvPr id="8" name="Content Placeholder 3"/>
          <p:cNvSpPr>
            <a:spLocks noGrp="1"/>
          </p:cNvSpPr>
          <p:nvPr>
            <p:ph sz="half" idx="2"/>
          </p:nvPr>
        </p:nvSpPr>
        <p:spPr>
          <a:xfrm>
            <a:off x="4328161" y="1828800"/>
            <a:ext cx="7254240" cy="4145280"/>
          </a:xfrm>
        </p:spPr>
        <p:txBody>
          <a:bodyPr>
            <a:normAutofit/>
          </a:bodyPr>
          <a:lstStyle>
            <a:lvl1pPr marL="0" indent="0">
              <a:lnSpc>
                <a:spcPct val="90000"/>
              </a:lnSpc>
              <a:spcBef>
                <a:spcPts val="0"/>
              </a:spcBef>
              <a:buFont typeface="Arial"/>
              <a:buNone/>
              <a:defRPr sz="4800" b="0" i="0" spc="0" baseline="0">
                <a:solidFill>
                  <a:schemeClr val="accent2"/>
                </a:solidFill>
                <a:latin typeface="+mn-lt"/>
                <a:ea typeface="Arial" charset="0"/>
                <a:cs typeface="Arial" charset="0"/>
              </a:defRPr>
            </a:lvl1pPr>
            <a:lvl2pPr marL="0" indent="0">
              <a:lnSpc>
                <a:spcPct val="90000"/>
              </a:lnSpc>
              <a:spcBef>
                <a:spcPts val="0"/>
              </a:spcBef>
              <a:buFont typeface="Arial"/>
              <a:buNone/>
              <a:defRPr sz="5866">
                <a:solidFill>
                  <a:srgbClr val="0460A9"/>
                </a:solidFill>
              </a:defRPr>
            </a:lvl2pPr>
            <a:lvl3pPr marL="0" indent="0">
              <a:lnSpc>
                <a:spcPct val="90000"/>
              </a:lnSpc>
              <a:spcBef>
                <a:spcPts val="0"/>
              </a:spcBef>
              <a:buFont typeface="Arial"/>
              <a:buNone/>
              <a:defRPr sz="5866">
                <a:solidFill>
                  <a:srgbClr val="0460A9"/>
                </a:solidFill>
              </a:defRPr>
            </a:lvl3pPr>
            <a:lvl4pPr marL="0" indent="0">
              <a:lnSpc>
                <a:spcPct val="90000"/>
              </a:lnSpc>
              <a:spcBef>
                <a:spcPts val="0"/>
              </a:spcBef>
              <a:buFont typeface="Arial"/>
              <a:buNone/>
              <a:defRPr sz="5866">
                <a:solidFill>
                  <a:srgbClr val="0460A9"/>
                </a:solidFill>
              </a:defRPr>
            </a:lvl4pPr>
            <a:lvl5pPr marL="0" indent="0">
              <a:lnSpc>
                <a:spcPct val="90000"/>
              </a:lnSpc>
              <a:spcBef>
                <a:spcPts val="0"/>
              </a:spcBef>
              <a:buFont typeface="Arial"/>
              <a:buNone/>
              <a:defRPr sz="5866">
                <a:solidFill>
                  <a:srgbClr val="0460A9"/>
                </a:solidFill>
              </a:defRPr>
            </a:lvl5pPr>
            <a:lvl6pPr>
              <a:defRPr sz="2400"/>
            </a:lvl6pPr>
            <a:lvl7pPr>
              <a:defRPr sz="2400"/>
            </a:lvl7pPr>
            <a:lvl8pPr>
              <a:defRPr sz="2400"/>
            </a:lvl8pPr>
            <a:lvl9pPr>
              <a:defRPr sz="2400"/>
            </a:lvl9pPr>
          </a:lstStyle>
          <a:p>
            <a:pPr lvl="0"/>
            <a:r>
              <a:rPr lang="en-US"/>
              <a:t>Edit Master text styles</a:t>
            </a:r>
          </a:p>
        </p:txBody>
      </p:sp>
      <p:sp>
        <p:nvSpPr>
          <p:cNvPr id="3" name="Footer Placeholder 2"/>
          <p:cNvSpPr>
            <a:spLocks noGrp="1"/>
          </p:cNvSpPr>
          <p:nvPr>
            <p:ph type="ftr" sz="quarter" idx="19"/>
          </p:nvPr>
        </p:nvSpPr>
        <p:spPr>
          <a:xfrm>
            <a:off x="917363" y="6375400"/>
            <a:ext cx="5056717" cy="304800"/>
          </a:xfrm>
          <a:prstGeom prst="rect">
            <a:avLst/>
          </a:prstGeom>
        </p:spPr>
        <p:txBody>
          <a:bodyPr/>
          <a:lstStyle/>
          <a:p>
            <a:endParaRPr lang="en-US" dirty="0"/>
          </a:p>
        </p:txBody>
      </p:sp>
      <p:sp>
        <p:nvSpPr>
          <p:cNvPr id="4" name="Slide Number Placeholder 3"/>
          <p:cNvSpPr>
            <a:spLocks noGrp="1"/>
          </p:cNvSpPr>
          <p:nvPr>
            <p:ph type="sldNum" sz="quarter" idx="20"/>
          </p:nvPr>
        </p:nvSpPr>
        <p:spPr/>
        <p:txBody>
          <a:bodyPr/>
          <a:lstStyle/>
          <a:p>
            <a:fld id="{47547CF9-5B10-D24F-A8D7-45A9778164F7}" type="slidenum">
              <a:rPr lang="uk-UA" smtClean="0"/>
              <a:pPr/>
              <a:t>‹#›</a:t>
            </a:fld>
            <a:endParaRPr lang="uk-UA" dirty="0"/>
          </a:p>
        </p:txBody>
      </p:sp>
      <p:sp>
        <p:nvSpPr>
          <p:cNvPr id="9" name="Content Placeholder 2"/>
          <p:cNvSpPr>
            <a:spLocks noGrp="1"/>
          </p:cNvSpPr>
          <p:nvPr>
            <p:ph sz="half" idx="17"/>
          </p:nvPr>
        </p:nvSpPr>
        <p:spPr>
          <a:xfrm>
            <a:off x="609600" y="1828800"/>
            <a:ext cx="3474720" cy="3596640"/>
          </a:xfrm>
          <a:solidFill>
            <a:srgbClr val="CCCCCC"/>
          </a:solidFill>
        </p:spPr>
        <p:txBody>
          <a:bodyPr anchor="ctr" anchorCtr="0">
            <a:normAutofit/>
          </a:bodyPr>
          <a:lstStyle>
            <a:lvl1pPr marL="0" indent="0" algn="ctr">
              <a:spcBef>
                <a:spcPts val="0"/>
              </a:spcBef>
              <a:buNone/>
              <a:defRPr sz="1333" b="0" i="0" spc="40" baseline="0">
                <a:noFill/>
                <a:latin typeface="Arial" charset="0"/>
                <a:ea typeface="Arial" charset="0"/>
                <a:cs typeface="Arial" charset="0"/>
              </a:defRPr>
            </a:lvl1pPr>
            <a:lvl2pPr marL="0" indent="0" algn="ctr">
              <a:spcBef>
                <a:spcPts val="0"/>
              </a:spcBef>
              <a:buNone/>
              <a:defRPr sz="1600"/>
            </a:lvl2pPr>
            <a:lvl3pPr marL="0" indent="0" algn="ctr">
              <a:spcBef>
                <a:spcPts val="0"/>
              </a:spcBef>
              <a:buNone/>
              <a:defRPr sz="1600"/>
            </a:lvl3pPr>
            <a:lvl4pPr marL="0" indent="0" algn="ctr">
              <a:spcBef>
                <a:spcPts val="0"/>
              </a:spcBef>
              <a:buNone/>
              <a:defRPr sz="1600"/>
            </a:lvl4pPr>
            <a:lvl5pPr marL="0" indent="0" algn="ctr">
              <a:spcBef>
                <a:spcPts val="0"/>
              </a:spcBef>
              <a:buNone/>
              <a:defRPr sz="1600"/>
            </a:lvl5pPr>
            <a:lvl6pPr>
              <a:defRPr sz="2400"/>
            </a:lvl6pPr>
            <a:lvl7pPr>
              <a:defRPr sz="2400"/>
            </a:lvl7pPr>
            <a:lvl8pPr>
              <a:defRPr sz="2400"/>
            </a:lvl8pPr>
            <a:lvl9pPr>
              <a:defRPr sz="2400"/>
            </a:lvl9pPr>
          </a:lstStyle>
          <a:p>
            <a:pPr lvl="0"/>
            <a:r>
              <a:rPr lang="en-US"/>
              <a:t>Edit Master text styles</a:t>
            </a:r>
          </a:p>
        </p:txBody>
      </p:sp>
      <p:sp>
        <p:nvSpPr>
          <p:cNvPr id="10" name="Text Placeholder 7"/>
          <p:cNvSpPr>
            <a:spLocks noGrp="1"/>
          </p:cNvSpPr>
          <p:nvPr>
            <p:ph type="body" sz="quarter" idx="21" hasCustomPrompt="1"/>
          </p:nvPr>
        </p:nvSpPr>
        <p:spPr>
          <a:xfrm>
            <a:off x="609600" y="5547360"/>
            <a:ext cx="3474720" cy="426720"/>
          </a:xfrm>
        </p:spPr>
        <p:txBody>
          <a:bodyPr anchor="t" anchorCtr="0">
            <a:noAutofit/>
          </a:bodyPr>
          <a:lstStyle>
            <a:lvl1pPr marL="0" indent="0">
              <a:spcBef>
                <a:spcPts val="0"/>
              </a:spcBef>
              <a:buFont typeface="Arial"/>
              <a:buNone/>
              <a:defRPr sz="1333" b="0" i="0" baseline="0">
                <a:solidFill>
                  <a:srgbClr val="000000"/>
                </a:solidFill>
                <a:latin typeface="+mn-lt"/>
              </a:defRPr>
            </a:lvl1pPr>
            <a:lvl2pPr marL="0" indent="0">
              <a:spcBef>
                <a:spcPts val="0"/>
              </a:spcBef>
              <a:buFont typeface="Arial"/>
              <a:buNone/>
              <a:defRPr sz="1333" b="1" i="0">
                <a:solidFill>
                  <a:srgbClr val="000000"/>
                </a:solidFill>
                <a:latin typeface="+mn-lt"/>
              </a:defRPr>
            </a:lvl2pPr>
            <a:lvl3pPr marL="0" indent="0">
              <a:spcBef>
                <a:spcPts val="0"/>
              </a:spcBef>
              <a:buFont typeface="Arial"/>
              <a:buNone/>
              <a:defRPr sz="1333" b="1" i="0">
                <a:solidFill>
                  <a:srgbClr val="000000"/>
                </a:solidFill>
                <a:latin typeface="+mn-lt"/>
              </a:defRPr>
            </a:lvl3pPr>
            <a:lvl4pPr marL="0" indent="0">
              <a:spcBef>
                <a:spcPts val="0"/>
              </a:spcBef>
              <a:buFont typeface="Arial"/>
              <a:buNone/>
              <a:defRPr sz="1333" b="1" i="0">
                <a:solidFill>
                  <a:srgbClr val="000000"/>
                </a:solidFill>
                <a:latin typeface="+mn-lt"/>
              </a:defRPr>
            </a:lvl4pPr>
            <a:lvl5pPr marL="0" indent="0">
              <a:spcBef>
                <a:spcPts val="0"/>
              </a:spcBef>
              <a:buFont typeface="Arial"/>
              <a:buNone/>
              <a:defRPr sz="1333" b="1" i="0">
                <a:solidFill>
                  <a:srgbClr val="000000"/>
                </a:solidFill>
                <a:latin typeface="+mn-lt"/>
              </a:defRPr>
            </a:lvl5pPr>
          </a:lstStyle>
          <a:p>
            <a:pPr lvl="0"/>
            <a:r>
              <a:rPr lang="en-US" dirty="0"/>
              <a:t>Optional picture caption</a:t>
            </a:r>
          </a:p>
        </p:txBody>
      </p:sp>
      <p:sp>
        <p:nvSpPr>
          <p:cNvPr id="6" name="Title 5"/>
          <p:cNvSpPr>
            <a:spLocks noGrp="1"/>
          </p:cNvSpPr>
          <p:nvPr>
            <p:ph type="title"/>
          </p:nvPr>
        </p:nvSpPr>
        <p:spPr>
          <a:xfrm>
            <a:off x="609601" y="457200"/>
            <a:ext cx="10972800" cy="1280160"/>
          </a:xfrm>
        </p:spPr>
        <p:txBody>
          <a:bodyPr/>
          <a:lstStyle/>
          <a:p>
            <a:r>
              <a:rPr lang="en-US"/>
              <a:t>Click to edit Master title style</a:t>
            </a:r>
            <a:endParaRPr lang="en-US" dirty="0"/>
          </a:p>
        </p:txBody>
      </p:sp>
    </p:spTree>
    <p:extLst>
      <p:ext uri="{BB962C8B-B14F-4D97-AF65-F5344CB8AC3E}">
        <p14:creationId xmlns:p14="http://schemas.microsoft.com/office/powerpoint/2010/main" val="2297514040"/>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g Quot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47547CF9-5B10-D24F-A8D7-45A9778164F7}" type="slidenum">
              <a:rPr lang="uk-UA" smtClean="0"/>
              <a:pPr/>
              <a:t>‹#›</a:t>
            </a:fld>
            <a:endParaRPr lang="uk-UA" dirty="0"/>
          </a:p>
        </p:txBody>
      </p:sp>
      <p:grpSp>
        <p:nvGrpSpPr>
          <p:cNvPr id="9" name="Group 8"/>
          <p:cNvGrpSpPr/>
          <p:nvPr userDrawn="1"/>
        </p:nvGrpSpPr>
        <p:grpSpPr>
          <a:xfrm>
            <a:off x="1400835" y="-182880"/>
            <a:ext cx="10181565" cy="7229856"/>
            <a:chOff x="1050626" y="-137160"/>
            <a:chExt cx="7636174" cy="5422392"/>
          </a:xfrm>
        </p:grpSpPr>
        <p:cxnSp>
          <p:nvCxnSpPr>
            <p:cNvPr id="11" name="Straight Connector 10"/>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3" name="Text Placeholder 2"/>
          <p:cNvSpPr>
            <a:spLocks noGrp="1"/>
          </p:cNvSpPr>
          <p:nvPr>
            <p:ph type="body" sz="quarter" idx="12" hasCustomPrompt="1"/>
          </p:nvPr>
        </p:nvSpPr>
        <p:spPr>
          <a:xfrm>
            <a:off x="2133601" y="1341119"/>
            <a:ext cx="9448800" cy="4139932"/>
          </a:xfrm>
        </p:spPr>
        <p:txBody>
          <a:bodyPr anchor="ctr" anchorCtr="0"/>
          <a:lstStyle>
            <a:lvl1pPr marL="0" indent="0">
              <a:lnSpc>
                <a:spcPct val="90000"/>
              </a:lnSpc>
              <a:spcBef>
                <a:spcPts val="0"/>
              </a:spcBef>
              <a:buNone/>
              <a:defRPr sz="6399" b="0" i="0" spc="0" baseline="0">
                <a:solidFill>
                  <a:schemeClr val="accent2"/>
                </a:solidFill>
                <a:latin typeface="+mn-lt"/>
                <a:ea typeface="Arial" charset="0"/>
                <a:cs typeface="Arial" charset="0"/>
              </a:defRPr>
            </a:lvl1pPr>
            <a:lvl2pPr marL="306879" indent="-306879">
              <a:spcBef>
                <a:spcPts val="800"/>
              </a:spcBef>
              <a:defRPr b="0" i="0" baseline="0">
                <a:latin typeface="+mn-lt"/>
                <a:ea typeface="Arial" charset="0"/>
                <a:cs typeface="Arial" charset="0"/>
              </a:defRPr>
            </a:lvl2pPr>
            <a:lvl3pPr marL="306879" indent="0">
              <a:spcBef>
                <a:spcPts val="800"/>
              </a:spcBef>
              <a:buNone/>
              <a:defRPr/>
            </a:lvl3pPr>
            <a:lvl4pPr marL="914286" indent="-306879">
              <a:spcBef>
                <a:spcPts val="800"/>
              </a:spcBef>
              <a:defRPr/>
            </a:lvl4pPr>
            <a:lvl5pPr marL="1223281" indent="-308995">
              <a:spcBef>
                <a:spcPts val="800"/>
              </a:spcBef>
              <a:defRPr/>
            </a:lvl5pPr>
          </a:lstStyle>
          <a:p>
            <a:pPr lvl="0"/>
            <a:r>
              <a:rPr lang="en-US" dirty="0"/>
              <a:t>“Quote goes here.”</a:t>
            </a:r>
          </a:p>
          <a:p>
            <a:pPr lvl="1"/>
            <a:r>
              <a:rPr lang="en-US" dirty="0"/>
              <a:t>Attribution, if needed</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401665" cy="6858000"/>
          </a:xfrm>
          <a:prstGeom prst="rect">
            <a:avLst/>
          </a:prstGeom>
        </p:spPr>
      </p:pic>
      <p:pic>
        <p:nvPicPr>
          <p:cNvPr id="18" name="Picture 17">
            <a:extLst>
              <a:ext uri="{FF2B5EF4-FFF2-40B4-BE49-F238E27FC236}">
                <a16:creationId xmlns:a16="http://schemas.microsoft.com/office/drawing/2014/main" id="{915E4D8C-596E-D644-8AA7-DBFA149284B2}"/>
              </a:ext>
            </a:extLst>
          </p:cNvPr>
          <p:cNvPicPr>
            <a:picLocks noChangeAspect="1"/>
          </p:cNvPicPr>
          <p:nvPr userDrawn="1"/>
        </p:nvPicPr>
        <p:blipFill>
          <a:blip r:embed="rId3"/>
          <a:stretch>
            <a:fillRect/>
          </a:stretch>
        </p:blipFill>
        <p:spPr>
          <a:xfrm>
            <a:off x="7201575" y="5963041"/>
            <a:ext cx="4739119" cy="886217"/>
          </a:xfrm>
          <a:prstGeom prst="rect">
            <a:avLst/>
          </a:prstGeom>
        </p:spPr>
      </p:pic>
    </p:spTree>
    <p:extLst>
      <p:ext uri="{BB962C8B-B14F-4D97-AF65-F5344CB8AC3E}">
        <p14:creationId xmlns:p14="http://schemas.microsoft.com/office/powerpoint/2010/main" val="2697715574"/>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41" name="Group 40"/>
          <p:cNvGrpSpPr/>
          <p:nvPr userDrawn="1"/>
        </p:nvGrpSpPr>
        <p:grpSpPr>
          <a:xfrm>
            <a:off x="-182880" y="-182880"/>
            <a:ext cx="12557760" cy="7229856"/>
            <a:chOff x="-137160" y="-137160"/>
            <a:chExt cx="9418320" cy="5422392"/>
          </a:xfrm>
        </p:grpSpPr>
        <p:cxnSp>
          <p:nvCxnSpPr>
            <p:cNvPr id="42" name="Straight Connector 41"/>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userDrawn="1"/>
          </p:nvCxnSpPr>
          <p:spPr>
            <a:xfrm>
              <a:off x="9189720" y="4389119"/>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userDrawn="1"/>
          </p:nvCxnSpPr>
          <p:spPr>
            <a:xfrm>
              <a:off x="-137160" y="4389119"/>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55" name="Title 1"/>
          <p:cNvSpPr>
            <a:spLocks noGrp="1"/>
          </p:cNvSpPr>
          <p:nvPr>
            <p:ph type="ctrTitle"/>
          </p:nvPr>
        </p:nvSpPr>
        <p:spPr bwMode="auto">
          <a:xfrm>
            <a:off x="2133601" y="4145280"/>
            <a:ext cx="9448800" cy="1219200"/>
          </a:xfrm>
        </p:spPr>
        <p:txBody>
          <a:bodyPr anchor="b" anchorCtr="0">
            <a:noAutofit/>
          </a:bodyPr>
          <a:lstStyle>
            <a:lvl1pPr>
              <a:defRPr sz="4267">
                <a:solidFill>
                  <a:schemeClr val="tx1"/>
                </a:solidFill>
              </a:defRPr>
            </a:lvl1pPr>
          </a:lstStyle>
          <a:p>
            <a:r>
              <a:rPr lang="en-US"/>
              <a:t>Click to edit Master title style</a:t>
            </a:r>
            <a:endParaRPr lang="en-US" dirty="0"/>
          </a:p>
        </p:txBody>
      </p:sp>
      <p:sp>
        <p:nvSpPr>
          <p:cNvPr id="56" name="Subtitle 2"/>
          <p:cNvSpPr>
            <a:spLocks noGrp="1"/>
          </p:cNvSpPr>
          <p:nvPr>
            <p:ph type="subTitle" idx="1" hasCustomPrompt="1"/>
          </p:nvPr>
        </p:nvSpPr>
        <p:spPr bwMode="auto">
          <a:xfrm>
            <a:off x="2133600" y="5486400"/>
            <a:ext cx="6705600" cy="975360"/>
          </a:xfrm>
        </p:spPr>
        <p:txBody>
          <a:bodyPr>
            <a:noAutofit/>
          </a:bodyPr>
          <a:lstStyle>
            <a:lvl1pPr marL="0" indent="0" algn="l">
              <a:lnSpc>
                <a:spcPct val="100000"/>
              </a:lnSpc>
              <a:spcBef>
                <a:spcPts val="0"/>
              </a:spcBef>
              <a:buNone/>
              <a:defRPr sz="1867" b="1" i="0" spc="0" baseline="0">
                <a:solidFill>
                  <a:schemeClr val="tx1"/>
                </a:solidFill>
                <a:latin typeface="+mn-lt"/>
                <a:ea typeface="Arial Regular" charset="0"/>
                <a:cs typeface="Arial Regular" charset="0"/>
              </a:defRPr>
            </a:lvl1pPr>
            <a:lvl2pPr marL="609524" indent="0" algn="ctr">
              <a:buNone/>
              <a:defRPr>
                <a:solidFill>
                  <a:schemeClr val="tx1">
                    <a:tint val="75000"/>
                  </a:schemeClr>
                </a:solidFill>
              </a:defRPr>
            </a:lvl2pPr>
            <a:lvl3pPr marL="1219048" indent="0" algn="ctr">
              <a:buNone/>
              <a:defRPr>
                <a:solidFill>
                  <a:schemeClr val="tx1">
                    <a:tint val="75000"/>
                  </a:schemeClr>
                </a:solidFill>
              </a:defRPr>
            </a:lvl3pPr>
            <a:lvl4pPr marL="1828571" indent="0" algn="ctr">
              <a:buNone/>
              <a:defRPr>
                <a:solidFill>
                  <a:schemeClr val="tx1">
                    <a:tint val="75000"/>
                  </a:schemeClr>
                </a:solidFill>
              </a:defRPr>
            </a:lvl4pPr>
            <a:lvl5pPr marL="2438095" indent="0" algn="ctr">
              <a:buNone/>
              <a:defRPr>
                <a:solidFill>
                  <a:schemeClr val="tx1">
                    <a:tint val="75000"/>
                  </a:schemeClr>
                </a:solidFill>
              </a:defRPr>
            </a:lvl5pPr>
            <a:lvl6pPr marL="3047619" indent="0" algn="ctr">
              <a:buNone/>
              <a:defRPr>
                <a:solidFill>
                  <a:schemeClr val="tx1">
                    <a:tint val="75000"/>
                  </a:schemeClr>
                </a:solidFill>
              </a:defRPr>
            </a:lvl6pPr>
            <a:lvl7pPr marL="3657143" indent="0" algn="ctr">
              <a:buNone/>
              <a:defRPr>
                <a:solidFill>
                  <a:schemeClr val="tx1">
                    <a:tint val="75000"/>
                  </a:schemeClr>
                </a:solidFill>
              </a:defRPr>
            </a:lvl7pPr>
            <a:lvl8pPr marL="4266666" indent="0" algn="ctr">
              <a:buNone/>
              <a:defRPr>
                <a:solidFill>
                  <a:schemeClr val="tx1">
                    <a:tint val="75000"/>
                  </a:schemeClr>
                </a:solidFill>
              </a:defRPr>
            </a:lvl8pPr>
            <a:lvl9pPr marL="4876190" indent="0" algn="ctr">
              <a:buNone/>
              <a:defRPr>
                <a:solidFill>
                  <a:schemeClr val="tx1">
                    <a:tint val="75000"/>
                  </a:schemeClr>
                </a:solidFill>
              </a:defRPr>
            </a:lvl9pPr>
          </a:lstStyle>
          <a:p>
            <a:r>
              <a:rPr lang="en-US" dirty="0"/>
              <a:t>Click to edit Master </a:t>
            </a:r>
            <a:r>
              <a:rPr lang="en-US" dirty="0" err="1"/>
              <a:t>su</a:t>
            </a:r>
            <a:r>
              <a:rPr lang="en-US" dirty="0"/>
              <a:t>   </a:t>
            </a:r>
            <a:r>
              <a:rPr lang="en-US" dirty="0" err="1"/>
              <a:t>btitle</a:t>
            </a:r>
            <a:r>
              <a:rPr lang="en-US" dirty="0"/>
              <a:t> style</a:t>
            </a: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401665" cy="6858000"/>
          </a:xfrm>
          <a:prstGeom prst="rect">
            <a:avLst/>
          </a:prstGeom>
        </p:spPr>
      </p:pic>
      <p:sp>
        <p:nvSpPr>
          <p:cNvPr id="16" name="Picture Placeholder 3"/>
          <p:cNvSpPr>
            <a:spLocks noGrp="1"/>
          </p:cNvSpPr>
          <p:nvPr>
            <p:ph type="pic" sz="quarter" idx="10" hasCustomPrompt="1"/>
          </p:nvPr>
        </p:nvSpPr>
        <p:spPr>
          <a:xfrm>
            <a:off x="700832" y="421541"/>
            <a:ext cx="10876800" cy="3513600"/>
          </a:xfrm>
          <a:solidFill>
            <a:srgbClr val="CCCCCC"/>
          </a:solidFill>
        </p:spPr>
        <p:txBody>
          <a:bodyPr tIns="0" anchor="ctr" anchorCtr="0">
            <a:normAutofit/>
          </a:bodyPr>
          <a:lstStyle>
            <a:lvl1pPr marL="1439153" marR="0" indent="0" algn="l" defTabSz="1219048" rtl="0" eaLnBrk="1" fontAlgn="auto" latinLnBrk="0" hangingPunct="1">
              <a:lnSpc>
                <a:spcPct val="100000"/>
              </a:lnSpc>
              <a:spcBef>
                <a:spcPts val="1600"/>
              </a:spcBef>
              <a:spcAft>
                <a:spcPts val="0"/>
              </a:spcAft>
              <a:buClrTx/>
              <a:buSzPct val="120000"/>
              <a:buFont typeface="Arial" pitchFamily="34" charset="0"/>
              <a:buNone/>
              <a:tabLst>
                <a:tab pos="5331218" algn="r"/>
                <a:tab pos="10971429" algn="r"/>
              </a:tabLst>
              <a:defRPr lang="en-US" sz="1267" smtClean="0">
                <a:effectLst/>
                <a:latin typeface="+mn-lt"/>
              </a:defRPr>
            </a:lvl1pPr>
          </a:lstStyle>
          <a:p>
            <a:r>
              <a:rPr lang="en-US" dirty="0"/>
              <a:t>This space is reserved for cropped images only sourced from Novartis Brand Lab at https://</a:t>
            </a:r>
            <a:r>
              <a:rPr lang="en-US" dirty="0" err="1"/>
              <a:t>www.novartisbrandlab.com</a:t>
            </a:r>
            <a:r>
              <a:rPr lang="en-US" dirty="0"/>
              <a:t>/resources/assets/5982</a:t>
            </a:r>
            <a:br>
              <a:rPr lang="en-US" dirty="0"/>
            </a:br>
            <a:r>
              <a:rPr lang="en-US" dirty="0"/>
              <a:t>Once you have chosen your image, select the asset for download from the drop-down menu.                                                            For this template, you would download the image cropped to fit the </a:t>
            </a:r>
            <a:r>
              <a:rPr lang="en-US" dirty="0">
                <a:solidFill>
                  <a:srgbClr val="000000"/>
                </a:solidFill>
                <a:effectLst/>
                <a:latin typeface="Arial" charset="0"/>
              </a:rPr>
              <a:t>PPT Presentation Wide Screen 16:9 template</a:t>
            </a:r>
            <a:r>
              <a:rPr lang="en-US" dirty="0"/>
              <a:t>.</a:t>
            </a:r>
            <a:br>
              <a:rPr lang="en-US" dirty="0"/>
            </a:br>
            <a:r>
              <a:rPr lang="en-US" dirty="0"/>
              <a:t>Illustrations, graphics or icons are not allowed. Photography must follow our </a:t>
            </a:r>
            <a:r>
              <a:rPr lang="en-US" dirty="0" err="1"/>
              <a:t>monocolor</a:t>
            </a:r>
            <a:r>
              <a:rPr lang="en-US" dirty="0"/>
              <a:t> rule.                                                                 That means for this template in Novartis Blue </a:t>
            </a:r>
            <a:r>
              <a:rPr lang="en-US" dirty="0" err="1"/>
              <a:t>monocolor</a:t>
            </a:r>
            <a:r>
              <a:rPr lang="en-US" dirty="0"/>
              <a:t> theme, choose an image with a pop of Novartis Blue color.</a:t>
            </a:r>
          </a:p>
        </p:txBody>
      </p:sp>
      <p:pic>
        <p:nvPicPr>
          <p:cNvPr id="17" name="Picture 16">
            <a:extLst>
              <a:ext uri="{FF2B5EF4-FFF2-40B4-BE49-F238E27FC236}">
                <a16:creationId xmlns:a16="http://schemas.microsoft.com/office/drawing/2014/main" id="{DEE6C8E6-00B0-984D-96B9-60F58388E240}"/>
              </a:ext>
            </a:extLst>
          </p:cNvPr>
          <p:cNvPicPr>
            <a:picLocks noChangeAspect="1"/>
          </p:cNvPicPr>
          <p:nvPr userDrawn="1"/>
        </p:nvPicPr>
        <p:blipFill>
          <a:blip r:embed="rId3"/>
          <a:stretch>
            <a:fillRect/>
          </a:stretch>
        </p:blipFill>
        <p:spPr>
          <a:xfrm>
            <a:off x="7201575" y="5963041"/>
            <a:ext cx="4739119" cy="886217"/>
          </a:xfrm>
          <a:prstGeom prst="rect">
            <a:avLst/>
          </a:prstGeom>
        </p:spPr>
      </p:pic>
    </p:spTree>
    <p:extLst>
      <p:ext uri="{BB962C8B-B14F-4D97-AF65-F5344CB8AC3E}">
        <p14:creationId xmlns:p14="http://schemas.microsoft.com/office/powerpoint/2010/main" val="248021510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 No Picture">
    <p:spTree>
      <p:nvGrpSpPr>
        <p:cNvPr id="1" name=""/>
        <p:cNvGrpSpPr/>
        <p:nvPr/>
      </p:nvGrpSpPr>
      <p:grpSpPr>
        <a:xfrm>
          <a:off x="0" y="0"/>
          <a:ext cx="0" cy="0"/>
          <a:chOff x="0" y="0"/>
          <a:chExt cx="0" cy="0"/>
        </a:xfrm>
      </p:grpSpPr>
      <p:grpSp>
        <p:nvGrpSpPr>
          <p:cNvPr id="14" name="Group 13"/>
          <p:cNvGrpSpPr/>
          <p:nvPr userDrawn="1"/>
        </p:nvGrpSpPr>
        <p:grpSpPr>
          <a:xfrm>
            <a:off x="1400835" y="-182880"/>
            <a:ext cx="10181565" cy="7229856"/>
            <a:chOff x="1050626" y="-137160"/>
            <a:chExt cx="7636174" cy="5422392"/>
          </a:xfrm>
        </p:grpSpPr>
        <p:cxnSp>
          <p:nvCxnSpPr>
            <p:cNvPr id="15" name="Straight Connector 14"/>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18" name="Title 1"/>
          <p:cNvSpPr>
            <a:spLocks noGrp="1"/>
          </p:cNvSpPr>
          <p:nvPr>
            <p:ph type="ctrTitle"/>
          </p:nvPr>
        </p:nvSpPr>
        <p:spPr bwMode="auto">
          <a:xfrm>
            <a:off x="2133601" y="1950722"/>
            <a:ext cx="9448800" cy="2802913"/>
          </a:xfrm>
        </p:spPr>
        <p:txBody>
          <a:bodyPr anchor="b" anchorCtr="0">
            <a:noAutofit/>
          </a:bodyPr>
          <a:lstStyle>
            <a:lvl1pPr>
              <a:defRPr sz="4267" baseline="0"/>
            </a:lvl1pPr>
          </a:lstStyle>
          <a:p>
            <a:r>
              <a:rPr lang="en-US"/>
              <a:t>Click to edit Master title style</a:t>
            </a:r>
            <a:endParaRPr lang="en-US" dirty="0"/>
          </a:p>
        </p:txBody>
      </p:sp>
      <p:sp>
        <p:nvSpPr>
          <p:cNvPr id="19" name="Subtitle 2"/>
          <p:cNvSpPr>
            <a:spLocks noGrp="1"/>
          </p:cNvSpPr>
          <p:nvPr>
            <p:ph type="subTitle" idx="1"/>
          </p:nvPr>
        </p:nvSpPr>
        <p:spPr bwMode="auto">
          <a:xfrm>
            <a:off x="2133601" y="4876800"/>
            <a:ext cx="9448800" cy="1097280"/>
          </a:xfrm>
        </p:spPr>
        <p:txBody>
          <a:bodyPr>
            <a:noAutofit/>
          </a:bodyPr>
          <a:lstStyle>
            <a:lvl1pPr marL="0" indent="0" algn="l">
              <a:lnSpc>
                <a:spcPct val="100000"/>
              </a:lnSpc>
              <a:spcBef>
                <a:spcPts val="0"/>
              </a:spcBef>
              <a:buNone/>
              <a:defRPr sz="1867" b="1" i="0" baseline="0">
                <a:solidFill>
                  <a:srgbClr val="000000"/>
                </a:solidFill>
                <a:latin typeface="+mn-lt"/>
                <a:ea typeface="Arial Regular" charset="0"/>
                <a:cs typeface="Arial Regular" charset="0"/>
              </a:defRPr>
            </a:lvl1pPr>
            <a:lvl2pPr marL="609524" indent="0" algn="ctr">
              <a:buNone/>
              <a:defRPr>
                <a:solidFill>
                  <a:schemeClr val="tx1">
                    <a:tint val="75000"/>
                  </a:schemeClr>
                </a:solidFill>
              </a:defRPr>
            </a:lvl2pPr>
            <a:lvl3pPr marL="1219048" indent="0" algn="ctr">
              <a:buNone/>
              <a:defRPr>
                <a:solidFill>
                  <a:schemeClr val="tx1">
                    <a:tint val="75000"/>
                  </a:schemeClr>
                </a:solidFill>
              </a:defRPr>
            </a:lvl3pPr>
            <a:lvl4pPr marL="1828571" indent="0" algn="ctr">
              <a:buNone/>
              <a:defRPr>
                <a:solidFill>
                  <a:schemeClr val="tx1">
                    <a:tint val="75000"/>
                  </a:schemeClr>
                </a:solidFill>
              </a:defRPr>
            </a:lvl4pPr>
            <a:lvl5pPr marL="2438095" indent="0" algn="ctr">
              <a:buNone/>
              <a:defRPr>
                <a:solidFill>
                  <a:schemeClr val="tx1">
                    <a:tint val="75000"/>
                  </a:schemeClr>
                </a:solidFill>
              </a:defRPr>
            </a:lvl5pPr>
            <a:lvl6pPr marL="3047619" indent="0" algn="ctr">
              <a:buNone/>
              <a:defRPr>
                <a:solidFill>
                  <a:schemeClr val="tx1">
                    <a:tint val="75000"/>
                  </a:schemeClr>
                </a:solidFill>
              </a:defRPr>
            </a:lvl6pPr>
            <a:lvl7pPr marL="3657143" indent="0" algn="ctr">
              <a:buNone/>
              <a:defRPr>
                <a:solidFill>
                  <a:schemeClr val="tx1">
                    <a:tint val="75000"/>
                  </a:schemeClr>
                </a:solidFill>
              </a:defRPr>
            </a:lvl7pPr>
            <a:lvl8pPr marL="4266666" indent="0" algn="ctr">
              <a:buNone/>
              <a:defRPr>
                <a:solidFill>
                  <a:schemeClr val="tx1">
                    <a:tint val="75000"/>
                  </a:schemeClr>
                </a:solidFill>
              </a:defRPr>
            </a:lvl8pPr>
            <a:lvl9pPr marL="4876190" indent="0" algn="ctr">
              <a:buNone/>
              <a:defRPr>
                <a:solidFill>
                  <a:schemeClr val="tx1">
                    <a:tint val="75000"/>
                  </a:schemeClr>
                </a:solidFill>
              </a:defRPr>
            </a:lvl9pPr>
          </a:lstStyle>
          <a:p>
            <a:r>
              <a:rPr lang="en-US"/>
              <a:t>Click to edit Master subtitle style</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401665" cy="6858000"/>
          </a:xfrm>
          <a:prstGeom prst="rect">
            <a:avLst/>
          </a:prstGeom>
        </p:spPr>
      </p:pic>
      <p:pic>
        <p:nvPicPr>
          <p:cNvPr id="17" name="Picture 16">
            <a:extLst>
              <a:ext uri="{FF2B5EF4-FFF2-40B4-BE49-F238E27FC236}">
                <a16:creationId xmlns:a16="http://schemas.microsoft.com/office/drawing/2014/main" id="{03B6A24D-6BB8-474F-8F69-48CC49652DC9}"/>
              </a:ext>
            </a:extLst>
          </p:cNvPr>
          <p:cNvPicPr>
            <a:picLocks noChangeAspect="1"/>
          </p:cNvPicPr>
          <p:nvPr userDrawn="1"/>
        </p:nvPicPr>
        <p:blipFill>
          <a:blip r:embed="rId3"/>
          <a:stretch>
            <a:fillRect/>
          </a:stretch>
        </p:blipFill>
        <p:spPr>
          <a:xfrm>
            <a:off x="7201575" y="5963041"/>
            <a:ext cx="4739119" cy="886217"/>
          </a:xfrm>
          <a:prstGeom prst="rect">
            <a:avLst/>
          </a:prstGeom>
        </p:spPr>
      </p:pic>
    </p:spTree>
    <p:extLst>
      <p:ext uri="{BB962C8B-B14F-4D97-AF65-F5344CB8AC3E}">
        <p14:creationId xmlns:p14="http://schemas.microsoft.com/office/powerpoint/2010/main" val="61157623"/>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a:xfrm>
            <a:off x="917363" y="6375400"/>
            <a:ext cx="5056717" cy="304800"/>
          </a:xfrm>
          <a:prstGeom prst="rect">
            <a:avLst/>
          </a:prstGeom>
        </p:spPr>
        <p:txBody>
          <a:bodyPr/>
          <a:lstStyle/>
          <a:p>
            <a:endParaRPr lang="en-US" dirty="0"/>
          </a:p>
        </p:txBody>
      </p:sp>
      <p:sp>
        <p:nvSpPr>
          <p:cNvPr id="4" name="Slide Number Placeholder 3"/>
          <p:cNvSpPr>
            <a:spLocks noGrp="1"/>
          </p:cNvSpPr>
          <p:nvPr>
            <p:ph type="sldNum" sz="quarter" idx="11"/>
          </p:nvPr>
        </p:nvSpPr>
        <p:spPr/>
        <p:txBody>
          <a:bodyPr/>
          <a:lstStyle/>
          <a:p>
            <a:fld id="{47547CF9-5B10-D24F-A8D7-45A9778164F7}" type="slidenum">
              <a:rPr lang="uk-UA" smtClean="0"/>
              <a:pPr/>
              <a:t>‹#›</a:t>
            </a:fld>
            <a:endParaRPr lang="uk-UA" dirty="0"/>
          </a:p>
        </p:txBody>
      </p:sp>
    </p:spTree>
    <p:extLst>
      <p:ext uri="{BB962C8B-B14F-4D97-AF65-F5344CB8AC3E}">
        <p14:creationId xmlns:p14="http://schemas.microsoft.com/office/powerpoint/2010/main" val="2124254679"/>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917363" y="6375400"/>
            <a:ext cx="5056717" cy="304800"/>
          </a:xfrm>
          <a:prstGeom prst="rect">
            <a:avLst/>
          </a:prstGeom>
        </p:spPr>
        <p:txBody>
          <a:bodyPr/>
          <a:lstStyle/>
          <a:p>
            <a:endParaRPr lang="en-US" dirty="0"/>
          </a:p>
        </p:txBody>
      </p:sp>
      <p:sp>
        <p:nvSpPr>
          <p:cNvPr id="3" name="Slide Number Placeholder 2"/>
          <p:cNvSpPr>
            <a:spLocks noGrp="1"/>
          </p:cNvSpPr>
          <p:nvPr>
            <p:ph type="sldNum" sz="quarter" idx="11"/>
          </p:nvPr>
        </p:nvSpPr>
        <p:spPr/>
        <p:txBody>
          <a:bodyPr/>
          <a:lstStyle/>
          <a:p>
            <a:fld id="{47547CF9-5B10-D24F-A8D7-45A9778164F7}" type="slidenum">
              <a:rPr lang="uk-UA" smtClean="0"/>
              <a:pPr/>
              <a:t>‹#›</a:t>
            </a:fld>
            <a:endParaRPr lang="uk-UA" dirty="0"/>
          </a:p>
        </p:txBody>
      </p:sp>
    </p:spTree>
    <p:extLst>
      <p:ext uri="{BB962C8B-B14F-4D97-AF65-F5344CB8AC3E}">
        <p14:creationId xmlns:p14="http://schemas.microsoft.com/office/powerpoint/2010/main" val="852009805"/>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9" name="Title 1"/>
          <p:cNvSpPr txBox="1">
            <a:spLocks/>
          </p:cNvSpPr>
          <p:nvPr userDrawn="1"/>
        </p:nvSpPr>
        <p:spPr>
          <a:xfrm>
            <a:off x="2133601" y="4145281"/>
            <a:ext cx="9448800" cy="121997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0000"/>
              </a:lnSpc>
            </a:pPr>
            <a:r>
              <a:rPr lang="en-US" sz="4267" b="1" i="0" spc="-133" dirty="0">
                <a:latin typeface="+mj-lt"/>
                <a:ea typeface="Arial Black" charset="0"/>
                <a:cs typeface="Arial Black" charset="0"/>
              </a:rPr>
              <a:t>Thank</a:t>
            </a:r>
            <a:r>
              <a:rPr lang="en-US" sz="4267" b="1" i="0" spc="-133" baseline="0" dirty="0">
                <a:latin typeface="+mj-lt"/>
                <a:ea typeface="Arial Black" charset="0"/>
                <a:cs typeface="Arial Black" charset="0"/>
              </a:rPr>
              <a:t> you</a:t>
            </a:r>
            <a:endParaRPr lang="en-US" sz="4267" b="1" i="0" spc="-133" dirty="0">
              <a:latin typeface="+mj-lt"/>
              <a:ea typeface="Arial Black" charset="0"/>
              <a:cs typeface="Arial Black" charset="0"/>
            </a:endParaRPr>
          </a:p>
        </p:txBody>
      </p:sp>
      <p:grpSp>
        <p:nvGrpSpPr>
          <p:cNvPr id="37" name="Group 36"/>
          <p:cNvGrpSpPr/>
          <p:nvPr userDrawn="1"/>
        </p:nvGrpSpPr>
        <p:grpSpPr>
          <a:xfrm>
            <a:off x="-182880" y="-182880"/>
            <a:ext cx="12557760" cy="7229856"/>
            <a:chOff x="-137160" y="-137160"/>
            <a:chExt cx="9418320" cy="5422392"/>
          </a:xfrm>
        </p:grpSpPr>
        <p:cxnSp>
          <p:nvCxnSpPr>
            <p:cNvPr id="38" name="Straight Connector 37"/>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userDrawn="1"/>
          </p:nvCxnSpPr>
          <p:spPr>
            <a:xfrm>
              <a:off x="9189720" y="4389119"/>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a:off x="-137160" y="4389119"/>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401665" cy="6858000"/>
          </a:xfrm>
          <a:prstGeom prst="rect">
            <a:avLst/>
          </a:prstGeom>
        </p:spPr>
      </p:pic>
      <p:sp>
        <p:nvSpPr>
          <p:cNvPr id="15" name="Picture Placeholder 3"/>
          <p:cNvSpPr>
            <a:spLocks noGrp="1"/>
          </p:cNvSpPr>
          <p:nvPr>
            <p:ph type="pic" sz="quarter" idx="10" hasCustomPrompt="1"/>
          </p:nvPr>
        </p:nvSpPr>
        <p:spPr>
          <a:xfrm>
            <a:off x="700832" y="421541"/>
            <a:ext cx="10876800" cy="3513600"/>
          </a:xfrm>
          <a:solidFill>
            <a:srgbClr val="CCCCCC"/>
          </a:solidFill>
        </p:spPr>
        <p:txBody>
          <a:bodyPr tIns="0" anchor="ctr" anchorCtr="0">
            <a:normAutofit/>
          </a:bodyPr>
          <a:lstStyle>
            <a:lvl1pPr marL="1439153" marR="0" indent="0" algn="l" defTabSz="1219048" rtl="0" eaLnBrk="1" fontAlgn="auto" latinLnBrk="0" hangingPunct="1">
              <a:lnSpc>
                <a:spcPct val="100000"/>
              </a:lnSpc>
              <a:spcBef>
                <a:spcPts val="1600"/>
              </a:spcBef>
              <a:spcAft>
                <a:spcPts val="0"/>
              </a:spcAft>
              <a:buClrTx/>
              <a:buSzPct val="120000"/>
              <a:buFont typeface="Arial" pitchFamily="34" charset="0"/>
              <a:buNone/>
              <a:tabLst>
                <a:tab pos="5331218" algn="r"/>
                <a:tab pos="10971429" algn="r"/>
              </a:tabLst>
              <a:defRPr lang="en-US" sz="1267" smtClean="0">
                <a:effectLst/>
                <a:latin typeface="+mn-lt"/>
              </a:defRPr>
            </a:lvl1pPr>
          </a:lstStyle>
          <a:p>
            <a:r>
              <a:rPr lang="en-US" dirty="0"/>
              <a:t>This space is reserved for cropped images only sourced from Novartis Brand Lab at https://</a:t>
            </a:r>
            <a:r>
              <a:rPr lang="en-US" dirty="0" err="1"/>
              <a:t>www.novartisbrandlab.com</a:t>
            </a:r>
            <a:r>
              <a:rPr lang="en-US" dirty="0"/>
              <a:t>/resources/assets/5982</a:t>
            </a:r>
            <a:br>
              <a:rPr lang="en-US" dirty="0"/>
            </a:br>
            <a:r>
              <a:rPr lang="en-US" dirty="0"/>
              <a:t>Once you have chosen your image, select the asset for download from the drop-down menu.                                                            For this template, you would download the image cropped to fit the </a:t>
            </a:r>
            <a:r>
              <a:rPr lang="en-US" dirty="0">
                <a:solidFill>
                  <a:srgbClr val="000000"/>
                </a:solidFill>
                <a:effectLst/>
                <a:latin typeface="Arial" charset="0"/>
              </a:rPr>
              <a:t>PPT Presentation Wide Screen 16:9 template</a:t>
            </a:r>
            <a:r>
              <a:rPr lang="en-US" dirty="0"/>
              <a:t>.</a:t>
            </a:r>
            <a:br>
              <a:rPr lang="en-US" dirty="0"/>
            </a:br>
            <a:r>
              <a:rPr lang="en-US" dirty="0"/>
              <a:t>Illustrations, graphics or icons are not allowed. Photography must follow our </a:t>
            </a:r>
            <a:r>
              <a:rPr lang="en-US" dirty="0" err="1"/>
              <a:t>monocolor</a:t>
            </a:r>
            <a:r>
              <a:rPr lang="en-US" dirty="0"/>
              <a:t> rule.                                                                 That means for this template in Novartis Blue </a:t>
            </a:r>
            <a:r>
              <a:rPr lang="en-US" dirty="0" err="1"/>
              <a:t>monocolor</a:t>
            </a:r>
            <a:r>
              <a:rPr lang="en-US" dirty="0"/>
              <a:t> theme, choose an image with a pop of Novartis Blue color.</a:t>
            </a:r>
          </a:p>
        </p:txBody>
      </p:sp>
      <p:pic>
        <p:nvPicPr>
          <p:cNvPr id="16" name="Picture 15">
            <a:extLst>
              <a:ext uri="{FF2B5EF4-FFF2-40B4-BE49-F238E27FC236}">
                <a16:creationId xmlns:a16="http://schemas.microsoft.com/office/drawing/2014/main" id="{5933F970-4F3C-A744-9D6D-B0FDBD44815C}"/>
              </a:ext>
            </a:extLst>
          </p:cNvPr>
          <p:cNvPicPr>
            <a:picLocks noChangeAspect="1"/>
          </p:cNvPicPr>
          <p:nvPr userDrawn="1"/>
        </p:nvPicPr>
        <p:blipFill>
          <a:blip r:embed="rId3"/>
          <a:stretch>
            <a:fillRect/>
          </a:stretch>
        </p:blipFill>
        <p:spPr>
          <a:xfrm>
            <a:off x="7201575" y="5963041"/>
            <a:ext cx="4739119" cy="886217"/>
          </a:xfrm>
          <a:prstGeom prst="rect">
            <a:avLst/>
          </a:prstGeom>
        </p:spPr>
      </p:pic>
    </p:spTree>
    <p:extLst>
      <p:ext uri="{BB962C8B-B14F-4D97-AF65-F5344CB8AC3E}">
        <p14:creationId xmlns:p14="http://schemas.microsoft.com/office/powerpoint/2010/main" val="31282186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 No Picture">
    <p:spTree>
      <p:nvGrpSpPr>
        <p:cNvPr id="1" name=""/>
        <p:cNvGrpSpPr/>
        <p:nvPr/>
      </p:nvGrpSpPr>
      <p:grpSpPr>
        <a:xfrm>
          <a:off x="0" y="0"/>
          <a:ext cx="0" cy="0"/>
          <a:chOff x="0" y="0"/>
          <a:chExt cx="0" cy="0"/>
        </a:xfrm>
      </p:grpSpPr>
      <p:grpSp>
        <p:nvGrpSpPr>
          <p:cNvPr id="13" name="Group 12"/>
          <p:cNvGrpSpPr/>
          <p:nvPr userDrawn="1"/>
        </p:nvGrpSpPr>
        <p:grpSpPr>
          <a:xfrm>
            <a:off x="1400835" y="-182880"/>
            <a:ext cx="10181565" cy="7229856"/>
            <a:chOff x="1050626" y="-137160"/>
            <a:chExt cx="7636174" cy="5422392"/>
          </a:xfrm>
        </p:grpSpPr>
        <p:cxnSp>
          <p:nvCxnSpPr>
            <p:cNvPr id="14" name="Straight Connector 13"/>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401665" cy="6858000"/>
          </a:xfrm>
          <a:prstGeom prst="rect">
            <a:avLst/>
          </a:prstGeom>
        </p:spPr>
      </p:pic>
      <p:pic>
        <p:nvPicPr>
          <p:cNvPr id="17" name="Picture 16">
            <a:extLst>
              <a:ext uri="{FF2B5EF4-FFF2-40B4-BE49-F238E27FC236}">
                <a16:creationId xmlns:a16="http://schemas.microsoft.com/office/drawing/2014/main" id="{2DA1FF81-AC4A-5744-B23B-E24980FE4C60}"/>
              </a:ext>
            </a:extLst>
          </p:cNvPr>
          <p:cNvPicPr>
            <a:picLocks noChangeAspect="1"/>
          </p:cNvPicPr>
          <p:nvPr userDrawn="1"/>
        </p:nvPicPr>
        <p:blipFill>
          <a:blip r:embed="rId3"/>
          <a:stretch>
            <a:fillRect/>
          </a:stretch>
        </p:blipFill>
        <p:spPr>
          <a:xfrm>
            <a:off x="7201575" y="5963041"/>
            <a:ext cx="4739119" cy="886217"/>
          </a:xfrm>
          <a:prstGeom prst="rect">
            <a:avLst/>
          </a:prstGeom>
        </p:spPr>
      </p:pic>
    </p:spTree>
    <p:extLst>
      <p:ext uri="{BB962C8B-B14F-4D97-AF65-F5344CB8AC3E}">
        <p14:creationId xmlns:p14="http://schemas.microsoft.com/office/powerpoint/2010/main" val="398166372"/>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No Picture">
    <p:spTree>
      <p:nvGrpSpPr>
        <p:cNvPr id="1" name=""/>
        <p:cNvGrpSpPr/>
        <p:nvPr/>
      </p:nvGrpSpPr>
      <p:grpSpPr>
        <a:xfrm>
          <a:off x="0" y="0"/>
          <a:ext cx="0" cy="0"/>
          <a:chOff x="0" y="0"/>
          <a:chExt cx="0" cy="0"/>
        </a:xfrm>
      </p:grpSpPr>
      <p:grpSp>
        <p:nvGrpSpPr>
          <p:cNvPr id="24" name="Group 23"/>
          <p:cNvGrpSpPr/>
          <p:nvPr userDrawn="1"/>
        </p:nvGrpSpPr>
        <p:grpSpPr>
          <a:xfrm>
            <a:off x="-182880" y="-182880"/>
            <a:ext cx="12557760" cy="7229856"/>
            <a:chOff x="-137160" y="-137160"/>
            <a:chExt cx="9418320" cy="5422392"/>
          </a:xfrm>
        </p:grpSpPr>
        <p:cxnSp>
          <p:nvCxnSpPr>
            <p:cNvPr id="28" name="Straight Connector 27"/>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9189720" y="118872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137160" y="118872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9189720" y="64008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137160" y="64008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bwMode="auto">
          <a:xfrm>
            <a:off x="2133601" y="1950722"/>
            <a:ext cx="9448800" cy="2802913"/>
          </a:xfrm>
        </p:spPr>
        <p:txBody>
          <a:bodyPr anchor="b" anchorCtr="0">
            <a:noAutofit/>
          </a:bodyPr>
          <a:lstStyle>
            <a:lvl1pPr>
              <a:defRPr sz="4267" b="0"/>
            </a:lvl1pPr>
          </a:lstStyle>
          <a:p>
            <a:r>
              <a:rPr lang="en-US"/>
              <a:t>Click to edit Master title style</a:t>
            </a:r>
            <a:endParaRPr lang="en-US" dirty="0"/>
          </a:p>
        </p:txBody>
      </p:sp>
      <p:sp>
        <p:nvSpPr>
          <p:cNvPr id="3" name="Subtitle 2"/>
          <p:cNvSpPr>
            <a:spLocks noGrp="1"/>
          </p:cNvSpPr>
          <p:nvPr>
            <p:ph type="subTitle" idx="1"/>
          </p:nvPr>
        </p:nvSpPr>
        <p:spPr bwMode="auto">
          <a:xfrm>
            <a:off x="2133601" y="4876800"/>
            <a:ext cx="9448800" cy="1097280"/>
          </a:xfrm>
        </p:spPr>
        <p:txBody>
          <a:bodyPr>
            <a:noAutofit/>
          </a:bodyPr>
          <a:lstStyle>
            <a:lvl1pPr marL="0" indent="0" algn="l">
              <a:lnSpc>
                <a:spcPct val="100000"/>
              </a:lnSpc>
              <a:spcBef>
                <a:spcPts val="0"/>
              </a:spcBef>
              <a:buNone/>
              <a:defRPr sz="1867" b="1" i="0" baseline="0">
                <a:solidFill>
                  <a:srgbClr val="000000"/>
                </a:solidFill>
                <a:latin typeface="+mn-lt"/>
                <a:ea typeface="Arial Regular" charset="0"/>
                <a:cs typeface="Arial Regular" charset="0"/>
              </a:defRPr>
            </a:lvl1pPr>
            <a:lvl2pPr marL="609524" indent="0" algn="ctr">
              <a:buNone/>
              <a:defRPr>
                <a:solidFill>
                  <a:schemeClr val="tx1">
                    <a:tint val="75000"/>
                  </a:schemeClr>
                </a:solidFill>
              </a:defRPr>
            </a:lvl2pPr>
            <a:lvl3pPr marL="1219048" indent="0" algn="ctr">
              <a:buNone/>
              <a:defRPr>
                <a:solidFill>
                  <a:schemeClr val="tx1">
                    <a:tint val="75000"/>
                  </a:schemeClr>
                </a:solidFill>
              </a:defRPr>
            </a:lvl3pPr>
            <a:lvl4pPr marL="1828571" indent="0" algn="ctr">
              <a:buNone/>
              <a:defRPr>
                <a:solidFill>
                  <a:schemeClr val="tx1">
                    <a:tint val="75000"/>
                  </a:schemeClr>
                </a:solidFill>
              </a:defRPr>
            </a:lvl4pPr>
            <a:lvl5pPr marL="2438095" indent="0" algn="ctr">
              <a:buNone/>
              <a:defRPr>
                <a:solidFill>
                  <a:schemeClr val="tx1">
                    <a:tint val="75000"/>
                  </a:schemeClr>
                </a:solidFill>
              </a:defRPr>
            </a:lvl5pPr>
            <a:lvl6pPr marL="3047619" indent="0" algn="ctr">
              <a:buNone/>
              <a:defRPr>
                <a:solidFill>
                  <a:schemeClr val="tx1">
                    <a:tint val="75000"/>
                  </a:schemeClr>
                </a:solidFill>
              </a:defRPr>
            </a:lvl6pPr>
            <a:lvl7pPr marL="3657143" indent="0" algn="ctr">
              <a:buNone/>
              <a:defRPr>
                <a:solidFill>
                  <a:schemeClr val="tx1">
                    <a:tint val="75000"/>
                  </a:schemeClr>
                </a:solidFill>
              </a:defRPr>
            </a:lvl7pPr>
            <a:lvl8pPr marL="4266666" indent="0" algn="ctr">
              <a:buNone/>
              <a:defRPr>
                <a:solidFill>
                  <a:schemeClr val="tx1">
                    <a:tint val="75000"/>
                  </a:schemeClr>
                </a:solidFill>
              </a:defRPr>
            </a:lvl8pPr>
            <a:lvl9pPr marL="4876190" indent="0" algn="ctr">
              <a:buNone/>
              <a:defRPr>
                <a:solidFill>
                  <a:schemeClr val="tx1">
                    <a:tint val="75000"/>
                  </a:schemeClr>
                </a:solidFill>
              </a:defRPr>
            </a:lvl9pPr>
          </a:lstStyle>
          <a:p>
            <a:r>
              <a:rPr lang="en-US"/>
              <a:t>Click to edit Master subtitle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401665" cy="6858000"/>
          </a:xfrm>
          <a:prstGeom prst="rect">
            <a:avLst/>
          </a:prstGeom>
        </p:spPr>
      </p:pic>
      <p:sp>
        <p:nvSpPr>
          <p:cNvPr id="18" name="Text Placeholder 7"/>
          <p:cNvSpPr>
            <a:spLocks noGrp="1"/>
          </p:cNvSpPr>
          <p:nvPr>
            <p:ph type="body" sz="quarter" idx="12" hasCustomPrompt="1"/>
          </p:nvPr>
        </p:nvSpPr>
        <p:spPr bwMode="gray">
          <a:xfrm>
            <a:off x="0" y="853440"/>
            <a:ext cx="3048000" cy="731520"/>
          </a:xfrm>
          <a:solidFill>
            <a:schemeClr val="accent2"/>
          </a:solidFill>
        </p:spPr>
        <p:txBody>
          <a:bodyPr lIns="182880" tIns="45720" rIns="91440" bIns="45720" anchor="ctr" anchorCtr="0">
            <a:normAutofit/>
          </a:bodyPr>
          <a:lstStyle>
            <a:lvl1pPr marL="0" marR="0" indent="0" algn="l" defTabSz="1219048" rtl="0" eaLnBrk="1" fontAlgn="auto" latinLnBrk="0" hangingPunct="1">
              <a:lnSpc>
                <a:spcPct val="100000"/>
              </a:lnSpc>
              <a:spcBef>
                <a:spcPts val="0"/>
              </a:spcBef>
              <a:spcAft>
                <a:spcPts val="0"/>
              </a:spcAft>
              <a:buClrTx/>
              <a:buSzPct val="120000"/>
              <a:buFont typeface="Arial"/>
              <a:buNone/>
              <a:tabLst>
                <a:tab pos="5331218" algn="r"/>
                <a:tab pos="10971429" algn="r"/>
              </a:tabLst>
              <a:defRPr sz="1333" b="1" i="0" spc="0" baseline="0">
                <a:solidFill>
                  <a:schemeClr val="bg1"/>
                </a:solidFill>
                <a:latin typeface="+mn-lt"/>
                <a:ea typeface="Arial Regular" charset="0"/>
                <a:cs typeface="Arial Regular" charset="0"/>
              </a:defRPr>
            </a:lvl1pPr>
            <a:lvl2pPr marL="0" indent="0" algn="l">
              <a:spcBef>
                <a:spcPts val="0"/>
              </a:spcBef>
              <a:buFont typeface="Arial"/>
              <a:buNone/>
              <a:defRPr sz="1200" b="1">
                <a:solidFill>
                  <a:schemeClr val="bg1"/>
                </a:solidFill>
              </a:defRPr>
            </a:lvl2pPr>
            <a:lvl3pPr marL="0" indent="0">
              <a:spcBef>
                <a:spcPts val="0"/>
              </a:spcBef>
              <a:buFont typeface="Arial"/>
              <a:buNone/>
              <a:defRPr sz="1333" b="1">
                <a:solidFill>
                  <a:schemeClr val="bg1"/>
                </a:solidFill>
              </a:defRPr>
            </a:lvl3pPr>
            <a:lvl4pPr marL="0" indent="0">
              <a:spcBef>
                <a:spcPts val="0"/>
              </a:spcBef>
              <a:buFont typeface="Arial"/>
              <a:buNone/>
              <a:defRPr sz="1333" b="1">
                <a:solidFill>
                  <a:schemeClr val="bg1"/>
                </a:solidFill>
              </a:defRPr>
            </a:lvl4pPr>
            <a:lvl5pPr marL="0" indent="0">
              <a:spcBef>
                <a:spcPts val="0"/>
              </a:spcBef>
              <a:buFont typeface="Arial"/>
              <a:buNone/>
              <a:defRPr sz="1333" b="1">
                <a:solidFill>
                  <a:schemeClr val="bg1"/>
                </a:solidFill>
              </a:defRPr>
            </a:lvl5pPr>
          </a:lstStyle>
          <a:p>
            <a:pPr marL="0" marR="0" lvl="0" indent="0" algn="l" defTabSz="1219048" rtl="0" eaLnBrk="1" fontAlgn="auto" latinLnBrk="0" hangingPunct="1">
              <a:lnSpc>
                <a:spcPct val="100000"/>
              </a:lnSpc>
              <a:spcBef>
                <a:spcPts val="0"/>
              </a:spcBef>
              <a:spcAft>
                <a:spcPts val="0"/>
              </a:spcAft>
              <a:buClrTx/>
              <a:buSzPct val="120000"/>
              <a:buFont typeface="Arial"/>
              <a:buNone/>
              <a:tabLst>
                <a:tab pos="5331218" algn="r"/>
                <a:tab pos="10971429" algn="r"/>
              </a:tabLst>
              <a:defRPr/>
            </a:pPr>
            <a:r>
              <a:rPr lang="en-US" dirty="0">
                <a:solidFill>
                  <a:srgbClr val="FFFFFF"/>
                </a:solidFill>
              </a:rPr>
              <a:t>Business or </a:t>
            </a:r>
            <a:r>
              <a:rPr lang="en-US" dirty="0"/>
              <a:t>Organizational</a:t>
            </a:r>
            <a:r>
              <a:rPr lang="en-US" dirty="0">
                <a:solidFill>
                  <a:srgbClr val="FFFFFF"/>
                </a:solidFill>
              </a:rPr>
              <a:t> Unit</a:t>
            </a:r>
            <a:br>
              <a:rPr lang="en-US" dirty="0">
                <a:solidFill>
                  <a:srgbClr val="FFFFFF"/>
                </a:solidFill>
              </a:rPr>
            </a:br>
            <a:r>
              <a:rPr lang="en-US" b="0" dirty="0">
                <a:solidFill>
                  <a:srgbClr val="FFFFFF"/>
                </a:solidFill>
              </a:rPr>
              <a:t>Franchise or Department</a:t>
            </a:r>
          </a:p>
        </p:txBody>
      </p:sp>
      <p:pic>
        <p:nvPicPr>
          <p:cNvPr id="19" name="Picture 18">
            <a:extLst>
              <a:ext uri="{FF2B5EF4-FFF2-40B4-BE49-F238E27FC236}">
                <a16:creationId xmlns:a16="http://schemas.microsoft.com/office/drawing/2014/main" id="{A4A5AF66-6AD0-0748-89FA-2E250B707152}"/>
              </a:ext>
            </a:extLst>
          </p:cNvPr>
          <p:cNvPicPr>
            <a:picLocks noChangeAspect="1"/>
          </p:cNvPicPr>
          <p:nvPr userDrawn="1"/>
        </p:nvPicPr>
        <p:blipFill>
          <a:blip r:embed="rId3"/>
          <a:stretch>
            <a:fillRect/>
          </a:stretch>
        </p:blipFill>
        <p:spPr>
          <a:xfrm>
            <a:off x="7201575" y="5963041"/>
            <a:ext cx="4739119" cy="886217"/>
          </a:xfrm>
          <a:prstGeom prst="rect">
            <a:avLst/>
          </a:prstGeom>
        </p:spPr>
      </p:pic>
    </p:spTree>
    <p:extLst>
      <p:ext uri="{BB962C8B-B14F-4D97-AF65-F5344CB8AC3E}">
        <p14:creationId xmlns:p14="http://schemas.microsoft.com/office/powerpoint/2010/main" val="2448985072"/>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45922" y="777908"/>
            <a:ext cx="9936480" cy="492443"/>
          </a:xfrm>
        </p:spPr>
        <p:txBody>
          <a:bodyPr wrap="square" anchor="ctr">
            <a:spAutoFit/>
          </a:bodyPr>
          <a:lstStyle>
            <a:lvl1pPr>
              <a:lnSpc>
                <a:spcPct val="100000"/>
              </a:lnSpc>
              <a:defRPr sz="3200" spc="0" baseline="0"/>
            </a:lvl1pPr>
          </a:lstStyle>
          <a:p>
            <a:r>
              <a:rPr lang="en-US" dirty="0"/>
              <a:t>Click to edit Master title style</a:t>
            </a:r>
          </a:p>
        </p:txBody>
      </p:sp>
      <p:sp>
        <p:nvSpPr>
          <p:cNvPr id="3" name="Content Placeholder 2"/>
          <p:cNvSpPr>
            <a:spLocks noGrp="1"/>
          </p:cNvSpPr>
          <p:nvPr>
            <p:ph idx="1"/>
          </p:nvPr>
        </p:nvSpPr>
        <p:spPr>
          <a:xfrm>
            <a:off x="609601" y="1828502"/>
            <a:ext cx="10972802" cy="1231107"/>
          </a:xfrm>
        </p:spPr>
        <p:txBody>
          <a:bodyPr wrap="square">
            <a:spAutoFit/>
          </a:bodyPr>
          <a:lstStyle>
            <a:lvl1pPr marL="274286" indent="-274286">
              <a:spcBef>
                <a:spcPts val="0"/>
              </a:spcBef>
              <a:buSzPct val="100000"/>
              <a:buFont typeface="Arial" panose="020B0604020202020204" pitchFamily="34" charset="0"/>
              <a:buChar char="•"/>
              <a:defRPr sz="2000" spc="0" baseline="0"/>
            </a:lvl1pPr>
            <a:lvl2pPr marL="548571" indent="-274286">
              <a:spcBef>
                <a:spcPts val="0"/>
              </a:spcBef>
              <a:defRPr sz="1800" spc="0" baseline="0"/>
            </a:lvl2pPr>
            <a:lvl3pPr marL="822857" indent="-274286">
              <a:spcBef>
                <a:spcPts val="0"/>
              </a:spcBef>
              <a:defRPr sz="1600" spc="0" baseline="0"/>
            </a:lvl3pPr>
            <a:lvl4pPr marL="1097143" indent="-274286">
              <a:spcBef>
                <a:spcPts val="0"/>
              </a:spcBef>
              <a:defRPr sz="1400" spc="0" baseline="0"/>
            </a:lvl4pPr>
            <a:lvl5pPr marL="1371429" indent="-274286">
              <a:spcBef>
                <a:spcPts val="0"/>
              </a:spcBef>
              <a:defRPr sz="1200" spc="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1"/>
          </p:nvPr>
        </p:nvSpPr>
        <p:spPr>
          <a:xfrm>
            <a:off x="612562" y="6392848"/>
            <a:ext cx="304800" cy="388951"/>
          </a:xfrm>
        </p:spPr>
        <p:txBody>
          <a:bodyPr/>
          <a:lstStyle>
            <a:lvl1pPr>
              <a:defRPr sz="900"/>
            </a:lvl1pPr>
          </a:lstStyle>
          <a:p>
            <a:fld id="{47547CF9-5B10-D24F-A8D7-45A9778164F7}" type="slidenum">
              <a:rPr lang="uk-UA" smtClean="0"/>
              <a:pPr/>
              <a:t>‹#›</a:t>
            </a:fld>
            <a:endParaRPr lang="uk-UA" sz="900" dirty="0"/>
          </a:p>
        </p:txBody>
      </p:sp>
    </p:spTree>
    <p:extLst>
      <p:ext uri="{BB962C8B-B14F-4D97-AF65-F5344CB8AC3E}">
        <p14:creationId xmlns:p14="http://schemas.microsoft.com/office/powerpoint/2010/main" val="83187705"/>
      </p:ext>
    </p:extLst>
  </p:cSld>
  <p:clrMapOvr>
    <a:masterClrMapping/>
  </p:clrMapOvr>
  <p:hf hdr="0" dt="0"/>
  <p:extLst>
    <p:ext uri="{DCECCB84-F9BA-43D5-87BE-67443E8EF086}">
      <p15:sldGuideLst xmlns:p15="http://schemas.microsoft.com/office/powerpoint/2012/main">
        <p15:guide id="1" orient="horz" pos="2880" userDrawn="1">
          <p15:clr>
            <a:srgbClr val="FBAE40"/>
          </p15:clr>
        </p15:guide>
        <p15:guide id="2" pos="5120" userDrawn="1">
          <p15:clr>
            <a:srgbClr val="FBAE40"/>
          </p15:clr>
        </p15:guide>
        <p15:guide id="3" orient="horz" pos="384" userDrawn="1">
          <p15:clr>
            <a:srgbClr val="FBAE40"/>
          </p15:clr>
        </p15:guide>
        <p15:guide id="4" pos="512" userDrawn="1">
          <p15:clr>
            <a:srgbClr val="FBAE40"/>
          </p15:clr>
        </p15:guide>
        <p15:guide id="5" orient="horz" pos="50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455027" indent="-455027">
              <a:buSzPct val="100000"/>
              <a:buFont typeface="+mj-lt"/>
              <a:buAutoNum type="arabicPeriod"/>
              <a:tabLst>
                <a:tab pos="5331218" algn="r"/>
                <a:tab pos="10971429" algn="r"/>
              </a:tabLst>
              <a:defRPr baseline="0"/>
            </a:lvl1pPr>
            <a:lvl2pPr marL="766137" indent="-311112">
              <a:defRPr baseline="0"/>
            </a:lvl2pPr>
            <a:lvl3pPr marL="1068784" indent="-302646">
              <a:defRPr baseline="0"/>
            </a:lvl3pPr>
            <a:lvl4pPr marL="1371429" indent="-302646">
              <a:defRPr baseline="0"/>
            </a:lvl4pPr>
            <a:lvl5pPr marL="1676190" indent="-304762">
              <a:defRPr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1"/>
          </p:nvPr>
        </p:nvSpPr>
        <p:spPr/>
        <p:txBody>
          <a:bodyPr/>
          <a:lstStyle/>
          <a:p>
            <a:fld id="{47547CF9-5B10-D24F-A8D7-45A9778164F7}" type="slidenum">
              <a:rPr lang="uk-UA" smtClean="0"/>
              <a:pPr/>
              <a:t>‹#›</a:t>
            </a:fld>
            <a:endParaRPr lang="uk-UA" dirty="0"/>
          </a:p>
        </p:txBody>
      </p:sp>
    </p:spTree>
    <p:extLst>
      <p:ext uri="{BB962C8B-B14F-4D97-AF65-F5344CB8AC3E}">
        <p14:creationId xmlns:p14="http://schemas.microsoft.com/office/powerpoint/2010/main" val="4063075943"/>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304762" indent="-304762">
              <a:buSzPct val="100000"/>
              <a:buFont typeface="Wingdings" charset="2"/>
              <a:buChar char="§"/>
              <a:defRPr spc="0" baseline="0"/>
            </a:lvl1pPr>
            <a:lvl2pPr>
              <a:defRPr spc="0" baseline="0"/>
            </a:lvl2pPr>
            <a:lvl3pPr>
              <a:defRPr spc="0" baseline="0"/>
            </a:lvl3pPr>
            <a:lvl4pPr>
              <a:defRPr spc="0" baseline="0"/>
            </a:lvl4pPr>
            <a:lvl5pPr>
              <a:defRPr spc="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a:xfrm>
            <a:off x="917363" y="6375400"/>
            <a:ext cx="5056717" cy="3048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47547CF9-5B10-D24F-A8D7-45A9778164F7}" type="slidenum">
              <a:rPr lang="uk-UA" smtClean="0"/>
              <a:pPr/>
              <a:t>‹#›</a:t>
            </a:fld>
            <a:endParaRPr lang="uk-UA" dirty="0"/>
          </a:p>
        </p:txBody>
      </p:sp>
    </p:spTree>
    <p:extLst>
      <p:ext uri="{BB962C8B-B14F-4D97-AF65-F5344CB8AC3E}">
        <p14:creationId xmlns:p14="http://schemas.microsoft.com/office/powerpoint/2010/main" val="427836720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828800"/>
            <a:ext cx="5361518" cy="4145280"/>
          </a:xfrm>
        </p:spPr>
        <p:txBody>
          <a:bodyPr>
            <a:normAutofit/>
          </a:bodyPr>
          <a:lstStyle>
            <a:lvl1pPr marL="304762" indent="-304762">
              <a:buSzPct val="100000"/>
              <a:buFont typeface="Wingdings" charset="2"/>
              <a:buChar char="§"/>
              <a:defRPr sz="2400" baseline="0"/>
            </a:lvl1pPr>
            <a:lvl2pPr>
              <a:defRPr sz="2133" baseline="0"/>
            </a:lvl2pPr>
            <a:lvl3pPr>
              <a:defRPr sz="2133" baseline="0"/>
            </a:lvl3pPr>
            <a:lvl4pPr>
              <a:defRPr sz="2133" baseline="0"/>
            </a:lvl4pPr>
            <a:lvl5pPr>
              <a:defRPr sz="2133" baseline="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1" y="1828800"/>
            <a:ext cx="5364480" cy="4145280"/>
          </a:xfrm>
        </p:spPr>
        <p:txBody>
          <a:bodyPr>
            <a:normAutofit/>
          </a:bodyPr>
          <a:lstStyle>
            <a:lvl1pPr marL="304762" indent="-304762">
              <a:buSzPct val="100000"/>
              <a:buFont typeface="Wingdings" charset="2"/>
              <a:buChar char="§"/>
              <a:defRPr sz="2400" baseline="0"/>
            </a:lvl1pPr>
            <a:lvl2pPr>
              <a:defRPr sz="2133" baseline="0"/>
            </a:lvl2pPr>
            <a:lvl3pPr>
              <a:defRPr sz="2133" baseline="0"/>
            </a:lvl3pPr>
            <a:lvl4pPr>
              <a:defRPr sz="2133" baseline="0"/>
            </a:lvl4pPr>
            <a:lvl5pPr>
              <a:defRPr sz="2133" baseline="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a:xfrm>
            <a:off x="917363" y="6375400"/>
            <a:ext cx="5056717" cy="304800"/>
          </a:xfrm>
          <a:prstGeom prst="rect">
            <a:avLst/>
          </a:prstGeom>
        </p:spPr>
        <p:txBody>
          <a:bodyPr/>
          <a:lstStyle/>
          <a:p>
            <a:endParaRPr lang="en-US" dirty="0"/>
          </a:p>
        </p:txBody>
      </p:sp>
      <p:sp>
        <p:nvSpPr>
          <p:cNvPr id="6" name="Slide Number Placeholder 5"/>
          <p:cNvSpPr>
            <a:spLocks noGrp="1"/>
          </p:cNvSpPr>
          <p:nvPr>
            <p:ph type="sldNum" sz="quarter" idx="11"/>
          </p:nvPr>
        </p:nvSpPr>
        <p:spPr/>
        <p:txBody>
          <a:bodyPr/>
          <a:lstStyle/>
          <a:p>
            <a:fld id="{47547CF9-5B10-D24F-A8D7-45A9778164F7}" type="slidenum">
              <a:rPr lang="uk-UA" smtClean="0"/>
              <a:pPr/>
              <a:t>‹#›</a:t>
            </a:fld>
            <a:endParaRPr lang="uk-UA" dirty="0"/>
          </a:p>
        </p:txBody>
      </p:sp>
      <p:sp>
        <p:nvSpPr>
          <p:cNvPr id="7" name="Title 6"/>
          <p:cNvSpPr>
            <a:spLocks noGrp="1"/>
          </p:cNvSpPr>
          <p:nvPr>
            <p:ph type="title"/>
          </p:nvPr>
        </p:nvSpPr>
        <p:spPr>
          <a:xfrm>
            <a:off x="609601" y="457200"/>
            <a:ext cx="10972800" cy="1280160"/>
          </a:xfrm>
        </p:spPr>
        <p:txBody>
          <a:bodyPr/>
          <a:lstStyle/>
          <a:p>
            <a:r>
              <a:rPr lang="en-US"/>
              <a:t>Click to edit Master title style</a:t>
            </a:r>
            <a:endParaRPr lang="en-US" dirty="0"/>
          </a:p>
        </p:txBody>
      </p:sp>
    </p:spTree>
    <p:extLst>
      <p:ext uri="{BB962C8B-B14F-4D97-AF65-F5344CB8AC3E}">
        <p14:creationId xmlns:p14="http://schemas.microsoft.com/office/powerpoint/2010/main" val="114697573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828800"/>
            <a:ext cx="3474720" cy="4145280"/>
          </a:xfrm>
        </p:spPr>
        <p:txBody>
          <a:bodyPr>
            <a:normAutofit/>
          </a:bodyPr>
          <a:lstStyle>
            <a:lvl1pPr marL="304762" indent="-304762">
              <a:buSzPct val="100000"/>
              <a:buFont typeface="Wingdings" charset="2"/>
              <a:buChar char="§"/>
              <a:defRPr sz="2400" baseline="0"/>
            </a:lvl1pPr>
            <a:lvl2pPr>
              <a:defRPr sz="2133" baseline="0"/>
            </a:lvl2pPr>
            <a:lvl3pPr>
              <a:defRPr sz="2133" baseline="0"/>
            </a:lvl3pPr>
            <a:lvl4pPr>
              <a:defRPr sz="2133" baseline="0"/>
            </a:lvl4pPr>
            <a:lvl5pPr>
              <a:defRPr sz="2133" baseline="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58641" y="1828800"/>
            <a:ext cx="3474720" cy="4145280"/>
          </a:xfrm>
        </p:spPr>
        <p:txBody>
          <a:bodyPr>
            <a:normAutofit/>
          </a:bodyPr>
          <a:lstStyle>
            <a:lvl1pPr marL="304762" indent="-304762">
              <a:buSzPct val="100000"/>
              <a:buFont typeface="Wingdings" charset="2"/>
              <a:buChar char="§"/>
              <a:defRPr sz="2400" baseline="0"/>
            </a:lvl1pPr>
            <a:lvl2pPr>
              <a:defRPr sz="2133" baseline="0"/>
            </a:lvl2pPr>
            <a:lvl3pPr>
              <a:defRPr sz="2133" baseline="0"/>
            </a:lvl3pPr>
            <a:lvl4pPr>
              <a:defRPr sz="2133" baseline="0"/>
            </a:lvl4pPr>
            <a:lvl5pPr>
              <a:defRPr sz="2133" baseline="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a:xfrm>
            <a:off x="917363" y="6375400"/>
            <a:ext cx="5056717" cy="304800"/>
          </a:xfrm>
          <a:prstGeom prst="rect">
            <a:avLst/>
          </a:prstGeom>
        </p:spPr>
        <p:txBody>
          <a:bodyPr/>
          <a:lstStyle/>
          <a:p>
            <a:endParaRPr lang="en-US" dirty="0"/>
          </a:p>
        </p:txBody>
      </p:sp>
      <p:sp>
        <p:nvSpPr>
          <p:cNvPr id="6" name="Slide Number Placeholder 5"/>
          <p:cNvSpPr>
            <a:spLocks noGrp="1"/>
          </p:cNvSpPr>
          <p:nvPr>
            <p:ph type="sldNum" sz="quarter" idx="11"/>
          </p:nvPr>
        </p:nvSpPr>
        <p:spPr/>
        <p:txBody>
          <a:bodyPr/>
          <a:lstStyle/>
          <a:p>
            <a:fld id="{47547CF9-5B10-D24F-A8D7-45A9778164F7}" type="slidenum">
              <a:rPr lang="uk-UA" smtClean="0"/>
              <a:pPr/>
              <a:t>‹#›</a:t>
            </a:fld>
            <a:endParaRPr lang="uk-UA" dirty="0"/>
          </a:p>
        </p:txBody>
      </p:sp>
      <p:sp>
        <p:nvSpPr>
          <p:cNvPr id="7" name="Title 6"/>
          <p:cNvSpPr>
            <a:spLocks noGrp="1"/>
          </p:cNvSpPr>
          <p:nvPr>
            <p:ph type="title"/>
          </p:nvPr>
        </p:nvSpPr>
        <p:spPr>
          <a:xfrm>
            <a:off x="609601" y="457200"/>
            <a:ext cx="10972800" cy="1280160"/>
          </a:xfrm>
        </p:spPr>
        <p:txBody>
          <a:bodyPr/>
          <a:lstStyle/>
          <a:p>
            <a:r>
              <a:rPr lang="en-US"/>
              <a:t>Click to edit Master title style</a:t>
            </a:r>
            <a:endParaRPr lang="en-US" dirty="0"/>
          </a:p>
        </p:txBody>
      </p:sp>
      <p:sp>
        <p:nvSpPr>
          <p:cNvPr id="11" name="Content Placeholder 3"/>
          <p:cNvSpPr>
            <a:spLocks noGrp="1"/>
          </p:cNvSpPr>
          <p:nvPr>
            <p:ph sz="half" idx="25"/>
          </p:nvPr>
        </p:nvSpPr>
        <p:spPr>
          <a:xfrm>
            <a:off x="8107681" y="1828800"/>
            <a:ext cx="3474720" cy="4145280"/>
          </a:xfrm>
        </p:spPr>
        <p:txBody>
          <a:bodyPr>
            <a:normAutofit/>
          </a:bodyPr>
          <a:lstStyle>
            <a:lvl1pPr marL="304762" indent="-304762">
              <a:buSzPct val="100000"/>
              <a:buFont typeface="Wingdings" charset="2"/>
              <a:buChar char="§"/>
              <a:defRPr sz="2400"/>
            </a:lvl1pPr>
            <a:lvl2pPr>
              <a:defRPr sz="2133"/>
            </a:lvl2pPr>
            <a:lvl3pPr>
              <a:defRPr sz="2133"/>
            </a:lvl3pPr>
            <a:lvl4pPr>
              <a:defRPr sz="2133"/>
            </a:lvl4pPr>
            <a:lvl5pPr>
              <a:defRPr sz="2133"/>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79308149"/>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ext and 1 Picture">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609600" y="1828800"/>
            <a:ext cx="5364480" cy="4145280"/>
          </a:xfrm>
        </p:spPr>
        <p:txBody>
          <a:bodyPr>
            <a:normAutofit/>
          </a:bodyPr>
          <a:lstStyle>
            <a:lvl1pPr marL="304762" indent="-304762">
              <a:buSzPct val="100000"/>
              <a:buFont typeface="Wingdings" charset="2"/>
              <a:buChar char="§"/>
              <a:defRPr sz="2400" baseline="0"/>
            </a:lvl1pPr>
            <a:lvl2pPr>
              <a:defRPr sz="2133" baseline="0"/>
            </a:lvl2pPr>
            <a:lvl3pPr>
              <a:defRPr sz="2133" baseline="0"/>
            </a:lvl3pPr>
            <a:lvl4pPr>
              <a:defRPr sz="2133" baseline="0"/>
            </a:lvl4pPr>
            <a:lvl5pPr>
              <a:defRPr sz="2133" baseline="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5"/>
          </p:nvPr>
        </p:nvSpPr>
        <p:spPr>
          <a:xfrm>
            <a:off x="917363" y="6375400"/>
            <a:ext cx="5056717" cy="304800"/>
          </a:xfrm>
          <a:prstGeom prst="rect">
            <a:avLst/>
          </a:prstGeom>
        </p:spPr>
        <p:txBody>
          <a:bodyPr/>
          <a:lstStyle/>
          <a:p>
            <a:endParaRPr lang="en-US" dirty="0"/>
          </a:p>
        </p:txBody>
      </p:sp>
      <p:sp>
        <p:nvSpPr>
          <p:cNvPr id="4" name="Slide Number Placeholder 3"/>
          <p:cNvSpPr>
            <a:spLocks noGrp="1"/>
          </p:cNvSpPr>
          <p:nvPr>
            <p:ph type="sldNum" sz="quarter" idx="16"/>
          </p:nvPr>
        </p:nvSpPr>
        <p:spPr/>
        <p:txBody>
          <a:bodyPr/>
          <a:lstStyle/>
          <a:p>
            <a:fld id="{47547CF9-5B10-D24F-A8D7-45A9778164F7}" type="slidenum">
              <a:rPr lang="uk-UA" smtClean="0"/>
              <a:pPr/>
              <a:t>‹#›</a:t>
            </a:fld>
            <a:endParaRPr lang="uk-UA" dirty="0"/>
          </a:p>
        </p:txBody>
      </p:sp>
      <p:sp>
        <p:nvSpPr>
          <p:cNvPr id="11" name="Content Placeholder 2"/>
          <p:cNvSpPr>
            <a:spLocks noGrp="1"/>
          </p:cNvSpPr>
          <p:nvPr>
            <p:ph sz="half" idx="17"/>
          </p:nvPr>
        </p:nvSpPr>
        <p:spPr>
          <a:xfrm>
            <a:off x="6217921" y="1828800"/>
            <a:ext cx="5364480" cy="3596640"/>
          </a:xfrm>
          <a:solidFill>
            <a:srgbClr val="CCCCCC"/>
          </a:solidFill>
        </p:spPr>
        <p:txBody>
          <a:bodyPr anchor="ctr" anchorCtr="0">
            <a:normAutofit/>
          </a:bodyPr>
          <a:lstStyle>
            <a:lvl1pPr marL="0" indent="0" algn="ctr">
              <a:spcBef>
                <a:spcPts val="0"/>
              </a:spcBef>
              <a:buNone/>
              <a:defRPr sz="1333" b="0" i="0" spc="40" baseline="0">
                <a:noFill/>
                <a:latin typeface="Arial" charset="0"/>
                <a:ea typeface="Arial" charset="0"/>
                <a:cs typeface="Arial" charset="0"/>
              </a:defRPr>
            </a:lvl1pPr>
            <a:lvl2pPr marL="0" indent="0" algn="ctr">
              <a:spcBef>
                <a:spcPts val="0"/>
              </a:spcBef>
              <a:buNone/>
              <a:defRPr sz="1600"/>
            </a:lvl2pPr>
            <a:lvl3pPr marL="0" indent="0" algn="ctr">
              <a:spcBef>
                <a:spcPts val="0"/>
              </a:spcBef>
              <a:buNone/>
              <a:defRPr sz="1600"/>
            </a:lvl3pPr>
            <a:lvl4pPr marL="0" indent="0" algn="ctr">
              <a:spcBef>
                <a:spcPts val="0"/>
              </a:spcBef>
              <a:buNone/>
              <a:defRPr sz="1600"/>
            </a:lvl4pPr>
            <a:lvl5pPr marL="0" indent="0" algn="ctr">
              <a:spcBef>
                <a:spcPts val="0"/>
              </a:spcBef>
              <a:buNone/>
              <a:defRPr sz="1600"/>
            </a:lvl5pPr>
            <a:lvl6pPr>
              <a:defRPr sz="2400"/>
            </a:lvl6pPr>
            <a:lvl7pPr>
              <a:defRPr sz="2400"/>
            </a:lvl7pPr>
            <a:lvl8pPr>
              <a:defRPr sz="2400"/>
            </a:lvl8pPr>
            <a:lvl9pPr>
              <a:defRPr sz="2400"/>
            </a:lvl9pPr>
          </a:lstStyle>
          <a:p>
            <a:pPr lvl="0"/>
            <a:r>
              <a:rPr lang="en-US"/>
              <a:t>Edit Master text styles</a:t>
            </a:r>
          </a:p>
        </p:txBody>
      </p:sp>
      <p:sp>
        <p:nvSpPr>
          <p:cNvPr id="5" name="Title 4"/>
          <p:cNvSpPr>
            <a:spLocks noGrp="1"/>
          </p:cNvSpPr>
          <p:nvPr>
            <p:ph type="title"/>
          </p:nvPr>
        </p:nvSpPr>
        <p:spPr>
          <a:xfrm>
            <a:off x="609601" y="457200"/>
            <a:ext cx="10972800" cy="1280160"/>
          </a:xfrm>
        </p:spPr>
        <p:txBody>
          <a:bodyPr/>
          <a:lstStyle/>
          <a:p>
            <a:r>
              <a:rPr lang="en-US"/>
              <a:t>Click to edit Master title style</a:t>
            </a:r>
            <a:endParaRPr lang="en-US" dirty="0"/>
          </a:p>
        </p:txBody>
      </p:sp>
      <p:sp>
        <p:nvSpPr>
          <p:cNvPr id="10" name="Text Placeholder 7"/>
          <p:cNvSpPr>
            <a:spLocks noGrp="1"/>
          </p:cNvSpPr>
          <p:nvPr>
            <p:ph type="body" sz="quarter" idx="18" hasCustomPrompt="1"/>
          </p:nvPr>
        </p:nvSpPr>
        <p:spPr>
          <a:xfrm>
            <a:off x="6217921" y="5547360"/>
            <a:ext cx="5364480" cy="426720"/>
          </a:xfrm>
        </p:spPr>
        <p:txBody>
          <a:bodyPr anchor="t" anchorCtr="0">
            <a:noAutofit/>
          </a:bodyPr>
          <a:lstStyle>
            <a:lvl1pPr marL="0" indent="0">
              <a:spcBef>
                <a:spcPts val="0"/>
              </a:spcBef>
              <a:buFont typeface="Arial"/>
              <a:buNone/>
              <a:defRPr sz="1333" b="0" i="0" baseline="0">
                <a:solidFill>
                  <a:srgbClr val="000000"/>
                </a:solidFill>
                <a:latin typeface="+mn-lt"/>
              </a:defRPr>
            </a:lvl1pPr>
            <a:lvl2pPr marL="0" indent="0">
              <a:spcBef>
                <a:spcPts val="0"/>
              </a:spcBef>
              <a:buFont typeface="Arial"/>
              <a:buNone/>
              <a:defRPr sz="1333" b="1" i="0">
                <a:solidFill>
                  <a:srgbClr val="000000"/>
                </a:solidFill>
                <a:latin typeface="+mn-lt"/>
              </a:defRPr>
            </a:lvl2pPr>
            <a:lvl3pPr marL="0" indent="0">
              <a:spcBef>
                <a:spcPts val="0"/>
              </a:spcBef>
              <a:buFont typeface="Arial"/>
              <a:buNone/>
              <a:defRPr sz="1333" b="1" i="0">
                <a:solidFill>
                  <a:srgbClr val="000000"/>
                </a:solidFill>
                <a:latin typeface="+mn-lt"/>
              </a:defRPr>
            </a:lvl3pPr>
            <a:lvl4pPr marL="0" indent="0">
              <a:spcBef>
                <a:spcPts val="0"/>
              </a:spcBef>
              <a:buFont typeface="Arial"/>
              <a:buNone/>
              <a:defRPr sz="1333" b="1" i="0">
                <a:solidFill>
                  <a:srgbClr val="000000"/>
                </a:solidFill>
                <a:latin typeface="+mn-lt"/>
              </a:defRPr>
            </a:lvl4pPr>
            <a:lvl5pPr marL="0" indent="0">
              <a:spcBef>
                <a:spcPts val="0"/>
              </a:spcBef>
              <a:buFont typeface="Arial"/>
              <a:buNone/>
              <a:defRPr sz="1333" b="1" i="0">
                <a:solidFill>
                  <a:srgbClr val="000000"/>
                </a:solidFill>
                <a:latin typeface="+mn-lt"/>
              </a:defRPr>
            </a:lvl5pPr>
          </a:lstStyle>
          <a:p>
            <a:pPr lvl="0"/>
            <a:r>
              <a:rPr lang="en-US" dirty="0"/>
              <a:t>Optional picture caption</a:t>
            </a:r>
          </a:p>
        </p:txBody>
      </p:sp>
    </p:spTree>
    <p:extLst>
      <p:ext uri="{BB962C8B-B14F-4D97-AF65-F5344CB8AC3E}">
        <p14:creationId xmlns:p14="http://schemas.microsoft.com/office/powerpoint/2010/main" val="738342810"/>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1 Picture">
    <p:spTree>
      <p:nvGrpSpPr>
        <p:cNvPr id="1" name=""/>
        <p:cNvGrpSpPr/>
        <p:nvPr/>
      </p:nvGrpSpPr>
      <p:grpSpPr>
        <a:xfrm>
          <a:off x="0" y="0"/>
          <a:ext cx="0" cy="0"/>
          <a:chOff x="0" y="0"/>
          <a:chExt cx="0" cy="0"/>
        </a:xfrm>
      </p:grpSpPr>
      <p:sp>
        <p:nvSpPr>
          <p:cNvPr id="2" name="Title 1"/>
          <p:cNvSpPr>
            <a:spLocks noGrp="1"/>
          </p:cNvSpPr>
          <p:nvPr>
            <p:ph type="title"/>
          </p:nvPr>
        </p:nvSpPr>
        <p:spPr>
          <a:xfrm>
            <a:off x="609601" y="457200"/>
            <a:ext cx="10972800" cy="1280160"/>
          </a:xfrm>
        </p:spPr>
        <p:txBody>
          <a:bodyPr/>
          <a:lstStyle/>
          <a:p>
            <a:r>
              <a:rPr lang="en-US"/>
              <a:t>Click to edit Master title style</a:t>
            </a:r>
            <a:endParaRPr lang="en-US" dirty="0"/>
          </a:p>
        </p:txBody>
      </p:sp>
      <p:sp>
        <p:nvSpPr>
          <p:cNvPr id="6" name="Text Placeholder 7"/>
          <p:cNvSpPr>
            <a:spLocks noGrp="1"/>
          </p:cNvSpPr>
          <p:nvPr>
            <p:ph type="body" sz="quarter" idx="12" hasCustomPrompt="1"/>
          </p:nvPr>
        </p:nvSpPr>
        <p:spPr>
          <a:xfrm>
            <a:off x="609601" y="1828800"/>
            <a:ext cx="10972800" cy="481927"/>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a:t>Optional picture title</a:t>
            </a:r>
          </a:p>
        </p:txBody>
      </p:sp>
      <p:sp>
        <p:nvSpPr>
          <p:cNvPr id="3" name="Footer Placeholder 2"/>
          <p:cNvSpPr>
            <a:spLocks noGrp="1"/>
          </p:cNvSpPr>
          <p:nvPr>
            <p:ph type="ftr" sz="quarter" idx="14"/>
          </p:nvPr>
        </p:nvSpPr>
        <p:spPr>
          <a:xfrm>
            <a:off x="917363" y="6375400"/>
            <a:ext cx="5056717" cy="304800"/>
          </a:xfrm>
          <a:prstGeom prst="rect">
            <a:avLst/>
          </a:prstGeom>
        </p:spPr>
        <p:txBody>
          <a:bodyPr/>
          <a:lstStyle/>
          <a:p>
            <a:endParaRPr lang="en-US" dirty="0"/>
          </a:p>
        </p:txBody>
      </p:sp>
      <p:sp>
        <p:nvSpPr>
          <p:cNvPr id="4" name="Slide Number Placeholder 3"/>
          <p:cNvSpPr>
            <a:spLocks noGrp="1"/>
          </p:cNvSpPr>
          <p:nvPr>
            <p:ph type="sldNum" sz="quarter" idx="15"/>
          </p:nvPr>
        </p:nvSpPr>
        <p:spPr/>
        <p:txBody>
          <a:bodyPr/>
          <a:lstStyle/>
          <a:p>
            <a:fld id="{47547CF9-5B10-D24F-A8D7-45A9778164F7}" type="slidenum">
              <a:rPr lang="uk-UA" smtClean="0"/>
              <a:pPr/>
              <a:t>‹#›</a:t>
            </a:fld>
            <a:endParaRPr lang="uk-UA" dirty="0"/>
          </a:p>
        </p:txBody>
      </p:sp>
      <p:sp>
        <p:nvSpPr>
          <p:cNvPr id="9" name="Content Placeholder 2"/>
          <p:cNvSpPr>
            <a:spLocks noGrp="1"/>
          </p:cNvSpPr>
          <p:nvPr>
            <p:ph sz="half" idx="17"/>
          </p:nvPr>
        </p:nvSpPr>
        <p:spPr>
          <a:xfrm>
            <a:off x="609601" y="2381957"/>
            <a:ext cx="10972800" cy="3043484"/>
          </a:xfrm>
          <a:solidFill>
            <a:srgbClr val="CCCCCC"/>
          </a:solidFill>
        </p:spPr>
        <p:txBody>
          <a:bodyPr anchor="ctr" anchorCtr="0">
            <a:normAutofit/>
          </a:bodyPr>
          <a:lstStyle>
            <a:lvl1pPr marL="0" indent="0" algn="ctr">
              <a:spcBef>
                <a:spcPts val="0"/>
              </a:spcBef>
              <a:buNone/>
              <a:defRPr sz="1333" b="0" i="0" spc="40" baseline="0">
                <a:noFill/>
                <a:latin typeface="Arial" charset="0"/>
                <a:ea typeface="Arial" charset="0"/>
                <a:cs typeface="Arial" charset="0"/>
              </a:defRPr>
            </a:lvl1pPr>
            <a:lvl2pPr marL="0" indent="0" algn="ctr">
              <a:spcBef>
                <a:spcPts val="0"/>
              </a:spcBef>
              <a:buNone/>
              <a:defRPr sz="1600"/>
            </a:lvl2pPr>
            <a:lvl3pPr marL="0" indent="0" algn="ctr">
              <a:spcBef>
                <a:spcPts val="0"/>
              </a:spcBef>
              <a:buNone/>
              <a:defRPr sz="1600"/>
            </a:lvl3pPr>
            <a:lvl4pPr marL="0" indent="0" algn="ctr">
              <a:spcBef>
                <a:spcPts val="0"/>
              </a:spcBef>
              <a:buNone/>
              <a:defRPr sz="1600"/>
            </a:lvl4pPr>
            <a:lvl5pPr marL="0" indent="0" algn="ctr">
              <a:spcBef>
                <a:spcPts val="0"/>
              </a:spcBef>
              <a:buNone/>
              <a:defRPr sz="1600"/>
            </a:lvl5pPr>
            <a:lvl6pPr>
              <a:defRPr sz="2400"/>
            </a:lvl6pPr>
            <a:lvl7pPr>
              <a:defRPr sz="2400"/>
            </a:lvl7pPr>
            <a:lvl8pPr>
              <a:defRPr sz="2400"/>
            </a:lvl8pPr>
            <a:lvl9pPr>
              <a:defRPr sz="2400"/>
            </a:lvl9pPr>
          </a:lstStyle>
          <a:p>
            <a:pPr lvl="0"/>
            <a:r>
              <a:rPr lang="en-US"/>
              <a:t>Edit Master text styles</a:t>
            </a:r>
          </a:p>
        </p:txBody>
      </p:sp>
      <p:sp>
        <p:nvSpPr>
          <p:cNvPr id="12" name="Text Placeholder 7"/>
          <p:cNvSpPr>
            <a:spLocks noGrp="1"/>
          </p:cNvSpPr>
          <p:nvPr>
            <p:ph type="body" sz="quarter" idx="18" hasCustomPrompt="1"/>
          </p:nvPr>
        </p:nvSpPr>
        <p:spPr>
          <a:xfrm>
            <a:off x="609601" y="5547360"/>
            <a:ext cx="10972800" cy="426720"/>
          </a:xfrm>
        </p:spPr>
        <p:txBody>
          <a:bodyPr anchor="t" anchorCtr="0">
            <a:noAutofit/>
          </a:bodyPr>
          <a:lstStyle>
            <a:lvl1pPr marL="0" indent="0">
              <a:spcBef>
                <a:spcPts val="0"/>
              </a:spcBef>
              <a:buFont typeface="Arial"/>
              <a:buNone/>
              <a:defRPr sz="1333" b="0" i="0" baseline="0">
                <a:solidFill>
                  <a:srgbClr val="000000"/>
                </a:solidFill>
                <a:latin typeface="+mn-lt"/>
              </a:defRPr>
            </a:lvl1pPr>
            <a:lvl2pPr marL="0" indent="0">
              <a:spcBef>
                <a:spcPts val="0"/>
              </a:spcBef>
              <a:buFont typeface="Arial"/>
              <a:buNone/>
              <a:defRPr sz="1333" b="1" i="0">
                <a:solidFill>
                  <a:srgbClr val="000000"/>
                </a:solidFill>
                <a:latin typeface="+mn-lt"/>
              </a:defRPr>
            </a:lvl2pPr>
            <a:lvl3pPr marL="0" indent="0">
              <a:spcBef>
                <a:spcPts val="0"/>
              </a:spcBef>
              <a:buFont typeface="Arial"/>
              <a:buNone/>
              <a:defRPr sz="1333" b="1" i="0">
                <a:solidFill>
                  <a:srgbClr val="000000"/>
                </a:solidFill>
                <a:latin typeface="+mn-lt"/>
              </a:defRPr>
            </a:lvl3pPr>
            <a:lvl4pPr marL="0" indent="0">
              <a:spcBef>
                <a:spcPts val="0"/>
              </a:spcBef>
              <a:buFont typeface="Arial"/>
              <a:buNone/>
              <a:defRPr sz="1333" b="1" i="0">
                <a:solidFill>
                  <a:srgbClr val="000000"/>
                </a:solidFill>
                <a:latin typeface="+mn-lt"/>
              </a:defRPr>
            </a:lvl4pPr>
            <a:lvl5pPr marL="0" indent="0">
              <a:spcBef>
                <a:spcPts val="0"/>
              </a:spcBef>
              <a:buFont typeface="Arial"/>
              <a:buNone/>
              <a:defRPr sz="1333" b="1" i="0">
                <a:solidFill>
                  <a:srgbClr val="000000"/>
                </a:solidFill>
                <a:latin typeface="+mn-lt"/>
              </a:defRPr>
            </a:lvl5pPr>
          </a:lstStyle>
          <a:p>
            <a:pPr lvl="0"/>
            <a:r>
              <a:rPr lang="en-US" dirty="0"/>
              <a:t>Optional picture caption</a:t>
            </a:r>
          </a:p>
        </p:txBody>
      </p:sp>
    </p:spTree>
    <p:extLst>
      <p:ext uri="{BB962C8B-B14F-4D97-AF65-F5344CB8AC3E}">
        <p14:creationId xmlns:p14="http://schemas.microsoft.com/office/powerpoint/2010/main" val="2662087700"/>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2" name="Title 1"/>
          <p:cNvSpPr>
            <a:spLocks noGrp="1"/>
          </p:cNvSpPr>
          <p:nvPr>
            <p:ph type="title"/>
          </p:nvPr>
        </p:nvSpPr>
        <p:spPr>
          <a:xfrm>
            <a:off x="609601" y="457200"/>
            <a:ext cx="10972800" cy="1280160"/>
          </a:xfrm>
        </p:spPr>
        <p:txBody>
          <a:bodyPr/>
          <a:lstStyle/>
          <a:p>
            <a:r>
              <a:rPr lang="en-US"/>
              <a:t>Click to edit Master title style</a:t>
            </a:r>
            <a:endParaRPr lang="en-US" dirty="0"/>
          </a:p>
        </p:txBody>
      </p:sp>
      <p:sp>
        <p:nvSpPr>
          <p:cNvPr id="3" name="Footer Placeholder 2"/>
          <p:cNvSpPr>
            <a:spLocks noGrp="1"/>
          </p:cNvSpPr>
          <p:nvPr>
            <p:ph type="ftr" sz="quarter" idx="16"/>
          </p:nvPr>
        </p:nvSpPr>
        <p:spPr>
          <a:xfrm>
            <a:off x="917363" y="6375400"/>
            <a:ext cx="5056717" cy="304800"/>
          </a:xfrm>
          <a:prstGeom prst="rect">
            <a:avLst/>
          </a:prstGeom>
        </p:spPr>
        <p:txBody>
          <a:bodyPr/>
          <a:lstStyle/>
          <a:p>
            <a:endParaRPr lang="en-US" dirty="0"/>
          </a:p>
        </p:txBody>
      </p:sp>
      <p:sp>
        <p:nvSpPr>
          <p:cNvPr id="4" name="Slide Number Placeholder 3"/>
          <p:cNvSpPr>
            <a:spLocks noGrp="1"/>
          </p:cNvSpPr>
          <p:nvPr>
            <p:ph type="sldNum" sz="quarter" idx="17"/>
          </p:nvPr>
        </p:nvSpPr>
        <p:spPr/>
        <p:txBody>
          <a:bodyPr/>
          <a:lstStyle/>
          <a:p>
            <a:fld id="{47547CF9-5B10-D24F-A8D7-45A9778164F7}" type="slidenum">
              <a:rPr lang="uk-UA" smtClean="0"/>
              <a:pPr/>
              <a:t>‹#›</a:t>
            </a:fld>
            <a:endParaRPr lang="uk-UA" dirty="0"/>
          </a:p>
        </p:txBody>
      </p:sp>
      <p:sp>
        <p:nvSpPr>
          <p:cNvPr id="14" name="Content Placeholder 2"/>
          <p:cNvSpPr>
            <a:spLocks noGrp="1"/>
          </p:cNvSpPr>
          <p:nvPr>
            <p:ph sz="half" idx="18"/>
          </p:nvPr>
        </p:nvSpPr>
        <p:spPr>
          <a:xfrm>
            <a:off x="609600" y="2381957"/>
            <a:ext cx="5364480" cy="3043484"/>
          </a:xfrm>
          <a:solidFill>
            <a:srgbClr val="CCCCCC"/>
          </a:solidFill>
        </p:spPr>
        <p:txBody>
          <a:bodyPr anchor="ctr" anchorCtr="0">
            <a:normAutofit/>
          </a:bodyPr>
          <a:lstStyle>
            <a:lvl1pPr marL="0" indent="0" algn="ctr">
              <a:spcBef>
                <a:spcPts val="0"/>
              </a:spcBef>
              <a:buNone/>
              <a:defRPr sz="1333" b="0" i="0" spc="40" baseline="0">
                <a:noFill/>
                <a:latin typeface="Arial" charset="0"/>
                <a:ea typeface="Arial" charset="0"/>
                <a:cs typeface="Arial" charset="0"/>
              </a:defRPr>
            </a:lvl1pPr>
            <a:lvl2pPr marL="0" indent="0" algn="ctr">
              <a:spcBef>
                <a:spcPts val="0"/>
              </a:spcBef>
              <a:buNone/>
              <a:defRPr sz="1600"/>
            </a:lvl2pPr>
            <a:lvl3pPr marL="0" indent="0" algn="ctr">
              <a:spcBef>
                <a:spcPts val="0"/>
              </a:spcBef>
              <a:buNone/>
              <a:defRPr sz="1600"/>
            </a:lvl3pPr>
            <a:lvl4pPr marL="0" indent="0" algn="ctr">
              <a:spcBef>
                <a:spcPts val="0"/>
              </a:spcBef>
              <a:buNone/>
              <a:defRPr sz="1600"/>
            </a:lvl4pPr>
            <a:lvl5pPr marL="0" indent="0" algn="ctr">
              <a:spcBef>
                <a:spcPts val="0"/>
              </a:spcBef>
              <a:buNone/>
              <a:defRPr sz="1600"/>
            </a:lvl5pPr>
            <a:lvl6pPr>
              <a:defRPr sz="2400"/>
            </a:lvl6pPr>
            <a:lvl7pPr>
              <a:defRPr sz="2400"/>
            </a:lvl7pPr>
            <a:lvl8pPr>
              <a:defRPr sz="2400"/>
            </a:lvl8pPr>
            <a:lvl9pPr>
              <a:defRPr sz="2400"/>
            </a:lvl9pPr>
          </a:lstStyle>
          <a:p>
            <a:pPr lvl="0"/>
            <a:r>
              <a:rPr lang="en-US"/>
              <a:t>Edit Master text styles</a:t>
            </a:r>
          </a:p>
        </p:txBody>
      </p:sp>
      <p:sp>
        <p:nvSpPr>
          <p:cNvPr id="15" name="Content Placeholder 2"/>
          <p:cNvSpPr>
            <a:spLocks noGrp="1"/>
          </p:cNvSpPr>
          <p:nvPr>
            <p:ph sz="half" idx="19"/>
          </p:nvPr>
        </p:nvSpPr>
        <p:spPr>
          <a:xfrm>
            <a:off x="6217921" y="2381957"/>
            <a:ext cx="5364480" cy="3043484"/>
          </a:xfrm>
          <a:solidFill>
            <a:srgbClr val="CCCCCC"/>
          </a:solidFill>
        </p:spPr>
        <p:txBody>
          <a:bodyPr anchor="ctr" anchorCtr="0">
            <a:normAutofit/>
          </a:bodyPr>
          <a:lstStyle>
            <a:lvl1pPr marL="0" indent="0" algn="ctr">
              <a:spcBef>
                <a:spcPts val="0"/>
              </a:spcBef>
              <a:buNone/>
              <a:defRPr sz="1333" b="0" i="0" spc="40" baseline="0">
                <a:noFill/>
                <a:latin typeface="Arial" charset="0"/>
                <a:ea typeface="Arial" charset="0"/>
                <a:cs typeface="Arial" charset="0"/>
              </a:defRPr>
            </a:lvl1pPr>
            <a:lvl2pPr marL="0" indent="0" algn="ctr">
              <a:spcBef>
                <a:spcPts val="0"/>
              </a:spcBef>
              <a:buNone/>
              <a:defRPr sz="1600"/>
            </a:lvl2pPr>
            <a:lvl3pPr marL="0" indent="0" algn="ctr">
              <a:spcBef>
                <a:spcPts val="0"/>
              </a:spcBef>
              <a:buNone/>
              <a:defRPr sz="1600"/>
            </a:lvl3pPr>
            <a:lvl4pPr marL="0" indent="0" algn="ctr">
              <a:spcBef>
                <a:spcPts val="0"/>
              </a:spcBef>
              <a:buNone/>
              <a:defRPr sz="1600"/>
            </a:lvl4pPr>
            <a:lvl5pPr marL="0" indent="0" algn="ctr">
              <a:spcBef>
                <a:spcPts val="0"/>
              </a:spcBef>
              <a:buNone/>
              <a:defRPr sz="1600"/>
            </a:lvl5pPr>
            <a:lvl6pPr>
              <a:defRPr sz="2400"/>
            </a:lvl6pPr>
            <a:lvl7pPr>
              <a:defRPr sz="2400"/>
            </a:lvl7pPr>
            <a:lvl8pPr>
              <a:defRPr sz="2400"/>
            </a:lvl8pPr>
            <a:lvl9pPr>
              <a:defRPr sz="2400"/>
            </a:lvl9pPr>
          </a:lstStyle>
          <a:p>
            <a:pPr lvl="0"/>
            <a:r>
              <a:rPr lang="en-US"/>
              <a:t>Edit Master text styles</a:t>
            </a:r>
          </a:p>
        </p:txBody>
      </p:sp>
      <p:sp>
        <p:nvSpPr>
          <p:cNvPr id="10" name="Text Placeholder 7"/>
          <p:cNvSpPr>
            <a:spLocks noGrp="1"/>
          </p:cNvSpPr>
          <p:nvPr>
            <p:ph type="body" sz="quarter" idx="12" hasCustomPrompt="1"/>
          </p:nvPr>
        </p:nvSpPr>
        <p:spPr>
          <a:xfrm>
            <a:off x="609601" y="1828800"/>
            <a:ext cx="10972800" cy="481927"/>
          </a:xfrm>
        </p:spPr>
        <p:txBody>
          <a:bodyPr anchor="t" anchorCtr="0">
            <a:normAutofit/>
          </a:bodyPr>
          <a:lstStyle>
            <a:lvl1pPr marL="0" indent="0">
              <a:spcBef>
                <a:spcPts val="0"/>
              </a:spcBef>
              <a:buFont typeface="Arial"/>
              <a:buNone/>
              <a:defRPr sz="2400" b="0" baseline="0">
                <a:solidFill>
                  <a:srgbClr val="000000"/>
                </a:solidFill>
              </a:defRPr>
            </a:lvl1pPr>
            <a:lvl2pPr marL="0" indent="0">
              <a:spcBef>
                <a:spcPts val="0"/>
              </a:spcBef>
              <a:buFont typeface="Arial"/>
              <a:buNone/>
              <a:defRPr sz="2400" b="0">
                <a:solidFill>
                  <a:srgbClr val="000000"/>
                </a:solidFill>
              </a:defRPr>
            </a:lvl2pPr>
            <a:lvl3pPr marL="0" indent="0">
              <a:spcBef>
                <a:spcPts val="0"/>
              </a:spcBef>
              <a:buFont typeface="Arial"/>
              <a:buNone/>
              <a:defRPr sz="2400" b="0">
                <a:solidFill>
                  <a:srgbClr val="000000"/>
                </a:solidFill>
              </a:defRPr>
            </a:lvl3pPr>
            <a:lvl4pPr marL="0" indent="0">
              <a:spcBef>
                <a:spcPts val="0"/>
              </a:spcBef>
              <a:buFont typeface="Arial"/>
              <a:buNone/>
              <a:defRPr sz="2400" b="0">
                <a:solidFill>
                  <a:srgbClr val="000000"/>
                </a:solidFill>
              </a:defRPr>
            </a:lvl4pPr>
            <a:lvl5pPr marL="0" indent="0">
              <a:spcBef>
                <a:spcPts val="0"/>
              </a:spcBef>
              <a:buFont typeface="Arial"/>
              <a:buNone/>
              <a:defRPr sz="2400" b="0">
                <a:solidFill>
                  <a:srgbClr val="000000"/>
                </a:solidFill>
              </a:defRPr>
            </a:lvl5pPr>
          </a:lstStyle>
          <a:p>
            <a:pPr lvl="0"/>
            <a:r>
              <a:rPr lang="en-US" dirty="0"/>
              <a:t>Optional picture title</a:t>
            </a:r>
          </a:p>
        </p:txBody>
      </p:sp>
      <p:sp>
        <p:nvSpPr>
          <p:cNvPr id="17" name="Text Placeholder 7"/>
          <p:cNvSpPr>
            <a:spLocks noGrp="1"/>
          </p:cNvSpPr>
          <p:nvPr>
            <p:ph type="body" sz="quarter" idx="20" hasCustomPrompt="1"/>
          </p:nvPr>
        </p:nvSpPr>
        <p:spPr>
          <a:xfrm>
            <a:off x="609600" y="5547360"/>
            <a:ext cx="5364480" cy="426720"/>
          </a:xfrm>
        </p:spPr>
        <p:txBody>
          <a:bodyPr anchor="t" anchorCtr="0">
            <a:noAutofit/>
          </a:bodyPr>
          <a:lstStyle>
            <a:lvl1pPr marL="0" indent="0">
              <a:spcBef>
                <a:spcPts val="0"/>
              </a:spcBef>
              <a:buFont typeface="Arial"/>
              <a:buNone/>
              <a:defRPr sz="1333" b="0" i="0" baseline="0">
                <a:solidFill>
                  <a:srgbClr val="000000"/>
                </a:solidFill>
                <a:latin typeface="+mn-lt"/>
              </a:defRPr>
            </a:lvl1pPr>
            <a:lvl2pPr marL="0" indent="0">
              <a:spcBef>
                <a:spcPts val="0"/>
              </a:spcBef>
              <a:buFont typeface="Arial"/>
              <a:buNone/>
              <a:defRPr sz="1333" b="1" i="0">
                <a:solidFill>
                  <a:srgbClr val="000000"/>
                </a:solidFill>
                <a:latin typeface="+mn-lt"/>
              </a:defRPr>
            </a:lvl2pPr>
            <a:lvl3pPr marL="0" indent="0">
              <a:spcBef>
                <a:spcPts val="0"/>
              </a:spcBef>
              <a:buFont typeface="Arial"/>
              <a:buNone/>
              <a:defRPr sz="1333" b="1" i="0">
                <a:solidFill>
                  <a:srgbClr val="000000"/>
                </a:solidFill>
                <a:latin typeface="+mn-lt"/>
              </a:defRPr>
            </a:lvl3pPr>
            <a:lvl4pPr marL="0" indent="0">
              <a:spcBef>
                <a:spcPts val="0"/>
              </a:spcBef>
              <a:buFont typeface="Arial"/>
              <a:buNone/>
              <a:defRPr sz="1333" b="1" i="0">
                <a:solidFill>
                  <a:srgbClr val="000000"/>
                </a:solidFill>
                <a:latin typeface="+mn-lt"/>
              </a:defRPr>
            </a:lvl4pPr>
            <a:lvl5pPr marL="0" indent="0">
              <a:spcBef>
                <a:spcPts val="0"/>
              </a:spcBef>
              <a:buFont typeface="Arial"/>
              <a:buNone/>
              <a:defRPr sz="1333" b="1" i="0">
                <a:solidFill>
                  <a:srgbClr val="000000"/>
                </a:solidFill>
                <a:latin typeface="+mn-lt"/>
              </a:defRPr>
            </a:lvl5pPr>
          </a:lstStyle>
          <a:p>
            <a:pPr lvl="0"/>
            <a:r>
              <a:rPr lang="en-US" dirty="0"/>
              <a:t>Optional picture caption</a:t>
            </a:r>
          </a:p>
        </p:txBody>
      </p:sp>
      <p:sp>
        <p:nvSpPr>
          <p:cNvPr id="18" name="Text Placeholder 7"/>
          <p:cNvSpPr>
            <a:spLocks noGrp="1"/>
          </p:cNvSpPr>
          <p:nvPr>
            <p:ph type="body" sz="quarter" idx="21" hasCustomPrompt="1"/>
          </p:nvPr>
        </p:nvSpPr>
        <p:spPr>
          <a:xfrm>
            <a:off x="6217921" y="5547360"/>
            <a:ext cx="5364480" cy="426720"/>
          </a:xfrm>
        </p:spPr>
        <p:txBody>
          <a:bodyPr anchor="t" anchorCtr="0">
            <a:noAutofit/>
          </a:bodyPr>
          <a:lstStyle>
            <a:lvl1pPr marL="0" indent="0">
              <a:spcBef>
                <a:spcPts val="0"/>
              </a:spcBef>
              <a:buFont typeface="Arial"/>
              <a:buNone/>
              <a:defRPr sz="1333" b="0" i="0" baseline="0">
                <a:solidFill>
                  <a:srgbClr val="000000"/>
                </a:solidFill>
                <a:latin typeface="+mn-lt"/>
              </a:defRPr>
            </a:lvl1pPr>
            <a:lvl2pPr marL="0" indent="0">
              <a:spcBef>
                <a:spcPts val="0"/>
              </a:spcBef>
              <a:buFont typeface="Arial"/>
              <a:buNone/>
              <a:defRPr sz="1333" b="1" i="0">
                <a:solidFill>
                  <a:srgbClr val="000000"/>
                </a:solidFill>
                <a:latin typeface="+mn-lt"/>
              </a:defRPr>
            </a:lvl2pPr>
            <a:lvl3pPr marL="0" indent="0">
              <a:spcBef>
                <a:spcPts val="0"/>
              </a:spcBef>
              <a:buFont typeface="Arial"/>
              <a:buNone/>
              <a:defRPr sz="1333" b="1" i="0">
                <a:solidFill>
                  <a:srgbClr val="000000"/>
                </a:solidFill>
                <a:latin typeface="+mn-lt"/>
              </a:defRPr>
            </a:lvl3pPr>
            <a:lvl4pPr marL="0" indent="0">
              <a:spcBef>
                <a:spcPts val="0"/>
              </a:spcBef>
              <a:buFont typeface="Arial"/>
              <a:buNone/>
              <a:defRPr sz="1333" b="1" i="0">
                <a:solidFill>
                  <a:srgbClr val="000000"/>
                </a:solidFill>
                <a:latin typeface="+mn-lt"/>
              </a:defRPr>
            </a:lvl4pPr>
            <a:lvl5pPr marL="0" indent="0">
              <a:spcBef>
                <a:spcPts val="0"/>
              </a:spcBef>
              <a:buFont typeface="Arial"/>
              <a:buNone/>
              <a:defRPr sz="1333" b="1" i="0">
                <a:solidFill>
                  <a:srgbClr val="000000"/>
                </a:solidFill>
                <a:latin typeface="+mn-lt"/>
              </a:defRPr>
            </a:lvl5pPr>
          </a:lstStyle>
          <a:p>
            <a:pPr lvl="0"/>
            <a:r>
              <a:rPr lang="en-US" dirty="0"/>
              <a:t>Optional picture caption</a:t>
            </a:r>
          </a:p>
        </p:txBody>
      </p:sp>
    </p:spTree>
    <p:extLst>
      <p:ext uri="{BB962C8B-B14F-4D97-AF65-F5344CB8AC3E}">
        <p14:creationId xmlns:p14="http://schemas.microsoft.com/office/powerpoint/2010/main" val="3623645256"/>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BEE3BDE7-CD22-5C47-8AB5-1BB7AA03176B}"/>
              </a:ext>
            </a:extLst>
          </p:cNvPr>
          <p:cNvPicPr>
            <a:picLocks noChangeAspect="1"/>
          </p:cNvPicPr>
          <p:nvPr userDrawn="1"/>
        </p:nvPicPr>
        <p:blipFill>
          <a:blip r:embed="rId22"/>
          <a:stretch>
            <a:fillRect/>
          </a:stretch>
        </p:blipFill>
        <p:spPr>
          <a:xfrm>
            <a:off x="7201575" y="5963041"/>
            <a:ext cx="4739119" cy="886217"/>
          </a:xfrm>
          <a:prstGeom prst="rect">
            <a:avLst/>
          </a:prstGeom>
        </p:spPr>
      </p:pic>
      <p:grpSp>
        <p:nvGrpSpPr>
          <p:cNvPr id="7" name="Group 6"/>
          <p:cNvGrpSpPr/>
          <p:nvPr userDrawn="1"/>
        </p:nvGrpSpPr>
        <p:grpSpPr>
          <a:xfrm>
            <a:off x="-182880" y="-182880"/>
            <a:ext cx="12557760" cy="7229856"/>
            <a:chOff x="-137160" y="-137160"/>
            <a:chExt cx="9418320" cy="5422392"/>
          </a:xfrm>
        </p:grpSpPr>
        <p:cxnSp>
          <p:nvCxnSpPr>
            <p:cNvPr id="12" name="Straight Connector 11"/>
            <p:cNvCxnSpPr/>
            <p:nvPr userDrawn="1"/>
          </p:nvCxnSpPr>
          <p:spPr>
            <a:xfrm flipV="1">
              <a:off x="457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457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44805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448056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466344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466344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9189720" y="1371375"/>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189720" y="44805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37160" y="1371375"/>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44805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9189720" y="3429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7160" y="3429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userDrawn="1">
            <p:ph type="title"/>
          </p:nvPr>
        </p:nvSpPr>
        <p:spPr>
          <a:xfrm>
            <a:off x="609601" y="457202"/>
            <a:ext cx="10972800" cy="1281225"/>
          </a:xfrm>
          <a:prstGeom prst="rect">
            <a:avLst/>
          </a:prstGeom>
          <a:noFill/>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userDrawn="1">
            <p:ph type="body" idx="1"/>
          </p:nvPr>
        </p:nvSpPr>
        <p:spPr>
          <a:xfrm>
            <a:off x="609601" y="1828501"/>
            <a:ext cx="10972800" cy="4140500"/>
          </a:xfrm>
          <a:prstGeom prst="rect">
            <a:avLst/>
          </a:prstGeom>
        </p:spPr>
        <p:txBody>
          <a:bodyPr vert="horz" lIns="0" tIns="0" rIns="0" bIns="0" spcCol="18288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userDrawn="1">
            <p:ph type="sldNum" sz="quarter" idx="4"/>
          </p:nvPr>
        </p:nvSpPr>
        <p:spPr>
          <a:xfrm>
            <a:off x="612562" y="6408750"/>
            <a:ext cx="304800" cy="373049"/>
          </a:xfrm>
          <a:prstGeom prst="rect">
            <a:avLst/>
          </a:prstGeom>
        </p:spPr>
        <p:txBody>
          <a:bodyPr vert="horz" lIns="0" tIns="0" rIns="0" bIns="0" rtlCol="0" anchor="t" anchorCtr="0"/>
          <a:lstStyle>
            <a:lvl1pPr>
              <a:defRPr lang="en-US" sz="900" b="0" i="0" spc="0" baseline="0" smtClean="0">
                <a:solidFill>
                  <a:srgbClr val="7F7F7F"/>
                </a:solidFill>
                <a:latin typeface="+mn-lt"/>
              </a:defRPr>
            </a:lvl1pPr>
          </a:lstStyle>
          <a:p>
            <a:fld id="{47547CF9-5B10-D24F-A8D7-45A9778164F7}" type="slidenum">
              <a:rPr lang="uk-UA" smtClean="0"/>
              <a:pPr/>
              <a:t>‹#›</a:t>
            </a:fld>
            <a:endParaRPr lang="uk-UA" dirty="0"/>
          </a:p>
        </p:txBody>
      </p:sp>
    </p:spTree>
    <p:extLst>
      <p:ext uri="{BB962C8B-B14F-4D97-AF65-F5344CB8AC3E}">
        <p14:creationId xmlns:p14="http://schemas.microsoft.com/office/powerpoint/2010/main" val="1686022313"/>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62" r:id="rId3"/>
    <p:sldLayoutId id="2147483650" r:id="rId4"/>
    <p:sldLayoutId id="2147483652" r:id="rId5"/>
    <p:sldLayoutId id="2147483676" r:id="rId6"/>
    <p:sldLayoutId id="2147483667" r:id="rId7"/>
    <p:sldLayoutId id="2147483663" r:id="rId8"/>
    <p:sldLayoutId id="2147483664" r:id="rId9"/>
    <p:sldLayoutId id="2147483665" r:id="rId10"/>
    <p:sldLayoutId id="2147483666" r:id="rId11"/>
    <p:sldLayoutId id="2147483680" r:id="rId12"/>
    <p:sldLayoutId id="2147483677" r:id="rId13"/>
    <p:sldLayoutId id="2147483651" r:id="rId14"/>
    <p:sldLayoutId id="2147483673" r:id="rId15"/>
    <p:sldLayoutId id="2147483670" r:id="rId16"/>
    <p:sldLayoutId id="2147483671" r:id="rId17"/>
    <p:sldLayoutId id="2147483669" r:id="rId18"/>
    <p:sldLayoutId id="2147483668" r:id="rId19"/>
    <p:sldLayoutId id="2147483681" r:id="rId20"/>
  </p:sldLayoutIdLst>
  <p:hf hdr="0" dt="0"/>
  <p:txStyles>
    <p:titleStyle>
      <a:lvl1pPr algn="l" defTabSz="1219048" rtl="0" eaLnBrk="1" latinLnBrk="0" hangingPunct="1">
        <a:lnSpc>
          <a:spcPct val="90000"/>
        </a:lnSpc>
        <a:spcBef>
          <a:spcPct val="0"/>
        </a:spcBef>
        <a:buNone/>
        <a:defRPr sz="4267" b="1" i="0" kern="1200" spc="-133" baseline="0">
          <a:solidFill>
            <a:schemeClr val="tx1"/>
          </a:solidFill>
          <a:latin typeface="+mj-lt"/>
          <a:ea typeface="Arial Black" charset="0"/>
          <a:cs typeface="Arial Black" charset="0"/>
        </a:defRPr>
      </a:lvl1pPr>
    </p:titleStyle>
    <p:bodyStyle>
      <a:lvl1pPr marL="304762" indent="-304762" algn="l" defTabSz="1219048" rtl="0" eaLnBrk="1" latinLnBrk="0" hangingPunct="1">
        <a:spcBef>
          <a:spcPts val="1200"/>
        </a:spcBef>
        <a:buClrTx/>
        <a:buSzPct val="100000"/>
        <a:buFont typeface="Wingdings" charset="2"/>
        <a:buChar char="§"/>
        <a:tabLst>
          <a:tab pos="5331218" algn="r"/>
          <a:tab pos="10971429" algn="r"/>
        </a:tabLst>
        <a:defRPr sz="2400" b="0" i="0" kern="1200" spc="0" baseline="0">
          <a:solidFill>
            <a:schemeClr val="tx1"/>
          </a:solidFill>
          <a:latin typeface="+mn-lt"/>
          <a:ea typeface="+mn-ea"/>
          <a:cs typeface="+mn-cs"/>
        </a:defRPr>
      </a:lvl1pPr>
      <a:lvl2pPr marL="609524" indent="-304762" algn="l" defTabSz="1219048" rtl="0" eaLnBrk="1" latinLnBrk="0" hangingPunct="1">
        <a:spcBef>
          <a:spcPts val="400"/>
        </a:spcBef>
        <a:buClrTx/>
        <a:buSzPct val="100000"/>
        <a:buFont typeface="Arial" pitchFamily="34" charset="0"/>
        <a:buChar char="–"/>
        <a:defRPr sz="2133" b="0" i="0" kern="1200" spc="0" baseline="0">
          <a:solidFill>
            <a:schemeClr val="tx1"/>
          </a:solidFill>
          <a:latin typeface="+mn-lt"/>
          <a:ea typeface="+mn-ea"/>
          <a:cs typeface="+mn-cs"/>
        </a:defRPr>
      </a:lvl2pPr>
      <a:lvl3pPr marL="914286" indent="-304762" algn="l" defTabSz="1219048" rtl="0" eaLnBrk="1" latinLnBrk="0" hangingPunct="1">
        <a:spcBef>
          <a:spcPts val="400"/>
        </a:spcBef>
        <a:buClrTx/>
        <a:buSzPct val="100000"/>
        <a:buFont typeface="Arial" pitchFamily="34" charset="0"/>
        <a:buChar char="–"/>
        <a:defRPr sz="2133" b="0" i="0" kern="1200" spc="0" baseline="0">
          <a:solidFill>
            <a:schemeClr val="tx1"/>
          </a:solidFill>
          <a:latin typeface="+mn-lt"/>
          <a:ea typeface="+mn-ea"/>
          <a:cs typeface="+mn-cs"/>
        </a:defRPr>
      </a:lvl3pPr>
      <a:lvl4pPr marL="1219048" indent="-304762" algn="l" defTabSz="1219048" rtl="0" eaLnBrk="1" latinLnBrk="0" hangingPunct="1">
        <a:spcBef>
          <a:spcPts val="400"/>
        </a:spcBef>
        <a:buClrTx/>
        <a:buSzPct val="100000"/>
        <a:buFont typeface="Arial" pitchFamily="34" charset="0"/>
        <a:buChar char="–"/>
        <a:defRPr sz="2133" b="0" i="0" kern="1200" spc="0" baseline="0">
          <a:solidFill>
            <a:schemeClr val="tx1"/>
          </a:solidFill>
          <a:latin typeface="+mn-lt"/>
          <a:ea typeface="+mn-ea"/>
          <a:cs typeface="+mn-cs"/>
        </a:defRPr>
      </a:lvl4pPr>
      <a:lvl5pPr marL="1523810" indent="-304762" algn="l" defTabSz="1219048" rtl="0" eaLnBrk="1" latinLnBrk="0" hangingPunct="1">
        <a:spcBef>
          <a:spcPts val="400"/>
        </a:spcBef>
        <a:buClrTx/>
        <a:buSzPct val="100000"/>
        <a:buFont typeface="Arial" pitchFamily="34" charset="0"/>
        <a:buChar char="–"/>
        <a:defRPr sz="2133" b="0" i="0" kern="1200" spc="0" baseline="0">
          <a:solidFill>
            <a:schemeClr val="tx1"/>
          </a:solidFill>
          <a:latin typeface="+mn-lt"/>
          <a:ea typeface="+mn-ea"/>
          <a:cs typeface="+mn-cs"/>
        </a:defRPr>
      </a:lvl5pPr>
      <a:lvl6pPr marL="3352381" indent="-304762" algn="l" defTabSz="1219048"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1905" indent="-304762" algn="l" defTabSz="1219048"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429" indent="-304762" algn="l" defTabSz="1219048"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0952" indent="-304762" algn="l" defTabSz="1219048"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048" rtl="0" eaLnBrk="1" latinLnBrk="0" hangingPunct="1">
        <a:defRPr sz="1600" kern="1200">
          <a:solidFill>
            <a:schemeClr val="tx1"/>
          </a:solidFill>
          <a:latin typeface="+mn-lt"/>
          <a:ea typeface="+mn-ea"/>
          <a:cs typeface="+mn-cs"/>
        </a:defRPr>
      </a:lvl1pPr>
      <a:lvl2pPr marL="609524" algn="l" defTabSz="1219048" rtl="0" eaLnBrk="1" latinLnBrk="0" hangingPunct="1">
        <a:defRPr sz="1600" kern="1200">
          <a:solidFill>
            <a:schemeClr val="tx1"/>
          </a:solidFill>
          <a:latin typeface="+mn-lt"/>
          <a:ea typeface="+mn-ea"/>
          <a:cs typeface="+mn-cs"/>
        </a:defRPr>
      </a:lvl2pPr>
      <a:lvl3pPr marL="1219048" algn="l" defTabSz="1219048" rtl="0" eaLnBrk="1" latinLnBrk="0" hangingPunct="1">
        <a:defRPr sz="1600" kern="1200">
          <a:solidFill>
            <a:schemeClr val="tx1"/>
          </a:solidFill>
          <a:latin typeface="+mn-lt"/>
          <a:ea typeface="+mn-ea"/>
          <a:cs typeface="+mn-cs"/>
        </a:defRPr>
      </a:lvl3pPr>
      <a:lvl4pPr marL="1828571" algn="l" defTabSz="1219048" rtl="0" eaLnBrk="1" latinLnBrk="0" hangingPunct="1">
        <a:defRPr sz="1600" kern="1200">
          <a:solidFill>
            <a:schemeClr val="tx1"/>
          </a:solidFill>
          <a:latin typeface="+mn-lt"/>
          <a:ea typeface="+mn-ea"/>
          <a:cs typeface="+mn-cs"/>
        </a:defRPr>
      </a:lvl4pPr>
      <a:lvl5pPr marL="2438095" algn="l" defTabSz="1219048" rtl="0" eaLnBrk="1" latinLnBrk="0" hangingPunct="1">
        <a:defRPr sz="1600" kern="1200">
          <a:solidFill>
            <a:schemeClr val="tx1"/>
          </a:solidFill>
          <a:latin typeface="+mn-lt"/>
          <a:ea typeface="+mn-ea"/>
          <a:cs typeface="+mn-cs"/>
        </a:defRPr>
      </a:lvl5pPr>
      <a:lvl6pPr marL="3047619" algn="l" defTabSz="1219048" rtl="0" eaLnBrk="1" latinLnBrk="0" hangingPunct="1">
        <a:defRPr sz="1600" kern="1200">
          <a:solidFill>
            <a:schemeClr val="tx1"/>
          </a:solidFill>
          <a:latin typeface="+mn-lt"/>
          <a:ea typeface="+mn-ea"/>
          <a:cs typeface="+mn-cs"/>
        </a:defRPr>
      </a:lvl6pPr>
      <a:lvl7pPr marL="3657143" algn="l" defTabSz="1219048" rtl="0" eaLnBrk="1" latinLnBrk="0" hangingPunct="1">
        <a:defRPr sz="1600" kern="1200">
          <a:solidFill>
            <a:schemeClr val="tx1"/>
          </a:solidFill>
          <a:latin typeface="+mn-lt"/>
          <a:ea typeface="+mn-ea"/>
          <a:cs typeface="+mn-cs"/>
        </a:defRPr>
      </a:lvl7pPr>
      <a:lvl8pPr marL="4266666" algn="l" defTabSz="1219048" rtl="0" eaLnBrk="1" latinLnBrk="0" hangingPunct="1">
        <a:defRPr sz="1600" kern="1200">
          <a:solidFill>
            <a:schemeClr val="tx1"/>
          </a:solidFill>
          <a:latin typeface="+mn-lt"/>
          <a:ea typeface="+mn-ea"/>
          <a:cs typeface="+mn-cs"/>
        </a:defRPr>
      </a:lvl8pPr>
      <a:lvl9pPr marL="4876190" algn="l" defTabSz="1219048"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9.png"/><Relationship Id="rId5" Type="http://schemas.openxmlformats.org/officeDocument/2006/relationships/image" Target="../media/image13.jpeg"/><Relationship Id="rId4" Type="http://schemas.openxmlformats.org/officeDocument/2006/relationships/image" Target="../media/image10.png"/><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9.jpeg"/><Relationship Id="rId7"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20.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0.xml"/><Relationship Id="rId4" Type="http://schemas.openxmlformats.org/officeDocument/2006/relationships/image" Target="../media/image25.tiff"/></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0.xml"/><Relationship Id="rId6" Type="http://schemas.openxmlformats.org/officeDocument/2006/relationships/image" Target="../media/image21.png"/><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1.png"/><Relationship Id="rId1" Type="http://schemas.openxmlformats.org/officeDocument/2006/relationships/slideLayout" Target="../slideLayouts/slideLayout20.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1.png"/><Relationship Id="rId1" Type="http://schemas.openxmlformats.org/officeDocument/2006/relationships/slideLayout" Target="../slideLayouts/slideLayout20.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1.pn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1.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0.xml"/><Relationship Id="rId6" Type="http://schemas.openxmlformats.org/officeDocument/2006/relationships/image" Target="../media/image21.png"/><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1.pn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0.xml"/><Relationship Id="rId6" Type="http://schemas.openxmlformats.org/officeDocument/2006/relationships/image" Target="../media/image21.png"/><Relationship Id="rId5" Type="http://schemas.openxmlformats.org/officeDocument/2006/relationships/image" Target="../media/image30.pn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1.png"/><Relationship Id="rId1" Type="http://schemas.openxmlformats.org/officeDocument/2006/relationships/slideLayout" Target="../slideLayouts/slideLayout20.xml"/><Relationship Id="rId5" Type="http://schemas.openxmlformats.org/officeDocument/2006/relationships/image" Target="../media/image35.pn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1.pn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1.pn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0.xml"/><Relationship Id="rId6" Type="http://schemas.openxmlformats.org/officeDocument/2006/relationships/image" Target="../media/image21.png"/><Relationship Id="rId5" Type="http://schemas.openxmlformats.org/officeDocument/2006/relationships/image" Target="../media/image30.pn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1.pn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1.png"/><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8" Type="http://schemas.openxmlformats.org/officeDocument/2006/relationships/image" Target="../media/image39.png"/><Relationship Id="rId13" Type="http://schemas.microsoft.com/office/2007/relationships/hdphoto" Target="../media/hdphoto15.wdp"/><Relationship Id="rId3" Type="http://schemas.microsoft.com/office/2007/relationships/hdphoto" Target="../media/hdphoto10.wdp"/><Relationship Id="rId7" Type="http://schemas.microsoft.com/office/2007/relationships/hdphoto" Target="../media/hdphoto12.wdp"/><Relationship Id="rId12"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0.xml"/><Relationship Id="rId6" Type="http://schemas.openxmlformats.org/officeDocument/2006/relationships/image" Target="../media/image38.png"/><Relationship Id="rId11" Type="http://schemas.microsoft.com/office/2007/relationships/hdphoto" Target="../media/hdphoto14.wdp"/><Relationship Id="rId5" Type="http://schemas.microsoft.com/office/2007/relationships/hdphoto" Target="../media/hdphoto11.wdp"/><Relationship Id="rId15" Type="http://schemas.microsoft.com/office/2007/relationships/hdphoto" Target="../media/hdphoto16.wdp"/><Relationship Id="rId10" Type="http://schemas.openxmlformats.org/officeDocument/2006/relationships/image" Target="../media/image40.png"/><Relationship Id="rId4" Type="http://schemas.openxmlformats.org/officeDocument/2006/relationships/image" Target="../media/image37.png"/><Relationship Id="rId9" Type="http://schemas.microsoft.com/office/2007/relationships/hdphoto" Target="../media/hdphoto13.wdp"/><Relationship Id="rId14" Type="http://schemas.openxmlformats.org/officeDocument/2006/relationships/image" Target="../media/image4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0.xml"/><Relationship Id="rId5" Type="http://schemas.openxmlformats.org/officeDocument/2006/relationships/image" Target="../media/image5.png"/><Relationship Id="rId4" Type="http://schemas.openxmlformats.org/officeDocument/2006/relationships/hyperlink" Target="https://www.iapb.org/knowledge/what-is-avoidable-blindness/diabetic-retinopathy/"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0.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33E7E0-A5E7-A444-8980-ADE99B373D9A}"/>
              </a:ext>
            </a:extLst>
          </p:cNvPr>
          <p:cNvPicPr>
            <a:picLocks noChangeAspect="1"/>
          </p:cNvPicPr>
          <p:nvPr/>
        </p:nvPicPr>
        <p:blipFill>
          <a:blip r:embed="rId3"/>
          <a:stretch>
            <a:fillRect/>
          </a:stretch>
        </p:blipFill>
        <p:spPr>
          <a:xfrm>
            <a:off x="915076" y="280242"/>
            <a:ext cx="10768197" cy="3762373"/>
          </a:xfrm>
          <a:prstGeom prst="rect">
            <a:avLst/>
          </a:prstGeom>
        </p:spPr>
      </p:pic>
      <p:sp>
        <p:nvSpPr>
          <p:cNvPr id="3" name="Title 2"/>
          <p:cNvSpPr>
            <a:spLocks noGrp="1"/>
          </p:cNvSpPr>
          <p:nvPr>
            <p:ph type="ctrTitle"/>
          </p:nvPr>
        </p:nvSpPr>
        <p:spPr>
          <a:xfrm>
            <a:off x="1829355" y="5359149"/>
            <a:ext cx="9447570" cy="914281"/>
          </a:xfrm>
        </p:spPr>
        <p:txBody>
          <a:bodyPr/>
          <a:lstStyle/>
          <a:p>
            <a:br>
              <a:rPr lang="en-US" sz="3733" dirty="0">
                <a:latin typeface="Calibri" panose="020F0502020204030204" pitchFamily="34" charset="0"/>
                <a:cs typeface="Calibri" panose="020F0502020204030204" pitchFamily="34" charset="0"/>
              </a:rPr>
            </a:br>
            <a:endParaRPr lang="en-US" sz="3733" b="1" i="1" dirty="0">
              <a:latin typeface="Calibri" panose="020F0502020204030204" pitchFamily="34" charset="0"/>
              <a:cs typeface="Calibri" panose="020F0502020204030204" pitchFamily="34" charset="0"/>
            </a:endParaRPr>
          </a:p>
        </p:txBody>
      </p:sp>
      <p:sp>
        <p:nvSpPr>
          <p:cNvPr id="8" name="TextBox 7"/>
          <p:cNvSpPr txBox="1"/>
          <p:nvPr/>
        </p:nvSpPr>
        <p:spPr>
          <a:xfrm>
            <a:off x="1626182" y="4194104"/>
            <a:ext cx="9803818" cy="1323439"/>
          </a:xfrm>
          <a:prstGeom prst="rect">
            <a:avLst/>
          </a:prstGeom>
          <a:noFill/>
        </p:spPr>
        <p:txBody>
          <a:bodyPr wrap="square" rtlCol="0">
            <a:spAutoFit/>
          </a:bodyPr>
          <a:lstStyle/>
          <a:p>
            <a:r>
              <a:rPr lang="en-US" sz="4000" spc="-100" dirty="0">
                <a:latin typeface="+mj-lt"/>
              </a:rPr>
              <a:t>Decision making in Proliferative Diabetic Retinopathy </a:t>
            </a:r>
          </a:p>
        </p:txBody>
      </p:sp>
      <p:sp>
        <p:nvSpPr>
          <p:cNvPr id="9" name="Text Placeholder 3"/>
          <p:cNvSpPr>
            <a:spLocks noGrp="1"/>
          </p:cNvSpPr>
          <p:nvPr>
            <p:ph type="body" sz="quarter" idx="12"/>
          </p:nvPr>
        </p:nvSpPr>
        <p:spPr>
          <a:xfrm>
            <a:off x="793" y="853775"/>
            <a:ext cx="2844430" cy="731425"/>
          </a:xfrm>
          <a:solidFill>
            <a:schemeClr val="accent2">
              <a:lumMod val="50000"/>
            </a:schemeClr>
          </a:solidFill>
        </p:spPr>
        <p:txBody>
          <a:bodyPr vert="horz" wrap="square" lIns="0" tIns="0" rIns="0" bIns="0" spcCol="182880" rtlCol="0" anchor="ctr" anchorCtr="0">
            <a:normAutofit/>
          </a:bodyPr>
          <a:lstStyle/>
          <a:p>
            <a:pPr algn="ctr"/>
            <a:r>
              <a:rPr lang="en-US" sz="1600" dirty="0">
                <a:latin typeface="Arial" panose="020B0604020202020204" pitchFamily="34" charset="0"/>
                <a:ea typeface="+mn-ea"/>
                <a:cs typeface="Arial" panose="020B0604020202020204" pitchFamily="34" charset="0"/>
              </a:rPr>
              <a:t>Ophthalmology/Retina</a:t>
            </a:r>
          </a:p>
        </p:txBody>
      </p:sp>
      <p:sp>
        <p:nvSpPr>
          <p:cNvPr id="2" name="TextBox 1"/>
          <p:cNvSpPr txBox="1"/>
          <p:nvPr/>
        </p:nvSpPr>
        <p:spPr>
          <a:xfrm>
            <a:off x="1626182" y="6273430"/>
            <a:ext cx="5384218" cy="307777"/>
          </a:xfrm>
          <a:prstGeom prst="rect">
            <a:avLst/>
          </a:prstGeom>
          <a:noFill/>
        </p:spPr>
        <p:txBody>
          <a:bodyPr wrap="square" rtlCol="0">
            <a:spAutoFit/>
          </a:bodyPr>
          <a:lstStyle/>
          <a:p>
            <a:r>
              <a:rPr lang="en-US" sz="1400" dirty="0"/>
              <a:t>Retina/</a:t>
            </a:r>
            <a:r>
              <a:rPr lang="en-US" sz="1400" dirty="0" err="1"/>
              <a:t>Nonpromo</a:t>
            </a:r>
            <a:r>
              <a:rPr lang="en-US" sz="1400" dirty="0"/>
              <a:t>/DME/IN2109137116/26-08-2023</a:t>
            </a:r>
          </a:p>
        </p:txBody>
      </p:sp>
    </p:spTree>
    <p:custDataLst>
      <p:tags r:id="rId1"/>
    </p:custDataLst>
    <p:extLst>
      <p:ext uri="{BB962C8B-B14F-4D97-AF65-F5344CB8AC3E}">
        <p14:creationId xmlns:p14="http://schemas.microsoft.com/office/powerpoint/2010/main" val="391943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A8063B2E-E2C4-5340-899D-C3C17468DF5B}"/>
              </a:ext>
            </a:extLst>
          </p:cNvPr>
          <p:cNvSpPr txBox="1"/>
          <p:nvPr/>
        </p:nvSpPr>
        <p:spPr>
          <a:xfrm rot="10800000">
            <a:off x="609600" y="4914451"/>
            <a:ext cx="10972800" cy="432000"/>
          </a:xfrm>
          <a:prstGeom prst="round2SameRect">
            <a:avLst>
              <a:gd name="adj1" fmla="val 0"/>
              <a:gd name="adj2" fmla="val 30330"/>
            </a:avLst>
          </a:prstGeom>
          <a:solidFill>
            <a:schemeClr val="accent4">
              <a:lumMod val="20000"/>
              <a:lumOff val="80000"/>
            </a:schemeClr>
          </a:solidFill>
          <a:ln>
            <a:solidFill>
              <a:schemeClr val="accent3">
                <a:lumMod val="20000"/>
                <a:lumOff val="80000"/>
              </a:schemeClr>
            </a:solidFill>
          </a:ln>
        </p:spPr>
        <p:txBody>
          <a:bodyPr wrap="square" rtlCol="0">
            <a:spAutoFit/>
          </a:bodyPr>
          <a:lstStyle/>
          <a:p>
            <a:pPr algn="ctr"/>
            <a:endParaRPr lang="en-US" sz="2000" b="1" dirty="0">
              <a:solidFill>
                <a:srgbClr val="002060"/>
              </a:solidFill>
              <a:latin typeface="Arial" panose="020B0604020202020204" pitchFamily="34" charset="0"/>
              <a:cs typeface="Arial" panose="020B0604020202020204" pitchFamily="34" charset="0"/>
            </a:endParaRPr>
          </a:p>
        </p:txBody>
      </p:sp>
      <p:grpSp>
        <p:nvGrpSpPr>
          <p:cNvPr id="57" name="Group 56">
            <a:extLst>
              <a:ext uri="{FF2B5EF4-FFF2-40B4-BE49-F238E27FC236}">
                <a16:creationId xmlns:a16="http://schemas.microsoft.com/office/drawing/2014/main" id="{09313FFE-3FAB-B645-AFE7-D5C9E2B2FECD}"/>
              </a:ext>
            </a:extLst>
          </p:cNvPr>
          <p:cNvGrpSpPr/>
          <p:nvPr/>
        </p:nvGrpSpPr>
        <p:grpSpPr>
          <a:xfrm>
            <a:off x="10495870" y="-1676400"/>
            <a:ext cx="3372530" cy="3372530"/>
            <a:chOff x="10363200" y="-1804038"/>
            <a:chExt cx="3659885" cy="3659885"/>
          </a:xfrm>
        </p:grpSpPr>
        <p:sp>
          <p:nvSpPr>
            <p:cNvPr id="58" name="Pie 57">
              <a:extLst>
                <a:ext uri="{FF2B5EF4-FFF2-40B4-BE49-F238E27FC236}">
                  <a16:creationId xmlns:a16="http://schemas.microsoft.com/office/drawing/2014/main" id="{BEEFE25D-6937-1F47-B198-F489C46559AC}"/>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59" name="Block Arc 58">
              <a:extLst>
                <a:ext uri="{FF2B5EF4-FFF2-40B4-BE49-F238E27FC236}">
                  <a16:creationId xmlns:a16="http://schemas.microsoft.com/office/drawing/2014/main" id="{0DFD6363-B301-4247-A60C-359C67BD6AFE}"/>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sp>
        <p:nvSpPr>
          <p:cNvPr id="6" name="Slide Number Placeholder 5"/>
          <p:cNvSpPr>
            <a:spLocks noGrp="1"/>
          </p:cNvSpPr>
          <p:nvPr>
            <p:ph type="sldNum" sz="quarter" idx="11"/>
          </p:nvPr>
        </p:nvSpPr>
        <p:spPr/>
        <p:txBody>
          <a:bodyPr/>
          <a:lstStyle/>
          <a:p>
            <a:fld id="{47547CF9-5B10-D24F-A8D7-45A9778164F7}" type="slidenum">
              <a:rPr lang="uk-UA" smtClean="0">
                <a:latin typeface="Arial" panose="020B0604020202020204" pitchFamily="34" charset="0"/>
                <a:cs typeface="Arial" panose="020B0604020202020204" pitchFamily="34" charset="0"/>
              </a:rPr>
              <a:pPr/>
              <a:t>10</a:t>
            </a:fld>
            <a:endParaRPr lang="uk-UA" dirty="0">
              <a:latin typeface="Arial" panose="020B0604020202020204" pitchFamily="34" charset="0"/>
              <a:cs typeface="Arial" panose="020B0604020202020204" pitchFamily="34" charset="0"/>
            </a:endParaRPr>
          </a:p>
        </p:txBody>
      </p:sp>
      <p:sp>
        <p:nvSpPr>
          <p:cNvPr id="11" name="Title 1"/>
          <p:cNvSpPr>
            <a:spLocks noGrp="1"/>
          </p:cNvSpPr>
          <p:nvPr>
            <p:ph type="title"/>
          </p:nvPr>
        </p:nvSpPr>
        <p:spPr>
          <a:xfrm>
            <a:off x="613277" y="178790"/>
            <a:ext cx="9935186" cy="1371122"/>
          </a:xfrm>
        </p:spPr>
        <p:txBody>
          <a:bodyPr wrap="square" anchor="ctr">
            <a:normAutofit/>
          </a:bodyPr>
          <a:lstStyle/>
          <a:p>
            <a:pPr>
              <a:lnSpc>
                <a:spcPct val="90000"/>
              </a:lnSpc>
            </a:pPr>
            <a:r>
              <a:rPr lang="en-US" b="0" spc="-133" dirty="0"/>
              <a:t>PDR and DME can cause vision loss</a:t>
            </a:r>
            <a:r>
              <a:rPr lang="en-US" b="0" spc="-133" baseline="30000" dirty="0"/>
              <a:t>1,2</a:t>
            </a:r>
          </a:p>
        </p:txBody>
      </p:sp>
      <p:sp>
        <p:nvSpPr>
          <p:cNvPr id="16" name="TextBox 15">
            <a:extLst>
              <a:ext uri="{FF2B5EF4-FFF2-40B4-BE49-F238E27FC236}">
                <a16:creationId xmlns:a16="http://schemas.microsoft.com/office/drawing/2014/main" id="{3AB6D88D-322B-9844-9777-3ED13AA3114D}"/>
              </a:ext>
            </a:extLst>
          </p:cNvPr>
          <p:cNvSpPr txBox="1"/>
          <p:nvPr/>
        </p:nvSpPr>
        <p:spPr>
          <a:xfrm>
            <a:off x="533400" y="5690796"/>
            <a:ext cx="8742813" cy="200055"/>
          </a:xfrm>
          <a:prstGeom prst="rect">
            <a:avLst/>
          </a:prstGeom>
          <a:noFill/>
        </p:spPr>
        <p:txBody>
          <a:bodyPr wrap="square" rtlCol="0">
            <a:spAutoFit/>
          </a:bodyPr>
          <a:lstStyle/>
          <a:p>
            <a:pPr defTabSz="1219018">
              <a:defRPr/>
            </a:pPr>
            <a:r>
              <a:rPr lang="en-US" sz="700" dirty="0">
                <a:latin typeface="Arial" panose="020B0604020202020204" pitchFamily="34" charset="0"/>
                <a:cs typeface="Arial" panose="020B0604020202020204" pitchFamily="34" charset="0"/>
              </a:rPr>
              <a:t>NPDR – Non-Proliferative Diabetic Retinopathy, DME – Diabetic Macular Edema, PDR – Proliferative Diabetic Retinopathy</a:t>
            </a:r>
          </a:p>
        </p:txBody>
      </p:sp>
      <p:sp>
        <p:nvSpPr>
          <p:cNvPr id="19" name="Rectangle 18">
            <a:extLst>
              <a:ext uri="{FF2B5EF4-FFF2-40B4-BE49-F238E27FC236}">
                <a16:creationId xmlns:a16="http://schemas.microsoft.com/office/drawing/2014/main" id="{944626D3-1E4D-C64A-9258-04A4FDEB1A59}"/>
              </a:ext>
            </a:extLst>
          </p:cNvPr>
          <p:cNvSpPr/>
          <p:nvPr/>
        </p:nvSpPr>
        <p:spPr>
          <a:xfrm>
            <a:off x="533727" y="5819946"/>
            <a:ext cx="7183000" cy="307777"/>
          </a:xfrm>
          <a:prstGeom prst="rect">
            <a:avLst/>
          </a:prstGeom>
        </p:spPr>
        <p:txBody>
          <a:bodyPr wrap="square">
            <a:spAutoFit/>
          </a:bodyPr>
          <a:lstStyle/>
          <a:p>
            <a:r>
              <a:rPr lang="en-US" sz="700" dirty="0">
                <a:latin typeface="Arial" panose="020B0604020202020204" pitchFamily="34" charset="0"/>
                <a:cs typeface="Arial" panose="020B0604020202020204" pitchFamily="34" charset="0"/>
              </a:rPr>
              <a:t>1.National Eye Institute. Facts About Diabetic Eye Disease. Available at: https://nei.nih.gov/health/diabetic/retinopathy Accessed June 11, 2019 2.Mayo Clinic. Diabetic macular edema. Available at: https://www.mayoclinic.org/diseases-conditions/diabetic-retinopathy/multimedia/diabetic-macular-edema/img-20124558 Accessed June 11, 2019</a:t>
            </a:r>
          </a:p>
        </p:txBody>
      </p:sp>
      <p:grpSp>
        <p:nvGrpSpPr>
          <p:cNvPr id="22" name="Group 21">
            <a:extLst>
              <a:ext uri="{FF2B5EF4-FFF2-40B4-BE49-F238E27FC236}">
                <a16:creationId xmlns:a16="http://schemas.microsoft.com/office/drawing/2014/main" id="{9AE265EA-A17C-0D4E-84FD-6E0237C72AAB}"/>
              </a:ext>
            </a:extLst>
          </p:cNvPr>
          <p:cNvGrpSpPr/>
          <p:nvPr/>
        </p:nvGrpSpPr>
        <p:grpSpPr>
          <a:xfrm>
            <a:off x="1975805" y="1549912"/>
            <a:ext cx="7994774" cy="3301417"/>
            <a:chOff x="608734" y="5850922"/>
            <a:chExt cx="24576337" cy="10148725"/>
          </a:xfrm>
        </p:grpSpPr>
        <p:grpSp>
          <p:nvGrpSpPr>
            <p:cNvPr id="24" name="Groupe 24">
              <a:extLst>
                <a:ext uri="{FF2B5EF4-FFF2-40B4-BE49-F238E27FC236}">
                  <a16:creationId xmlns:a16="http://schemas.microsoft.com/office/drawing/2014/main" id="{6FFE4900-8B5E-D64A-B4A8-1DAA34033568}"/>
                </a:ext>
              </a:extLst>
            </p:cNvPr>
            <p:cNvGrpSpPr/>
            <p:nvPr/>
          </p:nvGrpSpPr>
          <p:grpSpPr>
            <a:xfrm>
              <a:off x="18225503" y="5930591"/>
              <a:ext cx="3895176" cy="2629596"/>
              <a:chOff x="6571862" y="1982584"/>
              <a:chExt cx="1787786" cy="1168842"/>
            </a:xfrm>
          </p:grpSpPr>
          <p:pic>
            <p:nvPicPr>
              <p:cNvPr id="44" name="Picture 6" descr="Related image">
                <a:extLst>
                  <a:ext uri="{FF2B5EF4-FFF2-40B4-BE49-F238E27FC236}">
                    <a16:creationId xmlns:a16="http://schemas.microsoft.com/office/drawing/2014/main" id="{06E2D945-9204-664B-A688-A4A59A96FADF}"/>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54992" b="4374"/>
              <a:stretch/>
            </p:blipFill>
            <p:spPr bwMode="auto">
              <a:xfrm>
                <a:off x="6571862" y="1982584"/>
                <a:ext cx="1787786" cy="1168842"/>
              </a:xfrm>
              <a:prstGeom prst="rect">
                <a:avLst/>
              </a:prstGeom>
              <a:noFill/>
              <a:extLst>
                <a:ext uri="{909E8E84-426E-40DD-AFC4-6F175D3DCCD1}">
                  <a14:hiddenFill xmlns:a14="http://schemas.microsoft.com/office/drawing/2010/main">
                    <a:solidFill>
                      <a:srgbClr val="FFFFFF"/>
                    </a:solidFill>
                  </a14:hiddenFill>
                </a:ext>
              </a:extLst>
            </p:spPr>
          </p:pic>
          <p:sp>
            <p:nvSpPr>
              <p:cNvPr id="45" name="Larme 25">
                <a:extLst>
                  <a:ext uri="{FF2B5EF4-FFF2-40B4-BE49-F238E27FC236}">
                    <a16:creationId xmlns:a16="http://schemas.microsoft.com/office/drawing/2014/main" id="{29F28C5D-77F0-F04F-ABCB-2539012D6FCC}"/>
                  </a:ext>
                </a:extLst>
              </p:cNvPr>
              <p:cNvSpPr>
                <a:spLocks noChangeAspect="1"/>
              </p:cNvSpPr>
              <p:nvPr/>
            </p:nvSpPr>
            <p:spPr>
              <a:xfrm rot="13708645">
                <a:off x="8087217" y="2756494"/>
                <a:ext cx="72000" cy="72000"/>
              </a:xfrm>
              <a:prstGeom prst="teardrop">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46" name="Larme 26">
                <a:extLst>
                  <a:ext uri="{FF2B5EF4-FFF2-40B4-BE49-F238E27FC236}">
                    <a16:creationId xmlns:a16="http://schemas.microsoft.com/office/drawing/2014/main" id="{FAAC33B9-F0F4-7541-AE55-8370281C9CE0}"/>
                  </a:ext>
                </a:extLst>
              </p:cNvPr>
              <p:cNvSpPr>
                <a:spLocks noChangeAspect="1"/>
              </p:cNvSpPr>
              <p:nvPr/>
            </p:nvSpPr>
            <p:spPr>
              <a:xfrm rot="13708645">
                <a:off x="8099798" y="2858896"/>
                <a:ext cx="36000" cy="36000"/>
              </a:xfrm>
              <a:prstGeom prst="teardrop">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47" name="Ellipse 20">
                <a:extLst>
                  <a:ext uri="{FF2B5EF4-FFF2-40B4-BE49-F238E27FC236}">
                    <a16:creationId xmlns:a16="http://schemas.microsoft.com/office/drawing/2014/main" id="{539313AD-A4AC-5E4B-92E2-7D782C77A7D2}"/>
                  </a:ext>
                </a:extLst>
              </p:cNvPr>
              <p:cNvSpPr/>
              <p:nvPr/>
            </p:nvSpPr>
            <p:spPr>
              <a:xfrm>
                <a:off x="8091027" y="2350622"/>
                <a:ext cx="64383" cy="19863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48" name="Ellipse 28">
                <a:extLst>
                  <a:ext uri="{FF2B5EF4-FFF2-40B4-BE49-F238E27FC236}">
                    <a16:creationId xmlns:a16="http://schemas.microsoft.com/office/drawing/2014/main" id="{2949CB7C-73D0-3A4D-8B16-53BE0F507A1E}"/>
                  </a:ext>
                </a:extLst>
              </p:cNvPr>
              <p:cNvSpPr/>
              <p:nvPr/>
            </p:nvSpPr>
            <p:spPr>
              <a:xfrm>
                <a:off x="8061718" y="2595056"/>
                <a:ext cx="96575" cy="101567"/>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49" name="Larme 29">
                <a:extLst>
                  <a:ext uri="{FF2B5EF4-FFF2-40B4-BE49-F238E27FC236}">
                    <a16:creationId xmlns:a16="http://schemas.microsoft.com/office/drawing/2014/main" id="{581C4E63-E2AC-2342-8745-4A0AAA4A938F}"/>
                  </a:ext>
                </a:extLst>
              </p:cNvPr>
              <p:cNvSpPr>
                <a:spLocks noChangeAspect="1"/>
              </p:cNvSpPr>
              <p:nvPr/>
            </p:nvSpPr>
            <p:spPr>
              <a:xfrm rot="13708645">
                <a:off x="8068592" y="2229311"/>
                <a:ext cx="72000" cy="72000"/>
              </a:xfrm>
              <a:prstGeom prst="teardrop">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50" name="Ellipse 30">
                <a:extLst>
                  <a:ext uri="{FF2B5EF4-FFF2-40B4-BE49-F238E27FC236}">
                    <a16:creationId xmlns:a16="http://schemas.microsoft.com/office/drawing/2014/main" id="{23512970-145B-C24B-B48A-D246102667C8}"/>
                  </a:ext>
                </a:extLst>
              </p:cNvPr>
              <p:cNvSpPr/>
              <p:nvPr/>
            </p:nvSpPr>
            <p:spPr>
              <a:xfrm>
                <a:off x="7672777" y="2494230"/>
                <a:ext cx="36000" cy="144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grpSp>
        <p:sp>
          <p:nvSpPr>
            <p:cNvPr id="25" name="Rectangle 24">
              <a:extLst>
                <a:ext uri="{FF2B5EF4-FFF2-40B4-BE49-F238E27FC236}">
                  <a16:creationId xmlns:a16="http://schemas.microsoft.com/office/drawing/2014/main" id="{47E5A687-4191-E04E-982C-101AEB735F57}"/>
                </a:ext>
              </a:extLst>
            </p:cNvPr>
            <p:cNvSpPr/>
            <p:nvPr/>
          </p:nvSpPr>
          <p:spPr>
            <a:xfrm>
              <a:off x="18225503" y="5850922"/>
              <a:ext cx="6959568" cy="8848394"/>
            </a:xfrm>
            <a:prstGeom prst="rect">
              <a:avLst/>
            </a:prstGeom>
            <a:noFill/>
            <a:ln>
              <a:solidFill>
                <a:srgbClr val="1E70B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26" name="Rectangle 25">
              <a:extLst>
                <a:ext uri="{FF2B5EF4-FFF2-40B4-BE49-F238E27FC236}">
                  <a16:creationId xmlns:a16="http://schemas.microsoft.com/office/drawing/2014/main" id="{FC361AC7-9D5C-A447-B170-A5EF3D53BDC2}"/>
                </a:ext>
              </a:extLst>
            </p:cNvPr>
            <p:cNvSpPr/>
            <p:nvPr/>
          </p:nvSpPr>
          <p:spPr>
            <a:xfrm>
              <a:off x="18225503" y="8930916"/>
              <a:ext cx="6959568" cy="5768400"/>
            </a:xfrm>
            <a:prstGeom prst="rect">
              <a:avLst/>
            </a:prstGeom>
            <a:solidFill>
              <a:srgbClr val="1E70B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27" name="Éclair 30">
              <a:extLst>
                <a:ext uri="{FF2B5EF4-FFF2-40B4-BE49-F238E27FC236}">
                  <a16:creationId xmlns:a16="http://schemas.microsoft.com/office/drawing/2014/main" id="{B271E553-644B-2046-9410-2ED27A5991A6}"/>
                </a:ext>
              </a:extLst>
            </p:cNvPr>
            <p:cNvSpPr/>
            <p:nvPr/>
          </p:nvSpPr>
          <p:spPr>
            <a:xfrm>
              <a:off x="24253677" y="6394340"/>
              <a:ext cx="931394" cy="738618"/>
            </a:xfrm>
            <a:prstGeom prst="lightningBolt">
              <a:avLst/>
            </a:prstGeom>
            <a:solidFill>
              <a:srgbClr val="FFC000"/>
            </a:solidFill>
            <a:ln w="12700" cap="sq" cmpd="sng" algn="ctr">
              <a:noFill/>
              <a:prstDash val="solid"/>
            </a:ln>
            <a:effectLst/>
          </p:spPr>
          <p:txBody>
            <a:bodyPr rtlCol="0" anchor="ctr"/>
            <a:lstStyle/>
            <a:p>
              <a:pPr algn="ctr">
                <a:defRPr/>
              </a:pPr>
              <a:endParaRPr lang="en-US" sz="633" kern="0">
                <a:solidFill>
                  <a:srgbClr val="FFFFFF"/>
                </a:solidFill>
                <a:latin typeface="Arial"/>
              </a:endParaRPr>
            </a:p>
          </p:txBody>
        </p:sp>
        <p:sp>
          <p:nvSpPr>
            <p:cNvPr id="29" name="AutoShape 21">
              <a:extLst>
                <a:ext uri="{FF2B5EF4-FFF2-40B4-BE49-F238E27FC236}">
                  <a16:creationId xmlns:a16="http://schemas.microsoft.com/office/drawing/2014/main" id="{3D0736F0-0FCE-A74E-95A3-2D293C59C418}"/>
                </a:ext>
              </a:extLst>
            </p:cNvPr>
            <p:cNvSpPr>
              <a:spLocks noChangeArrowheads="1"/>
            </p:cNvSpPr>
            <p:nvPr/>
          </p:nvSpPr>
          <p:spPr bwMode="auto">
            <a:xfrm>
              <a:off x="22345931" y="7204602"/>
              <a:ext cx="2355167" cy="661959"/>
            </a:xfrm>
            <a:prstGeom prst="rect">
              <a:avLst/>
            </a:prstGeom>
            <a:noFill/>
            <a:ln w="9525">
              <a:noFill/>
              <a:round/>
              <a:headEnd/>
              <a:tailEnd/>
            </a:ln>
          </p:spPr>
          <p:txBody>
            <a:bodyPr wrap="none" lIns="0" tIns="0" rIns="0" bIns="0" anchor="ctr"/>
            <a:lstStyle/>
            <a:p>
              <a:pPr>
                <a:lnSpc>
                  <a:spcPts val="516"/>
                </a:lnSpc>
                <a:defRPr/>
              </a:pPr>
              <a:r>
                <a:rPr lang="en-US" sz="2461" dirty="0">
                  <a:solidFill>
                    <a:srgbClr val="1E70B2"/>
                  </a:solidFill>
                  <a:latin typeface="+mj-lt"/>
                  <a:ea typeface="ＭＳ Ｐゴシック" pitchFamily="-105" charset="-128"/>
                  <a:cs typeface="ＭＳ Ｐゴシック" pitchFamily="-105" charset="-128"/>
                </a:rPr>
                <a:t>DME</a:t>
              </a:r>
            </a:p>
          </p:txBody>
        </p:sp>
        <p:sp>
          <p:nvSpPr>
            <p:cNvPr id="30" name="Rectangle 29">
              <a:extLst>
                <a:ext uri="{FF2B5EF4-FFF2-40B4-BE49-F238E27FC236}">
                  <a16:creationId xmlns:a16="http://schemas.microsoft.com/office/drawing/2014/main" id="{C5EF3556-5085-314B-97EB-E596B8AAF21F}"/>
                </a:ext>
              </a:extLst>
            </p:cNvPr>
            <p:cNvSpPr/>
            <p:nvPr/>
          </p:nvSpPr>
          <p:spPr>
            <a:xfrm>
              <a:off x="9499030" y="5850922"/>
              <a:ext cx="6959568" cy="8848394"/>
            </a:xfrm>
            <a:prstGeom prst="rect">
              <a:avLst/>
            </a:prstGeom>
            <a:solidFill>
              <a:schemeClr val="bg1"/>
            </a:solidFill>
            <a:ln>
              <a:solidFill>
                <a:srgbClr val="1E70B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31" name="Rectangle 30">
              <a:extLst>
                <a:ext uri="{FF2B5EF4-FFF2-40B4-BE49-F238E27FC236}">
                  <a16:creationId xmlns:a16="http://schemas.microsoft.com/office/drawing/2014/main" id="{3D55E7E1-1532-0547-A458-5B5216D7983B}"/>
                </a:ext>
              </a:extLst>
            </p:cNvPr>
            <p:cNvSpPr/>
            <p:nvPr/>
          </p:nvSpPr>
          <p:spPr>
            <a:xfrm>
              <a:off x="9499030" y="8930916"/>
              <a:ext cx="6959568" cy="5768400"/>
            </a:xfrm>
            <a:prstGeom prst="rect">
              <a:avLst/>
            </a:prstGeom>
            <a:solidFill>
              <a:srgbClr val="1E70B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32" name="Éclair 30">
              <a:extLst>
                <a:ext uri="{FF2B5EF4-FFF2-40B4-BE49-F238E27FC236}">
                  <a16:creationId xmlns:a16="http://schemas.microsoft.com/office/drawing/2014/main" id="{798E080A-8FA4-EC46-AB49-4D44345B644D}"/>
                </a:ext>
              </a:extLst>
            </p:cNvPr>
            <p:cNvSpPr/>
            <p:nvPr/>
          </p:nvSpPr>
          <p:spPr>
            <a:xfrm>
              <a:off x="14463580" y="6394340"/>
              <a:ext cx="931393" cy="738618"/>
            </a:xfrm>
            <a:prstGeom prst="lightningBolt">
              <a:avLst/>
            </a:prstGeom>
            <a:solidFill>
              <a:srgbClr val="FFC000"/>
            </a:solidFill>
            <a:ln w="12700" cap="sq" cmpd="sng" algn="ctr">
              <a:noFill/>
              <a:prstDash val="solid"/>
            </a:ln>
            <a:effectLst/>
          </p:spPr>
          <p:txBody>
            <a:bodyPr rtlCol="0" anchor="ctr"/>
            <a:lstStyle/>
            <a:p>
              <a:pPr algn="ctr">
                <a:defRPr/>
              </a:pPr>
              <a:endParaRPr lang="en-US" sz="633" kern="0">
                <a:solidFill>
                  <a:srgbClr val="FFFFFF"/>
                </a:solidFill>
                <a:latin typeface="Arial"/>
              </a:endParaRPr>
            </a:p>
          </p:txBody>
        </p:sp>
        <p:sp>
          <p:nvSpPr>
            <p:cNvPr id="33" name="AutoShape 21">
              <a:extLst>
                <a:ext uri="{FF2B5EF4-FFF2-40B4-BE49-F238E27FC236}">
                  <a16:creationId xmlns:a16="http://schemas.microsoft.com/office/drawing/2014/main" id="{5CDCE087-30BD-9C4F-BF5D-947C57C1EFFE}"/>
                </a:ext>
              </a:extLst>
            </p:cNvPr>
            <p:cNvSpPr>
              <a:spLocks noChangeArrowheads="1"/>
            </p:cNvSpPr>
            <p:nvPr/>
          </p:nvSpPr>
          <p:spPr bwMode="auto">
            <a:xfrm>
              <a:off x="12710563" y="7204602"/>
              <a:ext cx="2972945" cy="661959"/>
            </a:xfrm>
            <a:prstGeom prst="rect">
              <a:avLst/>
            </a:prstGeom>
            <a:noFill/>
            <a:ln w="9525">
              <a:noFill/>
              <a:round/>
              <a:headEnd/>
              <a:tailEnd/>
            </a:ln>
          </p:spPr>
          <p:txBody>
            <a:bodyPr wrap="none" lIns="0" tIns="0" rIns="0" bIns="0" anchor="ctr"/>
            <a:lstStyle/>
            <a:p>
              <a:pPr>
                <a:lnSpc>
                  <a:spcPts val="516"/>
                </a:lnSpc>
                <a:defRPr/>
              </a:pPr>
              <a:r>
                <a:rPr lang="en-US" sz="2461" dirty="0">
                  <a:solidFill>
                    <a:srgbClr val="1E70B2"/>
                  </a:solidFill>
                  <a:latin typeface="+mj-lt"/>
                  <a:ea typeface="ＭＳ Ｐゴシック" pitchFamily="-105" charset="-128"/>
                  <a:cs typeface="ＭＳ Ｐゴシック" pitchFamily="-105" charset="-128"/>
                </a:rPr>
                <a:t>PDR</a:t>
              </a:r>
            </a:p>
          </p:txBody>
        </p:sp>
        <p:pic>
          <p:nvPicPr>
            <p:cNvPr id="34" name="Image 8">
              <a:extLst>
                <a:ext uri="{FF2B5EF4-FFF2-40B4-BE49-F238E27FC236}">
                  <a16:creationId xmlns:a16="http://schemas.microsoft.com/office/drawing/2014/main" id="{2F158367-E4F7-EB44-BAAC-C7E618DD207F}"/>
                </a:ext>
              </a:extLst>
            </p:cNvPr>
            <p:cNvPicPr>
              <a:picLocks noChangeAspect="1"/>
            </p:cNvPicPr>
            <p:nvPr/>
          </p:nvPicPr>
          <p:blipFill rotWithShape="1">
            <a:blip r:embed="rId4">
              <a:clrChange>
                <a:clrFrom>
                  <a:srgbClr val="FFFFFF"/>
                </a:clrFrom>
                <a:clrTo>
                  <a:srgbClr val="FFFFFF">
                    <a:alpha val="0"/>
                  </a:srgbClr>
                </a:clrTo>
              </a:clrChange>
            </a:blip>
            <a:srcRect t="4855" r="8057" b="36136"/>
            <a:stretch/>
          </p:blipFill>
          <p:spPr>
            <a:xfrm>
              <a:off x="9654945" y="5930592"/>
              <a:ext cx="2899628" cy="2877429"/>
            </a:xfrm>
            <a:prstGeom prst="rect">
              <a:avLst/>
            </a:prstGeom>
          </p:spPr>
        </p:pic>
        <p:pic>
          <p:nvPicPr>
            <p:cNvPr id="35" name="Picture 4" descr="Same scene viewed by a person with diabetic retinopathy">
              <a:extLst>
                <a:ext uri="{FF2B5EF4-FFF2-40B4-BE49-F238E27FC236}">
                  <a16:creationId xmlns:a16="http://schemas.microsoft.com/office/drawing/2014/main" id="{40F5E4B6-9A03-A641-B1E0-F9A7C41538E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235" r="6903"/>
            <a:stretch/>
          </p:blipFill>
          <p:spPr bwMode="auto">
            <a:xfrm>
              <a:off x="10576855" y="10072217"/>
              <a:ext cx="4807949" cy="3485798"/>
            </a:xfrm>
            <a:prstGeom prst="roundRect">
              <a:avLst>
                <a:gd name="adj" fmla="val 0"/>
              </a:avLst>
            </a:prstGeom>
            <a:solidFill>
              <a:srgbClr val="FFFFFF">
                <a:shade val="85000"/>
              </a:srgbClr>
            </a:solidFill>
            <a:ln>
              <a:noFill/>
            </a:ln>
            <a:effectLst/>
          </p:spPr>
        </p:pic>
        <p:sp>
          <p:nvSpPr>
            <p:cNvPr id="36" name="Rectangle 35">
              <a:extLst>
                <a:ext uri="{FF2B5EF4-FFF2-40B4-BE49-F238E27FC236}">
                  <a16:creationId xmlns:a16="http://schemas.microsoft.com/office/drawing/2014/main" id="{FC338F8D-1FF2-AD44-BB0D-900D961D2583}"/>
                </a:ext>
              </a:extLst>
            </p:cNvPr>
            <p:cNvSpPr/>
            <p:nvPr/>
          </p:nvSpPr>
          <p:spPr>
            <a:xfrm>
              <a:off x="772790" y="5850922"/>
              <a:ext cx="6959568" cy="8848394"/>
            </a:xfrm>
            <a:prstGeom prst="rect">
              <a:avLst/>
            </a:prstGeom>
            <a:solidFill>
              <a:schemeClr val="bg1"/>
            </a:solidFill>
            <a:ln>
              <a:solidFill>
                <a:srgbClr val="1E70B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sp>
          <p:nvSpPr>
            <p:cNvPr id="37" name="Rectangle 36">
              <a:extLst>
                <a:ext uri="{FF2B5EF4-FFF2-40B4-BE49-F238E27FC236}">
                  <a16:creationId xmlns:a16="http://schemas.microsoft.com/office/drawing/2014/main" id="{4AA00CE5-7ABD-EE45-8C7B-B5836A53DBFF}"/>
                </a:ext>
              </a:extLst>
            </p:cNvPr>
            <p:cNvSpPr/>
            <p:nvPr/>
          </p:nvSpPr>
          <p:spPr>
            <a:xfrm>
              <a:off x="772790" y="8930916"/>
              <a:ext cx="6959568" cy="5768400"/>
            </a:xfrm>
            <a:prstGeom prst="rect">
              <a:avLst/>
            </a:prstGeom>
            <a:solidFill>
              <a:srgbClr val="1E70B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pic>
          <p:nvPicPr>
            <p:cNvPr id="38" name="Image 6">
              <a:extLst>
                <a:ext uri="{FF2B5EF4-FFF2-40B4-BE49-F238E27FC236}">
                  <a16:creationId xmlns:a16="http://schemas.microsoft.com/office/drawing/2014/main" id="{498A5299-EE2D-B347-822E-0E7700FF469A}"/>
                </a:ext>
              </a:extLst>
            </p:cNvPr>
            <p:cNvPicPr>
              <a:picLocks noChangeAspect="1"/>
            </p:cNvPicPr>
            <p:nvPr/>
          </p:nvPicPr>
          <p:blipFill rotWithShape="1">
            <a:blip r:embed="rId6">
              <a:clrChange>
                <a:clrFrom>
                  <a:srgbClr val="FFFFFF"/>
                </a:clrFrom>
                <a:clrTo>
                  <a:srgbClr val="FFFFFF">
                    <a:alpha val="0"/>
                  </a:srgbClr>
                </a:clrTo>
              </a:clrChange>
            </a:blip>
            <a:srcRect l="7824" b="23573"/>
            <a:stretch/>
          </p:blipFill>
          <p:spPr>
            <a:xfrm>
              <a:off x="804728" y="5900972"/>
              <a:ext cx="2954534" cy="2979899"/>
            </a:xfrm>
            <a:prstGeom prst="rect">
              <a:avLst/>
            </a:prstGeom>
          </p:spPr>
        </p:pic>
        <p:pic>
          <p:nvPicPr>
            <p:cNvPr id="39" name="Picture 2" descr="Normal Vision">
              <a:extLst>
                <a:ext uri="{FF2B5EF4-FFF2-40B4-BE49-F238E27FC236}">
                  <a16:creationId xmlns:a16="http://schemas.microsoft.com/office/drawing/2014/main" id="{9F8A306C-FD7F-A74C-8BBD-27E92628699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876" r="4954"/>
            <a:stretch/>
          </p:blipFill>
          <p:spPr bwMode="auto">
            <a:xfrm>
              <a:off x="1847707" y="10066154"/>
              <a:ext cx="4810857" cy="3497925"/>
            </a:xfrm>
            <a:prstGeom prst="roundRect">
              <a:avLst>
                <a:gd name="adj" fmla="val 0"/>
              </a:avLst>
            </a:prstGeom>
            <a:solidFill>
              <a:srgbClr val="FFFFFF">
                <a:shade val="85000"/>
              </a:srgbClr>
            </a:solidFill>
            <a:ln>
              <a:noFill/>
            </a:ln>
            <a:effectLst/>
          </p:spPr>
        </p:pic>
        <p:sp>
          <p:nvSpPr>
            <p:cNvPr id="40" name="AutoShape 21">
              <a:extLst>
                <a:ext uri="{FF2B5EF4-FFF2-40B4-BE49-F238E27FC236}">
                  <a16:creationId xmlns:a16="http://schemas.microsoft.com/office/drawing/2014/main" id="{B11A5C55-C9C6-0743-A934-225E11EF856E}"/>
                </a:ext>
              </a:extLst>
            </p:cNvPr>
            <p:cNvSpPr>
              <a:spLocks noChangeArrowheads="1"/>
            </p:cNvSpPr>
            <p:nvPr/>
          </p:nvSpPr>
          <p:spPr bwMode="auto">
            <a:xfrm>
              <a:off x="3984326" y="7204602"/>
              <a:ext cx="2972945" cy="661959"/>
            </a:xfrm>
            <a:prstGeom prst="rect">
              <a:avLst/>
            </a:prstGeom>
            <a:noFill/>
            <a:ln w="9525">
              <a:noFill/>
              <a:round/>
              <a:headEnd/>
              <a:tailEnd/>
            </a:ln>
          </p:spPr>
          <p:txBody>
            <a:bodyPr wrap="none" lIns="0" tIns="0" rIns="0" bIns="0" anchor="ctr"/>
            <a:lstStyle/>
            <a:p>
              <a:pPr>
                <a:lnSpc>
                  <a:spcPts val="516"/>
                </a:lnSpc>
                <a:defRPr/>
              </a:pPr>
              <a:r>
                <a:rPr lang="en-US" sz="2531" dirty="0">
                  <a:solidFill>
                    <a:srgbClr val="1E70B2"/>
                  </a:solidFill>
                  <a:latin typeface="+mj-lt"/>
                  <a:ea typeface="ＭＳ Ｐゴシック" pitchFamily="-105" charset="-128"/>
                  <a:cs typeface="ＭＳ Ｐゴシック" pitchFamily="-105" charset="-128"/>
                </a:rPr>
                <a:t>NPDR</a:t>
              </a:r>
            </a:p>
          </p:txBody>
        </p:sp>
        <p:pic>
          <p:nvPicPr>
            <p:cNvPr id="41" name="Picture 8" descr="Normal Vision">
              <a:extLst>
                <a:ext uri="{FF2B5EF4-FFF2-40B4-BE49-F238E27FC236}">
                  <a16:creationId xmlns:a16="http://schemas.microsoft.com/office/drawing/2014/main" id="{EB4B24F6-D68F-DF40-97A6-76FD02B7314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19860" y="10072747"/>
              <a:ext cx="4801193" cy="3484738"/>
            </a:xfrm>
            <a:prstGeom prst="rect">
              <a:avLst/>
            </a:prstGeom>
            <a:ln>
              <a:noFill/>
            </a:ln>
            <a:effectLst/>
          </p:spPr>
        </p:pic>
        <p:sp>
          <p:nvSpPr>
            <p:cNvPr id="42" name="TextBox 41">
              <a:extLst>
                <a:ext uri="{FF2B5EF4-FFF2-40B4-BE49-F238E27FC236}">
                  <a16:creationId xmlns:a16="http://schemas.microsoft.com/office/drawing/2014/main" id="{CE8B28DF-32F2-9D40-82B1-0965B6EF21EA}"/>
                </a:ext>
              </a:extLst>
            </p:cNvPr>
            <p:cNvSpPr txBox="1"/>
            <p:nvPr/>
          </p:nvSpPr>
          <p:spPr>
            <a:xfrm>
              <a:off x="608734" y="14958915"/>
              <a:ext cx="24092365" cy="1040732"/>
            </a:xfrm>
            <a:prstGeom prst="rect">
              <a:avLst/>
            </a:prstGeom>
            <a:noFill/>
          </p:spPr>
          <p:txBody>
            <a:bodyPr wrap="square" rtlCol="0">
              <a:spAutoFit/>
            </a:bodyPr>
            <a:lstStyle/>
            <a:p>
              <a:pPr algn="ctr"/>
              <a:r>
                <a:rPr lang="en-US" sz="1600" dirty="0"/>
                <a:t>Vision threatening</a:t>
              </a:r>
            </a:p>
          </p:txBody>
        </p:sp>
        <p:sp>
          <p:nvSpPr>
            <p:cNvPr id="52" name="Éclair 30">
              <a:extLst>
                <a:ext uri="{FF2B5EF4-FFF2-40B4-BE49-F238E27FC236}">
                  <a16:creationId xmlns:a16="http://schemas.microsoft.com/office/drawing/2014/main" id="{4136CA6D-76D4-E64A-AAFA-081A895132C7}"/>
                </a:ext>
              </a:extLst>
            </p:cNvPr>
            <p:cNvSpPr/>
            <p:nvPr/>
          </p:nvSpPr>
          <p:spPr>
            <a:xfrm>
              <a:off x="6669138" y="6394340"/>
              <a:ext cx="931394" cy="738618"/>
            </a:xfrm>
            <a:prstGeom prst="lightningBolt">
              <a:avLst/>
            </a:prstGeom>
            <a:solidFill>
              <a:srgbClr val="FFC000"/>
            </a:solidFill>
            <a:ln w="12700" cap="sq" cmpd="sng" algn="ctr">
              <a:noFill/>
              <a:prstDash val="solid"/>
            </a:ln>
            <a:effectLst/>
          </p:spPr>
          <p:txBody>
            <a:bodyPr rtlCol="0" anchor="ctr"/>
            <a:lstStyle/>
            <a:p>
              <a:pPr algn="ctr">
                <a:defRPr/>
              </a:pPr>
              <a:endParaRPr lang="en-US" sz="633" kern="0">
                <a:solidFill>
                  <a:srgbClr val="FFFFFF"/>
                </a:solidFill>
                <a:latin typeface="Arial"/>
              </a:endParaRPr>
            </a:p>
          </p:txBody>
        </p:sp>
      </p:grpSp>
      <p:sp>
        <p:nvSpPr>
          <p:cNvPr id="51" name="TextBox 50">
            <a:extLst>
              <a:ext uri="{FF2B5EF4-FFF2-40B4-BE49-F238E27FC236}">
                <a16:creationId xmlns:a16="http://schemas.microsoft.com/office/drawing/2014/main" id="{D0657CC1-768E-164B-8AF1-A1F893EBA5EA}"/>
              </a:ext>
            </a:extLst>
          </p:cNvPr>
          <p:cNvSpPr txBox="1"/>
          <p:nvPr/>
        </p:nvSpPr>
        <p:spPr>
          <a:xfrm>
            <a:off x="609600" y="4938037"/>
            <a:ext cx="10972800" cy="400110"/>
          </a:xfrm>
          <a:prstGeom prst="roundRect">
            <a:avLst>
              <a:gd name="adj" fmla="val 0"/>
            </a:avLst>
          </a:prstGeom>
          <a:noFill/>
        </p:spPr>
        <p:txBody>
          <a:bodyPr wrap="square" rtlCol="0">
            <a:spAutoFit/>
          </a:bodyPr>
          <a:lstStyle/>
          <a:p>
            <a:pPr algn="ctr"/>
            <a:r>
              <a:rPr lang="en-US" sz="2000" b="1" dirty="0">
                <a:solidFill>
                  <a:srgbClr val="002060"/>
                </a:solidFill>
                <a:latin typeface="Arial" panose="020B0604020202020204" pitchFamily="34" charset="0"/>
                <a:cs typeface="Arial" panose="020B0604020202020204" pitchFamily="34" charset="0"/>
              </a:rPr>
              <a:t>PDR and DME can cause severe vision loss and decrease quality of life</a:t>
            </a:r>
          </a:p>
        </p:txBody>
      </p:sp>
      <p:pic>
        <p:nvPicPr>
          <p:cNvPr id="56" name="Picture 55">
            <a:extLst>
              <a:ext uri="{FF2B5EF4-FFF2-40B4-BE49-F238E27FC236}">
                <a16:creationId xmlns:a16="http://schemas.microsoft.com/office/drawing/2014/main" id="{A3EB14A8-03AE-1041-8C3B-4300669157A7}"/>
              </a:ext>
            </a:extLst>
          </p:cNvPr>
          <p:cNvPicPr>
            <a:picLocks noChangeAspect="1"/>
          </p:cNvPicPr>
          <p:nvPr/>
        </p:nvPicPr>
        <p:blipFill>
          <a:blip r:embed="rId9" cstate="print">
            <a:biLevel thresh="25000"/>
            <a:extLst>
              <a:ext uri="{28A0092B-C50C-407E-A947-70E740481C1C}">
                <a14:useLocalDpi xmlns:a14="http://schemas.microsoft.com/office/drawing/2010/main" val="0"/>
              </a:ext>
            </a:extLst>
          </a:blip>
          <a:stretch>
            <a:fillRect/>
          </a:stretch>
        </p:blipFill>
        <p:spPr>
          <a:xfrm>
            <a:off x="10862979" y="76200"/>
            <a:ext cx="1141930" cy="1141930"/>
          </a:xfrm>
          <a:prstGeom prst="rect">
            <a:avLst/>
          </a:prstGeom>
        </p:spPr>
      </p:pic>
    </p:spTree>
    <p:extLst>
      <p:ext uri="{BB962C8B-B14F-4D97-AF65-F5344CB8AC3E}">
        <p14:creationId xmlns:p14="http://schemas.microsoft.com/office/powerpoint/2010/main" val="1163209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1981200" y="1341119"/>
            <a:ext cx="9601201" cy="4139932"/>
          </a:xfrm>
        </p:spPr>
        <p:txBody>
          <a:bodyPr>
            <a:normAutofit/>
          </a:bodyPr>
          <a:lstStyle/>
          <a:p>
            <a:r>
              <a:rPr lang="en-US" sz="4000" dirty="0">
                <a:latin typeface="+mj-lt"/>
              </a:rPr>
              <a:t>Management of PDR</a:t>
            </a:r>
          </a:p>
        </p:txBody>
      </p:sp>
    </p:spTree>
    <p:extLst>
      <p:ext uri="{BB962C8B-B14F-4D97-AF65-F5344CB8AC3E}">
        <p14:creationId xmlns:p14="http://schemas.microsoft.com/office/powerpoint/2010/main" val="318766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C3B9A78B-0995-3745-A9C5-8A86DEEDFCC2}"/>
              </a:ext>
            </a:extLst>
          </p:cNvPr>
          <p:cNvGrpSpPr/>
          <p:nvPr/>
        </p:nvGrpSpPr>
        <p:grpSpPr>
          <a:xfrm>
            <a:off x="10495870" y="-1676400"/>
            <a:ext cx="3372530" cy="3372530"/>
            <a:chOff x="10363200" y="-1804038"/>
            <a:chExt cx="3659885" cy="3659885"/>
          </a:xfrm>
        </p:grpSpPr>
        <p:sp>
          <p:nvSpPr>
            <p:cNvPr id="66" name="Pie 65">
              <a:extLst>
                <a:ext uri="{FF2B5EF4-FFF2-40B4-BE49-F238E27FC236}">
                  <a16:creationId xmlns:a16="http://schemas.microsoft.com/office/drawing/2014/main" id="{9A068CB9-591B-8B4B-9722-2E6C43F1803A}"/>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7" name="Block Arc 66">
              <a:extLst>
                <a:ext uri="{FF2B5EF4-FFF2-40B4-BE49-F238E27FC236}">
                  <a16:creationId xmlns:a16="http://schemas.microsoft.com/office/drawing/2014/main" id="{9D317807-F8CB-8D44-8E8A-26E248EFCC60}"/>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sp>
        <p:nvSpPr>
          <p:cNvPr id="6" name="Slide Number Placeholder 5"/>
          <p:cNvSpPr>
            <a:spLocks noGrp="1"/>
          </p:cNvSpPr>
          <p:nvPr>
            <p:ph type="sldNum" sz="quarter" idx="11"/>
          </p:nvPr>
        </p:nvSpPr>
        <p:spPr/>
        <p:txBody>
          <a:bodyPr/>
          <a:lstStyle/>
          <a:p>
            <a:fld id="{47547CF9-5B10-D24F-A8D7-45A9778164F7}" type="slidenum">
              <a:rPr lang="uk-UA" smtClean="0">
                <a:latin typeface="Arial" panose="020B0604020202020204" pitchFamily="34" charset="0"/>
                <a:cs typeface="Arial" panose="020B0604020202020204" pitchFamily="34" charset="0"/>
              </a:rPr>
              <a:pPr/>
              <a:t>12</a:t>
            </a:fld>
            <a:endParaRPr lang="uk-UA" dirty="0">
              <a:latin typeface="Arial" panose="020B0604020202020204" pitchFamily="34" charset="0"/>
              <a:cs typeface="Arial" panose="020B0604020202020204" pitchFamily="34" charset="0"/>
            </a:endParaRPr>
          </a:p>
        </p:txBody>
      </p:sp>
      <p:sp>
        <p:nvSpPr>
          <p:cNvPr id="11" name="Title 1"/>
          <p:cNvSpPr>
            <a:spLocks noGrp="1"/>
          </p:cNvSpPr>
          <p:nvPr>
            <p:ph type="title"/>
          </p:nvPr>
        </p:nvSpPr>
        <p:spPr>
          <a:xfrm>
            <a:off x="613277" y="178790"/>
            <a:ext cx="9935186" cy="1371122"/>
          </a:xfrm>
        </p:spPr>
        <p:txBody>
          <a:bodyPr wrap="square" anchor="ctr">
            <a:normAutofit/>
          </a:bodyPr>
          <a:lstStyle/>
          <a:p>
            <a:pPr>
              <a:lnSpc>
                <a:spcPct val="90000"/>
              </a:lnSpc>
            </a:pPr>
            <a:r>
              <a:rPr lang="en-US" b="0" spc="-133" dirty="0"/>
              <a:t>Treatment</a:t>
            </a:r>
          </a:p>
        </p:txBody>
      </p:sp>
      <p:sp>
        <p:nvSpPr>
          <p:cNvPr id="53" name="TextBox 52">
            <a:extLst>
              <a:ext uri="{FF2B5EF4-FFF2-40B4-BE49-F238E27FC236}">
                <a16:creationId xmlns:a16="http://schemas.microsoft.com/office/drawing/2014/main" id="{BEEC209B-BD86-BD49-9C3B-C76DACC1882D}"/>
              </a:ext>
            </a:extLst>
          </p:cNvPr>
          <p:cNvSpPr txBox="1"/>
          <p:nvPr/>
        </p:nvSpPr>
        <p:spPr>
          <a:xfrm>
            <a:off x="519296" y="5812051"/>
            <a:ext cx="10950207" cy="415498"/>
          </a:xfrm>
          <a:prstGeom prst="rect">
            <a:avLst/>
          </a:prstGeom>
          <a:noFill/>
        </p:spPr>
        <p:txBody>
          <a:bodyPr wrap="square" rtlCol="0">
            <a:spAutoFit/>
          </a:bodyPr>
          <a:lstStyle/>
          <a:p>
            <a:pPr marL="228571" indent="-228571" defTabSz="1219018">
              <a:buFontTx/>
              <a:buAutoNum type="arabicPeriod"/>
              <a:defRPr/>
            </a:pPr>
            <a:r>
              <a:rPr lang="en-US" sz="700" dirty="0">
                <a:latin typeface="Arial" panose="020B0604020202020204"/>
              </a:rPr>
              <a:t>Park YG, </a:t>
            </a:r>
            <a:r>
              <a:rPr lang="en-US" sz="700" dirty="0" err="1">
                <a:latin typeface="Arial" panose="020B0604020202020204"/>
              </a:rPr>
              <a:t>Roh</a:t>
            </a:r>
            <a:r>
              <a:rPr lang="en-US" sz="700" dirty="0">
                <a:latin typeface="Arial" panose="020B0604020202020204"/>
              </a:rPr>
              <a:t> YJ. J Diabetes Res. 2016:1753584 </a:t>
            </a:r>
          </a:p>
          <a:p>
            <a:pPr marL="228571" indent="-228571" defTabSz="1219018">
              <a:buFontTx/>
              <a:buAutoNum type="arabicPeriod"/>
              <a:defRPr/>
            </a:pPr>
            <a:r>
              <a:rPr lang="en-US" sz="700" dirty="0">
                <a:latin typeface="Arial" panose="020B0604020202020204"/>
              </a:rPr>
              <a:t>Zhao Y, Singh RP. </a:t>
            </a:r>
            <a:r>
              <a:rPr lang="en-US" sz="700" i="1" dirty="0">
                <a:latin typeface="Arial" panose="020B0604020202020204"/>
              </a:rPr>
              <a:t>Drugs Context.</a:t>
            </a:r>
            <a:r>
              <a:rPr lang="en-US" sz="700" dirty="0">
                <a:latin typeface="Arial" panose="020B0604020202020204"/>
              </a:rPr>
              <a:t> 2018;7:212532 </a:t>
            </a:r>
          </a:p>
          <a:p>
            <a:pPr marL="228571" indent="-228571" defTabSz="1219018">
              <a:buFontTx/>
              <a:buAutoNum type="arabicPeriod"/>
              <a:defRPr/>
            </a:pPr>
            <a:r>
              <a:rPr lang="en-US" sz="700" dirty="0">
                <a:latin typeface="Arial" panose="020B0604020202020204"/>
              </a:rPr>
              <a:t>Duh EJ, </a:t>
            </a:r>
            <a:r>
              <a:rPr lang="en-US" sz="700" i="1" dirty="0">
                <a:latin typeface="Arial" panose="020B0604020202020204"/>
              </a:rPr>
              <a:t>et al. JCI Insight. </a:t>
            </a:r>
            <a:r>
              <a:rPr lang="en-US" sz="700" dirty="0">
                <a:latin typeface="Arial" panose="020B0604020202020204"/>
              </a:rPr>
              <a:t>2017; 2:pii: 93751</a:t>
            </a:r>
          </a:p>
        </p:txBody>
      </p:sp>
      <p:sp>
        <p:nvSpPr>
          <p:cNvPr id="54" name="TextBox 53">
            <a:extLst>
              <a:ext uri="{FF2B5EF4-FFF2-40B4-BE49-F238E27FC236}">
                <a16:creationId xmlns:a16="http://schemas.microsoft.com/office/drawing/2014/main" id="{4F006FD8-AF9D-6E42-8C0B-440BBFC92115}"/>
              </a:ext>
            </a:extLst>
          </p:cNvPr>
          <p:cNvSpPr txBox="1"/>
          <p:nvPr/>
        </p:nvSpPr>
        <p:spPr>
          <a:xfrm>
            <a:off x="519296" y="5653078"/>
            <a:ext cx="1420756" cy="200055"/>
          </a:xfrm>
          <a:prstGeom prst="rect">
            <a:avLst/>
          </a:prstGeom>
          <a:noFill/>
        </p:spPr>
        <p:txBody>
          <a:bodyPr wrap="square" rtlCol="0">
            <a:spAutoFit/>
          </a:bodyPr>
          <a:lstStyle/>
          <a:p>
            <a:pPr defTabSz="1219018">
              <a:defRPr/>
            </a:pPr>
            <a:r>
              <a:rPr lang="en-US" sz="700" dirty="0">
                <a:latin typeface="Arial" panose="020B0604020202020204"/>
              </a:rPr>
              <a:t>Vision threatening</a:t>
            </a:r>
          </a:p>
        </p:txBody>
      </p:sp>
      <p:graphicFrame>
        <p:nvGraphicFramePr>
          <p:cNvPr id="55" name="Tableau 29">
            <a:extLst>
              <a:ext uri="{FF2B5EF4-FFF2-40B4-BE49-F238E27FC236}">
                <a16:creationId xmlns:a16="http://schemas.microsoft.com/office/drawing/2014/main" id="{20AD86AB-9BD6-0F48-BE7F-5AD2968EA205}"/>
              </a:ext>
            </a:extLst>
          </p:cNvPr>
          <p:cNvGraphicFramePr>
            <a:graphicFrameLocks noGrp="1"/>
          </p:cNvGraphicFramePr>
          <p:nvPr>
            <p:extLst>
              <p:ext uri="{D42A27DB-BD31-4B8C-83A1-F6EECF244321}">
                <p14:modId xmlns:p14="http://schemas.microsoft.com/office/powerpoint/2010/main" val="4141576791"/>
              </p:ext>
            </p:extLst>
          </p:nvPr>
        </p:nvGraphicFramePr>
        <p:xfrm>
          <a:off x="627320" y="2177112"/>
          <a:ext cx="10574081" cy="3074151"/>
        </p:xfrm>
        <a:graphic>
          <a:graphicData uri="http://schemas.openxmlformats.org/drawingml/2006/table">
            <a:tbl>
              <a:tblPr firstRow="1" bandRow="1">
                <a:tableStyleId>{2D5ABB26-0587-4C30-8999-92F81FD0307C}</a:tableStyleId>
              </a:tblPr>
              <a:tblGrid>
                <a:gridCol w="1774874">
                  <a:extLst>
                    <a:ext uri="{9D8B030D-6E8A-4147-A177-3AD203B41FA5}">
                      <a16:colId xmlns:a16="http://schemas.microsoft.com/office/drawing/2014/main" val="20000"/>
                    </a:ext>
                  </a:extLst>
                </a:gridCol>
                <a:gridCol w="3541406">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4876801">
                  <a:extLst>
                    <a:ext uri="{9D8B030D-6E8A-4147-A177-3AD203B41FA5}">
                      <a16:colId xmlns:a16="http://schemas.microsoft.com/office/drawing/2014/main" val="20003"/>
                    </a:ext>
                  </a:extLst>
                </a:gridCol>
              </a:tblGrid>
              <a:tr h="1927518">
                <a:tc>
                  <a:txBody>
                    <a:bodyPr/>
                    <a:lstStyle/>
                    <a:p>
                      <a:r>
                        <a:rPr lang="en-US" sz="1800" b="1" dirty="0">
                          <a:solidFill>
                            <a:srgbClr val="002060"/>
                          </a:solidFill>
                        </a:rPr>
                        <a:t>Treatments available</a:t>
                      </a:r>
                    </a:p>
                  </a:txBody>
                  <a:tcPr marL="121904" marR="121904" marT="191975" marB="191975">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Risk factor control </a:t>
                      </a:r>
                      <a:r>
                        <a:rPr lang="en-US" sz="1800" dirty="0">
                          <a:solidFill>
                            <a:schemeClr val="tx1"/>
                          </a:solidFill>
                        </a:rPr>
                        <a:t>to manage blood glucose, blood pressure</a:t>
                      </a:r>
                      <a:r>
                        <a:rPr lang="en-US" sz="1800" baseline="30000" dirty="0">
                          <a:solidFill>
                            <a:schemeClr val="tx1"/>
                          </a:solidFill>
                        </a:rPr>
                        <a:t>1</a:t>
                      </a:r>
                      <a:endParaRPr lang="en-US" sz="1800" b="0" baseline="30000" dirty="0">
                        <a:solidFill>
                          <a:schemeClr val="tx1"/>
                        </a:solidFill>
                      </a:endParaRPr>
                    </a:p>
                  </a:txBody>
                  <a:tcPr marL="121904" marR="121904" marT="191975" marB="191975">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4">
                        <a:lumMod val="20000"/>
                        <a:lumOff val="80000"/>
                        <a:alpha val="58000"/>
                      </a:schemeClr>
                    </a:solidFill>
                  </a:tcPr>
                </a:tc>
                <a:tc>
                  <a:txBody>
                    <a:bodyPr/>
                    <a:lstStyle/>
                    <a:p>
                      <a:endParaRPr lang="en-US" sz="1800" dirty="0">
                        <a:solidFill>
                          <a:schemeClr val="tx1"/>
                        </a:solidFill>
                      </a:endParaRPr>
                    </a:p>
                  </a:txBody>
                  <a:tcPr marL="121904" marR="121904" marT="191975" marB="191975">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4">
                        <a:lumMod val="20000"/>
                        <a:lumOff val="80000"/>
                        <a:alpha val="58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Panretinal photocoagulation (laser treatment) </a:t>
                      </a:r>
                      <a:r>
                        <a:rPr lang="en-US" sz="1800" dirty="0">
                          <a:solidFill>
                            <a:schemeClr val="tx1"/>
                          </a:solidFill>
                        </a:rPr>
                        <a:t>shrinks and scars up the damaged blood vessels</a:t>
                      </a:r>
                      <a:r>
                        <a:rPr lang="en-US" sz="1800" baseline="30000" dirty="0">
                          <a:solidFill>
                            <a:schemeClr val="tx1"/>
                          </a:solidFill>
                        </a:rPr>
                        <a:t>2</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800" dirty="0">
                          <a:solidFill>
                            <a:schemeClr val="tx1"/>
                          </a:solidFill>
                        </a:rPr>
                        <a:t>Anti-VEGF therapy showed efficacy and safety in patients with PDR (example: Protocol S for ranibizumab)</a:t>
                      </a:r>
                      <a:r>
                        <a:rPr lang="en-US" sz="1800" baseline="30000" dirty="0">
                          <a:solidFill>
                            <a:schemeClr val="tx1"/>
                          </a:solidFill>
                        </a:rPr>
                        <a:t>2</a:t>
                      </a:r>
                      <a:r>
                        <a:rPr lang="en-US" sz="1800" baseline="0" dirty="0">
                          <a:solidFill>
                            <a:schemeClr val="tx1"/>
                          </a:solidFill>
                        </a:rPr>
                        <a:t>. </a:t>
                      </a:r>
                    </a:p>
                  </a:txBody>
                  <a:tcPr marL="121904" marR="121904" marT="191975" marB="191975">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4">
                        <a:lumMod val="20000"/>
                        <a:lumOff val="80000"/>
                        <a:alpha val="58000"/>
                      </a:schemeClr>
                    </a:solidFill>
                  </a:tcPr>
                </a:tc>
                <a:extLst>
                  <a:ext uri="{0D108BD9-81ED-4DB2-BD59-A6C34878D82A}">
                    <a16:rowId xmlns:a16="http://schemas.microsoft.com/office/drawing/2014/main" val="10000"/>
                  </a:ext>
                </a:extLst>
              </a:tr>
              <a:tr h="968081">
                <a:tc>
                  <a:txBody>
                    <a:bodyPr/>
                    <a:lstStyle/>
                    <a:p>
                      <a:r>
                        <a:rPr lang="en-US" sz="1800" b="1" dirty="0">
                          <a:solidFill>
                            <a:srgbClr val="002060"/>
                          </a:solidFill>
                        </a:rPr>
                        <a:t>Goal</a:t>
                      </a:r>
                      <a:r>
                        <a:rPr lang="en-US" sz="1800" b="1" baseline="0" dirty="0">
                          <a:solidFill>
                            <a:srgbClr val="002060"/>
                          </a:solidFill>
                        </a:rPr>
                        <a:t> of treatment</a:t>
                      </a:r>
                      <a:endParaRPr lang="en-US" sz="1800" b="1" dirty="0">
                        <a:solidFill>
                          <a:srgbClr val="002060"/>
                        </a:solidFill>
                      </a:endParaRPr>
                    </a:p>
                  </a:txBody>
                  <a:tcPr marL="121904" marR="121904" marT="191975" marB="191975">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4">
                        <a:lumMod val="40000"/>
                        <a:lumOff val="60000"/>
                      </a:schemeClr>
                    </a:solidFill>
                  </a:tcPr>
                </a:tc>
                <a:tc>
                  <a:txBody>
                    <a:bodyPr/>
                    <a:lstStyle/>
                    <a:p>
                      <a:r>
                        <a:rPr lang="en-US" sz="1800" dirty="0">
                          <a:solidFill>
                            <a:schemeClr val="tx1"/>
                          </a:solidFill>
                        </a:rPr>
                        <a:t>Prevent development or progression of DR and DME</a:t>
                      </a:r>
                    </a:p>
                  </a:txBody>
                  <a:tcPr marL="121904" marR="121904" marT="191975" marB="191975">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4">
                        <a:lumMod val="20000"/>
                        <a:lumOff val="80000"/>
                        <a:alpha val="58000"/>
                      </a:schemeClr>
                    </a:solidFill>
                  </a:tcPr>
                </a:tc>
                <a:tc>
                  <a:txBody>
                    <a:bodyPr/>
                    <a:lstStyle/>
                    <a:p>
                      <a:endParaRPr lang="en-US" sz="1800" dirty="0">
                        <a:solidFill>
                          <a:schemeClr val="tx1"/>
                        </a:solidFill>
                      </a:endParaRPr>
                    </a:p>
                  </a:txBody>
                  <a:tcPr marL="121904" marR="121904" marT="191975" marB="191975">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4">
                        <a:lumMod val="20000"/>
                        <a:lumOff val="80000"/>
                        <a:alpha val="58000"/>
                      </a:schemeClr>
                    </a:solidFill>
                  </a:tcPr>
                </a:tc>
                <a:tc>
                  <a:txBody>
                    <a:bodyPr/>
                    <a:lstStyle/>
                    <a:p>
                      <a:pPr marL="0" lvl="0" indent="0">
                        <a:buFont typeface="Arial" panose="020B0604020202020204" pitchFamily="34" charset="0"/>
                        <a:buNone/>
                      </a:pPr>
                      <a:r>
                        <a:rPr lang="en-US" sz="1800" dirty="0">
                          <a:solidFill>
                            <a:schemeClr val="tx1"/>
                          </a:solidFill>
                        </a:rPr>
                        <a:t>Prevent further loss of vision rather than restoring diminished VA</a:t>
                      </a:r>
                      <a:r>
                        <a:rPr lang="en-US" sz="1800" baseline="30000" dirty="0">
                          <a:solidFill>
                            <a:schemeClr val="tx1"/>
                          </a:solidFill>
                        </a:rPr>
                        <a:t>1,3</a:t>
                      </a:r>
                    </a:p>
                  </a:txBody>
                  <a:tcPr marL="121904" marR="121904" marT="191975" marB="191975">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4">
                        <a:lumMod val="20000"/>
                        <a:lumOff val="80000"/>
                        <a:alpha val="58000"/>
                      </a:schemeClr>
                    </a:solidFill>
                  </a:tcPr>
                </a:tc>
                <a:extLst>
                  <a:ext uri="{0D108BD9-81ED-4DB2-BD59-A6C34878D82A}">
                    <a16:rowId xmlns:a16="http://schemas.microsoft.com/office/drawing/2014/main" val="10001"/>
                  </a:ext>
                </a:extLst>
              </a:tr>
            </a:tbl>
          </a:graphicData>
        </a:graphic>
      </p:graphicFrame>
      <p:sp>
        <p:nvSpPr>
          <p:cNvPr id="56" name="AutoShape 11">
            <a:extLst>
              <a:ext uri="{FF2B5EF4-FFF2-40B4-BE49-F238E27FC236}">
                <a16:creationId xmlns:a16="http://schemas.microsoft.com/office/drawing/2014/main" id="{FCE6A5CA-FC24-CE4A-A06F-99426AC1DE26}"/>
              </a:ext>
            </a:extLst>
          </p:cNvPr>
          <p:cNvSpPr>
            <a:spLocks noChangeArrowheads="1"/>
          </p:cNvSpPr>
          <p:nvPr/>
        </p:nvSpPr>
        <p:spPr bwMode="auto">
          <a:xfrm>
            <a:off x="2461184" y="1633829"/>
            <a:ext cx="3533216" cy="483989"/>
          </a:xfrm>
          <a:prstGeom prst="round2SameRect">
            <a:avLst/>
          </a:prstGeom>
          <a:solidFill>
            <a:srgbClr val="0070C0"/>
          </a:solidFill>
        </p:spPr>
        <p:txBody>
          <a:bodyPr wrap="square" rtlCol="0">
            <a:spAutoFit/>
          </a:bodyPr>
          <a:lstStyle/>
          <a:p>
            <a:pPr algn="ctr" defTabSz="1219018">
              <a:defRPr/>
            </a:pPr>
            <a:r>
              <a:rPr lang="en-US" altLang="en-US" b="1" dirty="0">
                <a:solidFill>
                  <a:srgbClr val="FFFFFF"/>
                </a:solidFill>
                <a:latin typeface="Arial" panose="020B0604020202020204"/>
              </a:rPr>
              <a:t>NPDR</a:t>
            </a:r>
          </a:p>
        </p:txBody>
      </p:sp>
      <p:sp>
        <p:nvSpPr>
          <p:cNvPr id="57" name="AutoShape 12">
            <a:extLst>
              <a:ext uri="{FF2B5EF4-FFF2-40B4-BE49-F238E27FC236}">
                <a16:creationId xmlns:a16="http://schemas.microsoft.com/office/drawing/2014/main" id="{68105519-F04D-DE40-8172-F9016563E700}"/>
              </a:ext>
            </a:extLst>
          </p:cNvPr>
          <p:cNvSpPr>
            <a:spLocks noChangeArrowheads="1"/>
          </p:cNvSpPr>
          <p:nvPr/>
        </p:nvSpPr>
        <p:spPr bwMode="auto">
          <a:xfrm>
            <a:off x="6324601" y="1633829"/>
            <a:ext cx="4876800" cy="483989"/>
          </a:xfrm>
          <a:prstGeom prst="round2SameRect">
            <a:avLst/>
          </a:prstGeom>
          <a:solidFill>
            <a:srgbClr val="CB9036"/>
          </a:solidFill>
        </p:spPr>
        <p:txBody>
          <a:bodyPr wrap="square" rtlCol="0">
            <a:spAutoFit/>
          </a:bodyPr>
          <a:lstStyle/>
          <a:p>
            <a:pPr algn="ctr" defTabSz="1219018">
              <a:defRPr/>
            </a:pPr>
            <a:r>
              <a:rPr lang="en-US" altLang="en-US" b="1" dirty="0">
                <a:solidFill>
                  <a:srgbClr val="FFFFFF"/>
                </a:solidFill>
                <a:latin typeface="Arial" panose="020B0604020202020204"/>
              </a:rPr>
              <a:t>PDR</a:t>
            </a:r>
          </a:p>
        </p:txBody>
      </p:sp>
      <p:sp>
        <p:nvSpPr>
          <p:cNvPr id="58" name="Éclair 30">
            <a:extLst>
              <a:ext uri="{FF2B5EF4-FFF2-40B4-BE49-F238E27FC236}">
                <a16:creationId xmlns:a16="http://schemas.microsoft.com/office/drawing/2014/main" id="{A292A595-60A7-CB42-9C7D-8528A9101880}"/>
              </a:ext>
            </a:extLst>
          </p:cNvPr>
          <p:cNvSpPr>
            <a:spLocks noChangeAspect="1"/>
          </p:cNvSpPr>
          <p:nvPr/>
        </p:nvSpPr>
        <p:spPr>
          <a:xfrm>
            <a:off x="4724400" y="1741380"/>
            <a:ext cx="262407" cy="264111"/>
          </a:xfrm>
          <a:prstGeom prst="lightningBol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18">
              <a:defRPr/>
            </a:pPr>
            <a:endParaRPr lang="en-US" sz="3200">
              <a:solidFill>
                <a:srgbClr val="FFFFFF"/>
              </a:solidFill>
              <a:latin typeface="Arial" panose="020B0604020202020204"/>
            </a:endParaRPr>
          </a:p>
        </p:txBody>
      </p:sp>
      <p:sp>
        <p:nvSpPr>
          <p:cNvPr id="59" name="Éclair 30">
            <a:extLst>
              <a:ext uri="{FF2B5EF4-FFF2-40B4-BE49-F238E27FC236}">
                <a16:creationId xmlns:a16="http://schemas.microsoft.com/office/drawing/2014/main" id="{A43C42D2-EB96-7E47-A0B6-A40AE8F49537}"/>
              </a:ext>
            </a:extLst>
          </p:cNvPr>
          <p:cNvSpPr>
            <a:spLocks noChangeAspect="1"/>
          </p:cNvSpPr>
          <p:nvPr/>
        </p:nvSpPr>
        <p:spPr>
          <a:xfrm>
            <a:off x="9110193" y="1762462"/>
            <a:ext cx="262407" cy="264111"/>
          </a:xfrm>
          <a:prstGeom prst="lightningBol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18">
              <a:defRPr/>
            </a:pPr>
            <a:endParaRPr lang="en-US" sz="3200">
              <a:solidFill>
                <a:srgbClr val="FFFFFF"/>
              </a:solidFill>
              <a:latin typeface="Arial" panose="020B0604020202020204"/>
            </a:endParaRPr>
          </a:p>
        </p:txBody>
      </p:sp>
      <p:pic>
        <p:nvPicPr>
          <p:cNvPr id="64" name="Picture 63">
            <a:extLst>
              <a:ext uri="{FF2B5EF4-FFF2-40B4-BE49-F238E27FC236}">
                <a16:creationId xmlns:a16="http://schemas.microsoft.com/office/drawing/2014/main" id="{ED655AFC-503E-6346-B991-C6156D242C04}"/>
              </a:ext>
            </a:extLst>
          </p:cNvPr>
          <p:cNvPicPr>
            <a:picLocks noChangeAspect="1"/>
          </p:cNvPicPr>
          <p:nvPr/>
        </p:nvPicPr>
        <p:blipFill rotWithShape="1">
          <a:blip r:embed="rId2" cstate="print">
            <a:biLevel thresh="25000"/>
            <a:extLst>
              <a:ext uri="{28A0092B-C50C-407E-A947-70E740481C1C}">
                <a14:useLocalDpi xmlns:a14="http://schemas.microsoft.com/office/drawing/2010/main" val="0"/>
              </a:ext>
            </a:extLst>
          </a:blip>
          <a:srcRect l="5565" r="14553" b="12798"/>
          <a:stretch/>
        </p:blipFill>
        <p:spPr>
          <a:xfrm>
            <a:off x="11082487" y="239911"/>
            <a:ext cx="774032" cy="838200"/>
          </a:xfrm>
          <a:prstGeom prst="rect">
            <a:avLst/>
          </a:prstGeom>
        </p:spPr>
      </p:pic>
    </p:spTree>
    <p:extLst>
      <p:ext uri="{BB962C8B-B14F-4D97-AF65-F5344CB8AC3E}">
        <p14:creationId xmlns:p14="http://schemas.microsoft.com/office/powerpoint/2010/main" val="603111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A1C02C73-83D3-4748-A2DB-B21D1DFD43D7}"/>
              </a:ext>
            </a:extLst>
          </p:cNvPr>
          <p:cNvGrpSpPr/>
          <p:nvPr/>
        </p:nvGrpSpPr>
        <p:grpSpPr>
          <a:xfrm>
            <a:off x="10495870" y="-1676400"/>
            <a:ext cx="3372530" cy="3372530"/>
            <a:chOff x="10363200" y="-1804038"/>
            <a:chExt cx="3659885" cy="3659885"/>
          </a:xfrm>
        </p:grpSpPr>
        <p:sp>
          <p:nvSpPr>
            <p:cNvPr id="79" name="Pie 78">
              <a:extLst>
                <a:ext uri="{FF2B5EF4-FFF2-40B4-BE49-F238E27FC236}">
                  <a16:creationId xmlns:a16="http://schemas.microsoft.com/office/drawing/2014/main" id="{808E9478-A37D-584B-8BBB-FB1C139DBA98}"/>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80" name="Block Arc 79">
              <a:extLst>
                <a:ext uri="{FF2B5EF4-FFF2-40B4-BE49-F238E27FC236}">
                  <a16:creationId xmlns:a16="http://schemas.microsoft.com/office/drawing/2014/main" id="{571E555B-D1AC-5340-90AF-06789AFB781A}"/>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grpSp>
        <p:nvGrpSpPr>
          <p:cNvPr id="43" name="Group 42">
            <a:extLst>
              <a:ext uri="{FF2B5EF4-FFF2-40B4-BE49-F238E27FC236}">
                <a16:creationId xmlns:a16="http://schemas.microsoft.com/office/drawing/2014/main" id="{46EED4D9-4FE4-2C4C-BE78-BB9F5CF18601}"/>
              </a:ext>
            </a:extLst>
          </p:cNvPr>
          <p:cNvGrpSpPr/>
          <p:nvPr/>
        </p:nvGrpSpPr>
        <p:grpSpPr>
          <a:xfrm>
            <a:off x="616106" y="1536104"/>
            <a:ext cx="4124412" cy="4124412"/>
            <a:chOff x="4650157" y="1966007"/>
            <a:chExt cx="879554" cy="879554"/>
          </a:xfrm>
        </p:grpSpPr>
        <p:sp>
          <p:nvSpPr>
            <p:cNvPr id="44" name="Oval 43">
              <a:extLst>
                <a:ext uri="{FF2B5EF4-FFF2-40B4-BE49-F238E27FC236}">
                  <a16:creationId xmlns:a16="http://schemas.microsoft.com/office/drawing/2014/main" id="{0CED1BC3-AF05-364F-B706-C0D9D08FC0CA}"/>
                </a:ext>
              </a:extLst>
            </p:cNvPr>
            <p:cNvSpPr/>
            <p:nvPr/>
          </p:nvSpPr>
          <p:spPr>
            <a:xfrm>
              <a:off x="4650157" y="1966007"/>
              <a:ext cx="879554" cy="879554"/>
            </a:xfrm>
            <a:prstGeom prst="ellipse">
              <a:avLst/>
            </a:prstGeom>
            <a:solidFill>
              <a:schemeClr val="bg1"/>
            </a:solidFill>
            <a:ln w="6350">
              <a:solidFill>
                <a:srgbClr val="0460A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Arial" panose="020B0604020202020204" pitchFamily="34" charset="0"/>
                <a:cs typeface="Arial" panose="020B0604020202020204" pitchFamily="34" charset="0"/>
              </a:endParaRPr>
            </a:p>
          </p:txBody>
        </p:sp>
        <p:sp>
          <p:nvSpPr>
            <p:cNvPr id="45" name="Oval 44">
              <a:extLst>
                <a:ext uri="{FF2B5EF4-FFF2-40B4-BE49-F238E27FC236}">
                  <a16:creationId xmlns:a16="http://schemas.microsoft.com/office/drawing/2014/main" id="{F2C47AE6-627F-0642-B6AE-933A75A64A14}"/>
                </a:ext>
              </a:extLst>
            </p:cNvPr>
            <p:cNvSpPr/>
            <p:nvPr/>
          </p:nvSpPr>
          <p:spPr>
            <a:xfrm>
              <a:off x="4685974" y="2001824"/>
              <a:ext cx="807921" cy="807921"/>
            </a:xfrm>
            <a:prstGeom prst="ellipse">
              <a:avLst/>
            </a:prstGeom>
            <a:solidFill>
              <a:schemeClr val="bg1"/>
            </a:solidFill>
            <a:ln w="6350">
              <a:solidFill>
                <a:srgbClr val="0460A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Arial" panose="020B0604020202020204" pitchFamily="34" charset="0"/>
                <a:cs typeface="Arial" panose="020B0604020202020204" pitchFamily="34" charset="0"/>
              </a:endParaRPr>
            </a:p>
          </p:txBody>
        </p:sp>
      </p:grpSp>
      <p:sp>
        <p:nvSpPr>
          <p:cNvPr id="6" name="Slide Number Placeholder 5"/>
          <p:cNvSpPr>
            <a:spLocks noGrp="1"/>
          </p:cNvSpPr>
          <p:nvPr>
            <p:ph type="sldNum" sz="quarter" idx="11"/>
          </p:nvPr>
        </p:nvSpPr>
        <p:spPr/>
        <p:txBody>
          <a:bodyPr/>
          <a:lstStyle/>
          <a:p>
            <a:fld id="{47547CF9-5B10-D24F-A8D7-45A9778164F7}" type="slidenum">
              <a:rPr lang="uk-UA" smtClean="0">
                <a:latin typeface="Arial" panose="020B0604020202020204" pitchFamily="34" charset="0"/>
                <a:cs typeface="Arial" panose="020B0604020202020204" pitchFamily="34" charset="0"/>
              </a:rPr>
              <a:pPr/>
              <a:t>13</a:t>
            </a:fld>
            <a:endParaRPr lang="uk-UA" dirty="0">
              <a:latin typeface="Arial" panose="020B0604020202020204" pitchFamily="34" charset="0"/>
              <a:cs typeface="Arial" panose="020B0604020202020204" pitchFamily="34" charset="0"/>
            </a:endParaRPr>
          </a:p>
        </p:txBody>
      </p:sp>
      <p:sp>
        <p:nvSpPr>
          <p:cNvPr id="11" name="Title 1"/>
          <p:cNvSpPr>
            <a:spLocks noGrp="1"/>
          </p:cNvSpPr>
          <p:nvPr>
            <p:ph type="title"/>
          </p:nvPr>
        </p:nvSpPr>
        <p:spPr>
          <a:xfrm>
            <a:off x="613277" y="178790"/>
            <a:ext cx="9935186" cy="1371122"/>
          </a:xfrm>
        </p:spPr>
        <p:txBody>
          <a:bodyPr wrap="square" anchor="ctr">
            <a:normAutofit/>
          </a:bodyPr>
          <a:lstStyle/>
          <a:p>
            <a:pPr>
              <a:lnSpc>
                <a:spcPct val="90000"/>
              </a:lnSpc>
            </a:pPr>
            <a:r>
              <a:rPr lang="en-US" b="0" spc="-133" dirty="0"/>
              <a:t>Vitrectomy in PDR</a:t>
            </a:r>
          </a:p>
        </p:txBody>
      </p:sp>
      <p:sp>
        <p:nvSpPr>
          <p:cNvPr id="13" name="TextBox 12">
            <a:extLst>
              <a:ext uri="{FF2B5EF4-FFF2-40B4-BE49-F238E27FC236}">
                <a16:creationId xmlns:a16="http://schemas.microsoft.com/office/drawing/2014/main" id="{839CF9A9-A953-A346-9C7D-81C0159CA8DE}"/>
              </a:ext>
            </a:extLst>
          </p:cNvPr>
          <p:cNvSpPr txBox="1"/>
          <p:nvPr/>
        </p:nvSpPr>
        <p:spPr>
          <a:xfrm>
            <a:off x="533400" y="5972145"/>
            <a:ext cx="4516328" cy="200055"/>
          </a:xfrm>
          <a:prstGeom prst="rect">
            <a:avLst/>
          </a:prstGeom>
          <a:noFill/>
        </p:spPr>
        <p:txBody>
          <a:bodyPr wrap="square" rtlCol="0">
            <a:spAutoFit/>
          </a:bodyPr>
          <a:lstStyle/>
          <a:p>
            <a:r>
              <a:rPr lang="en-US" sz="700" dirty="0" err="1">
                <a:latin typeface="Arial" panose="020B0604020202020204" pitchFamily="34" charset="0"/>
                <a:cs typeface="Arial" panose="020B0604020202020204" pitchFamily="34" charset="0"/>
              </a:rPr>
              <a:t>Mareeen</a:t>
            </a:r>
            <a:r>
              <a:rPr lang="en-US" sz="700" dirty="0">
                <a:latin typeface="Arial" panose="020B0604020202020204" pitchFamily="34" charset="0"/>
                <a:cs typeface="Arial" panose="020B0604020202020204" pitchFamily="34" charset="0"/>
              </a:rPr>
              <a:t> et al, Kerala Journal of Ophthalmology, 2013,25 (4),335-341</a:t>
            </a:r>
          </a:p>
        </p:txBody>
      </p:sp>
      <p:grpSp>
        <p:nvGrpSpPr>
          <p:cNvPr id="14" name="Group 13">
            <a:extLst>
              <a:ext uri="{FF2B5EF4-FFF2-40B4-BE49-F238E27FC236}">
                <a16:creationId xmlns:a16="http://schemas.microsoft.com/office/drawing/2014/main" id="{60ACAEEB-DF1C-8345-90F5-580C0D7566E8}"/>
              </a:ext>
            </a:extLst>
          </p:cNvPr>
          <p:cNvGrpSpPr/>
          <p:nvPr/>
        </p:nvGrpSpPr>
        <p:grpSpPr>
          <a:xfrm>
            <a:off x="991167" y="2441271"/>
            <a:ext cx="3403533" cy="2265702"/>
            <a:chOff x="1487780" y="1543429"/>
            <a:chExt cx="6039849" cy="4020674"/>
          </a:xfrm>
        </p:grpSpPr>
        <p:grpSp>
          <p:nvGrpSpPr>
            <p:cNvPr id="15" name="Group 14">
              <a:extLst>
                <a:ext uri="{FF2B5EF4-FFF2-40B4-BE49-F238E27FC236}">
                  <a16:creationId xmlns:a16="http://schemas.microsoft.com/office/drawing/2014/main" id="{E3E5B306-29AE-9B40-BB8C-A5935A4355F5}"/>
                </a:ext>
              </a:extLst>
            </p:cNvPr>
            <p:cNvGrpSpPr/>
            <p:nvPr/>
          </p:nvGrpSpPr>
          <p:grpSpPr>
            <a:xfrm rot="10800000">
              <a:off x="1487780" y="2085158"/>
              <a:ext cx="2203483" cy="2687684"/>
              <a:chOff x="3389152" y="2224726"/>
              <a:chExt cx="2203483" cy="2687684"/>
            </a:xfrm>
            <a:solidFill>
              <a:schemeClr val="accent5"/>
            </a:solidFill>
          </p:grpSpPr>
          <p:sp>
            <p:nvSpPr>
              <p:cNvPr id="20" name="Freeform 5">
                <a:extLst>
                  <a:ext uri="{FF2B5EF4-FFF2-40B4-BE49-F238E27FC236}">
                    <a16:creationId xmlns:a16="http://schemas.microsoft.com/office/drawing/2014/main" id="{455800E0-E13B-1C41-A17E-AFC1701D6647}"/>
                  </a:ext>
                </a:extLst>
              </p:cNvPr>
              <p:cNvSpPr>
                <a:spLocks noEditPoints="1"/>
              </p:cNvSpPr>
              <p:nvPr/>
            </p:nvSpPr>
            <p:spPr bwMode="auto">
              <a:xfrm rot="10800000">
                <a:off x="3806423" y="2224726"/>
                <a:ext cx="1371034" cy="2278778"/>
              </a:xfrm>
              <a:custGeom>
                <a:avLst/>
                <a:gdLst>
                  <a:gd name="T0" fmla="*/ 674 w 750"/>
                  <a:gd name="T1" fmla="*/ 602 h 1237"/>
                  <a:gd name="T2" fmla="*/ 750 w 750"/>
                  <a:gd name="T3" fmla="*/ 376 h 1237"/>
                  <a:gd name="T4" fmla="*/ 638 w 750"/>
                  <a:gd name="T5" fmla="*/ 110 h 1237"/>
                  <a:gd name="T6" fmla="*/ 370 w 750"/>
                  <a:gd name="T7" fmla="*/ 2 h 1237"/>
                  <a:gd name="T8" fmla="*/ 110 w 750"/>
                  <a:gd name="T9" fmla="*/ 112 h 1237"/>
                  <a:gd name="T10" fmla="*/ 1 w 750"/>
                  <a:gd name="T11" fmla="*/ 373 h 1237"/>
                  <a:gd name="T12" fmla="*/ 77 w 750"/>
                  <a:gd name="T13" fmla="*/ 603 h 1237"/>
                  <a:gd name="T14" fmla="*/ 205 w 750"/>
                  <a:gd name="T15" fmla="*/ 976 h 1237"/>
                  <a:gd name="T16" fmla="*/ 205 w 750"/>
                  <a:gd name="T17" fmla="*/ 1120 h 1237"/>
                  <a:gd name="T18" fmla="*/ 321 w 750"/>
                  <a:gd name="T19" fmla="*/ 1237 h 1237"/>
                  <a:gd name="T20" fmla="*/ 430 w 750"/>
                  <a:gd name="T21" fmla="*/ 1237 h 1237"/>
                  <a:gd name="T22" fmla="*/ 546 w 750"/>
                  <a:gd name="T23" fmla="*/ 1120 h 1237"/>
                  <a:gd name="T24" fmla="*/ 546 w 750"/>
                  <a:gd name="T25" fmla="*/ 976 h 1237"/>
                  <a:gd name="T26" fmla="*/ 674 w 750"/>
                  <a:gd name="T27" fmla="*/ 602 h 1237"/>
                  <a:gd name="T28" fmla="*/ 116 w 750"/>
                  <a:gd name="T29" fmla="*/ 574 h 1237"/>
                  <a:gd name="T30" fmla="*/ 49 w 750"/>
                  <a:gd name="T31" fmla="*/ 373 h 1237"/>
                  <a:gd name="T32" fmla="*/ 371 w 750"/>
                  <a:gd name="T33" fmla="*/ 50 h 1237"/>
                  <a:gd name="T34" fmla="*/ 605 w 750"/>
                  <a:gd name="T35" fmla="*/ 144 h 1237"/>
                  <a:gd name="T36" fmla="*/ 702 w 750"/>
                  <a:gd name="T37" fmla="*/ 376 h 1237"/>
                  <a:gd name="T38" fmla="*/ 636 w 750"/>
                  <a:gd name="T39" fmla="*/ 573 h 1237"/>
                  <a:gd name="T40" fmla="*/ 498 w 750"/>
                  <a:gd name="T41" fmla="*/ 967 h 1237"/>
                  <a:gd name="T42" fmla="*/ 253 w 750"/>
                  <a:gd name="T43" fmla="*/ 967 h 1237"/>
                  <a:gd name="T44" fmla="*/ 116 w 750"/>
                  <a:gd name="T45" fmla="*/ 574 h 1237"/>
                  <a:gd name="T46" fmla="*/ 253 w 750"/>
                  <a:gd name="T47" fmla="*/ 1104 h 1237"/>
                  <a:gd name="T48" fmla="*/ 253 w 750"/>
                  <a:gd name="T49" fmla="*/ 1085 h 1237"/>
                  <a:gd name="T50" fmla="*/ 498 w 750"/>
                  <a:gd name="T51" fmla="*/ 1113 h 1237"/>
                  <a:gd name="T52" fmla="*/ 498 w 750"/>
                  <a:gd name="T53" fmla="*/ 1120 h 1237"/>
                  <a:gd name="T54" fmla="*/ 497 w 750"/>
                  <a:gd name="T55" fmla="*/ 1132 h 1237"/>
                  <a:gd name="T56" fmla="*/ 253 w 750"/>
                  <a:gd name="T57" fmla="*/ 1104 h 1237"/>
                  <a:gd name="T58" fmla="*/ 253 w 750"/>
                  <a:gd name="T59" fmla="*/ 1036 h 1237"/>
                  <a:gd name="T60" fmla="*/ 253 w 750"/>
                  <a:gd name="T61" fmla="*/ 1015 h 1237"/>
                  <a:gd name="T62" fmla="*/ 498 w 750"/>
                  <a:gd name="T63" fmla="*/ 1015 h 1237"/>
                  <a:gd name="T64" fmla="*/ 498 w 750"/>
                  <a:gd name="T65" fmla="*/ 1064 h 1237"/>
                  <a:gd name="T66" fmla="*/ 253 w 750"/>
                  <a:gd name="T67" fmla="*/ 1036 h 1237"/>
                  <a:gd name="T68" fmla="*/ 321 w 750"/>
                  <a:gd name="T69" fmla="*/ 1189 h 1237"/>
                  <a:gd name="T70" fmla="*/ 262 w 750"/>
                  <a:gd name="T71" fmla="*/ 1153 h 1237"/>
                  <a:gd name="T72" fmla="*/ 468 w 750"/>
                  <a:gd name="T73" fmla="*/ 1177 h 1237"/>
                  <a:gd name="T74" fmla="*/ 430 w 750"/>
                  <a:gd name="T75" fmla="*/ 1189 h 1237"/>
                  <a:gd name="T76" fmla="*/ 321 w 750"/>
                  <a:gd name="T77" fmla="*/ 1189 h 1237"/>
                  <a:gd name="T78" fmla="*/ 321 w 750"/>
                  <a:gd name="T79" fmla="*/ 1189 h 1237"/>
                  <a:gd name="T80" fmla="*/ 321 w 750"/>
                  <a:gd name="T81" fmla="*/ 1189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0" h="1237">
                    <a:moveTo>
                      <a:pt x="674" y="602"/>
                    </a:moveTo>
                    <a:cubicBezTo>
                      <a:pt x="724" y="537"/>
                      <a:pt x="750" y="459"/>
                      <a:pt x="750" y="376"/>
                    </a:cubicBezTo>
                    <a:cubicBezTo>
                      <a:pt x="750" y="275"/>
                      <a:pt x="710" y="180"/>
                      <a:pt x="638" y="110"/>
                    </a:cubicBezTo>
                    <a:cubicBezTo>
                      <a:pt x="566" y="39"/>
                      <a:pt x="471" y="0"/>
                      <a:pt x="370" y="2"/>
                    </a:cubicBezTo>
                    <a:cubicBezTo>
                      <a:pt x="272" y="3"/>
                      <a:pt x="180" y="42"/>
                      <a:pt x="110" y="112"/>
                    </a:cubicBezTo>
                    <a:cubicBezTo>
                      <a:pt x="41" y="182"/>
                      <a:pt x="2" y="275"/>
                      <a:pt x="1" y="373"/>
                    </a:cubicBezTo>
                    <a:cubicBezTo>
                      <a:pt x="0" y="457"/>
                      <a:pt x="27" y="536"/>
                      <a:pt x="77" y="603"/>
                    </a:cubicBezTo>
                    <a:cubicBezTo>
                      <a:pt x="160" y="711"/>
                      <a:pt x="205" y="843"/>
                      <a:pt x="205" y="976"/>
                    </a:cubicBezTo>
                    <a:cubicBezTo>
                      <a:pt x="205" y="1120"/>
                      <a:pt x="205" y="1120"/>
                      <a:pt x="205" y="1120"/>
                    </a:cubicBezTo>
                    <a:cubicBezTo>
                      <a:pt x="205" y="1185"/>
                      <a:pt x="257" y="1237"/>
                      <a:pt x="321" y="1237"/>
                    </a:cubicBezTo>
                    <a:cubicBezTo>
                      <a:pt x="430" y="1237"/>
                      <a:pt x="430" y="1237"/>
                      <a:pt x="430" y="1237"/>
                    </a:cubicBezTo>
                    <a:cubicBezTo>
                      <a:pt x="494" y="1237"/>
                      <a:pt x="546" y="1185"/>
                      <a:pt x="546" y="1120"/>
                    </a:cubicBezTo>
                    <a:cubicBezTo>
                      <a:pt x="546" y="976"/>
                      <a:pt x="546" y="976"/>
                      <a:pt x="546" y="976"/>
                    </a:cubicBezTo>
                    <a:cubicBezTo>
                      <a:pt x="546" y="842"/>
                      <a:pt x="590" y="713"/>
                      <a:pt x="674" y="602"/>
                    </a:cubicBezTo>
                    <a:close/>
                    <a:moveTo>
                      <a:pt x="116" y="574"/>
                    </a:moveTo>
                    <a:cubicBezTo>
                      <a:pt x="71" y="516"/>
                      <a:pt x="48" y="446"/>
                      <a:pt x="49" y="373"/>
                    </a:cubicBezTo>
                    <a:cubicBezTo>
                      <a:pt x="51" y="197"/>
                      <a:pt x="195" y="52"/>
                      <a:pt x="371" y="50"/>
                    </a:cubicBezTo>
                    <a:cubicBezTo>
                      <a:pt x="459" y="49"/>
                      <a:pt x="542" y="82"/>
                      <a:pt x="605" y="144"/>
                    </a:cubicBezTo>
                    <a:cubicBezTo>
                      <a:pt x="667" y="206"/>
                      <a:pt x="702" y="288"/>
                      <a:pt x="702" y="376"/>
                    </a:cubicBezTo>
                    <a:cubicBezTo>
                      <a:pt x="702" y="448"/>
                      <a:pt x="679" y="516"/>
                      <a:pt x="636" y="573"/>
                    </a:cubicBezTo>
                    <a:cubicBezTo>
                      <a:pt x="547" y="690"/>
                      <a:pt x="500" y="825"/>
                      <a:pt x="498" y="967"/>
                    </a:cubicBezTo>
                    <a:cubicBezTo>
                      <a:pt x="253" y="967"/>
                      <a:pt x="253" y="967"/>
                      <a:pt x="253" y="967"/>
                    </a:cubicBezTo>
                    <a:cubicBezTo>
                      <a:pt x="251" y="827"/>
                      <a:pt x="202" y="688"/>
                      <a:pt x="116" y="574"/>
                    </a:cubicBezTo>
                    <a:close/>
                    <a:moveTo>
                      <a:pt x="253" y="1104"/>
                    </a:moveTo>
                    <a:cubicBezTo>
                      <a:pt x="253" y="1085"/>
                      <a:pt x="253" y="1085"/>
                      <a:pt x="253" y="1085"/>
                    </a:cubicBezTo>
                    <a:cubicBezTo>
                      <a:pt x="498" y="1113"/>
                      <a:pt x="498" y="1113"/>
                      <a:pt x="498" y="1113"/>
                    </a:cubicBezTo>
                    <a:cubicBezTo>
                      <a:pt x="498" y="1120"/>
                      <a:pt x="498" y="1120"/>
                      <a:pt x="498" y="1120"/>
                    </a:cubicBezTo>
                    <a:cubicBezTo>
                      <a:pt x="498" y="1124"/>
                      <a:pt x="498" y="1128"/>
                      <a:pt x="497" y="1132"/>
                    </a:cubicBezTo>
                    <a:lnTo>
                      <a:pt x="253" y="1104"/>
                    </a:lnTo>
                    <a:close/>
                    <a:moveTo>
                      <a:pt x="253" y="1036"/>
                    </a:moveTo>
                    <a:cubicBezTo>
                      <a:pt x="253" y="1015"/>
                      <a:pt x="253" y="1015"/>
                      <a:pt x="253" y="1015"/>
                    </a:cubicBezTo>
                    <a:cubicBezTo>
                      <a:pt x="498" y="1015"/>
                      <a:pt x="498" y="1015"/>
                      <a:pt x="498" y="1015"/>
                    </a:cubicBezTo>
                    <a:cubicBezTo>
                      <a:pt x="498" y="1064"/>
                      <a:pt x="498" y="1064"/>
                      <a:pt x="498" y="1064"/>
                    </a:cubicBezTo>
                    <a:lnTo>
                      <a:pt x="253" y="1036"/>
                    </a:lnTo>
                    <a:close/>
                    <a:moveTo>
                      <a:pt x="321" y="1189"/>
                    </a:moveTo>
                    <a:cubicBezTo>
                      <a:pt x="296" y="1189"/>
                      <a:pt x="273" y="1174"/>
                      <a:pt x="262" y="1153"/>
                    </a:cubicBezTo>
                    <a:cubicBezTo>
                      <a:pt x="468" y="1177"/>
                      <a:pt x="468" y="1177"/>
                      <a:pt x="468" y="1177"/>
                    </a:cubicBezTo>
                    <a:cubicBezTo>
                      <a:pt x="457" y="1184"/>
                      <a:pt x="444" y="1189"/>
                      <a:pt x="430" y="1189"/>
                    </a:cubicBezTo>
                    <a:lnTo>
                      <a:pt x="321" y="1189"/>
                    </a:lnTo>
                    <a:close/>
                    <a:moveTo>
                      <a:pt x="321" y="1189"/>
                    </a:moveTo>
                    <a:cubicBezTo>
                      <a:pt x="321" y="1189"/>
                      <a:pt x="321" y="1189"/>
                      <a:pt x="321" y="1189"/>
                    </a:cubicBezTo>
                  </a:path>
                </a:pathLst>
              </a:custGeom>
              <a:grpFill/>
              <a:ln>
                <a:noFill/>
              </a:ln>
            </p:spPr>
            <p:txBody>
              <a:bodyPr vert="horz" wrap="square" lIns="91428" tIns="45714" rIns="91428" bIns="45714" numCol="1" anchor="t" anchorCtr="0" compatLnSpc="1">
                <a:prstTxWarp prst="textNoShape">
                  <a:avLst/>
                </a:prstTxWarp>
              </a:bodyPr>
              <a:lstStyle/>
              <a:p>
                <a:pPr defTabSz="914286">
                  <a:defRPr/>
                </a:pPr>
                <a:endParaRPr lang="en-GB" sz="1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1" name="Freeform 6">
                <a:extLst>
                  <a:ext uri="{FF2B5EF4-FFF2-40B4-BE49-F238E27FC236}">
                    <a16:creationId xmlns:a16="http://schemas.microsoft.com/office/drawing/2014/main" id="{C88F7F98-BC2D-8047-A096-FC6E855CF328}"/>
                  </a:ext>
                </a:extLst>
              </p:cNvPr>
              <p:cNvSpPr>
                <a:spLocks noEditPoints="1"/>
              </p:cNvSpPr>
              <p:nvPr/>
            </p:nvSpPr>
            <p:spPr bwMode="auto">
              <a:xfrm rot="10800000">
                <a:off x="4921239" y="3693016"/>
                <a:ext cx="97258" cy="165236"/>
              </a:xfrm>
              <a:custGeom>
                <a:avLst/>
                <a:gdLst>
                  <a:gd name="T0" fmla="*/ 51 w 53"/>
                  <a:gd name="T1" fmla="*/ 62 h 90"/>
                  <a:gd name="T2" fmla="*/ 48 w 53"/>
                  <a:gd name="T3" fmla="*/ 24 h 90"/>
                  <a:gd name="T4" fmla="*/ 25 w 53"/>
                  <a:gd name="T5" fmla="*/ 0 h 90"/>
                  <a:gd name="T6" fmla="*/ 0 w 53"/>
                  <a:gd name="T7" fmla="*/ 23 h 90"/>
                  <a:gd name="T8" fmla="*/ 4 w 53"/>
                  <a:gd name="T9" fmla="*/ 69 h 90"/>
                  <a:gd name="T10" fmla="*/ 27 w 53"/>
                  <a:gd name="T11" fmla="*/ 90 h 90"/>
                  <a:gd name="T12" fmla="*/ 31 w 53"/>
                  <a:gd name="T13" fmla="*/ 90 h 90"/>
                  <a:gd name="T14" fmla="*/ 51 w 53"/>
                  <a:gd name="T15" fmla="*/ 62 h 90"/>
                  <a:gd name="T16" fmla="*/ 51 w 53"/>
                  <a:gd name="T17" fmla="*/ 62 h 90"/>
                  <a:gd name="T18" fmla="*/ 51 w 53"/>
                  <a:gd name="T19"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0">
                    <a:moveTo>
                      <a:pt x="51" y="62"/>
                    </a:moveTo>
                    <a:cubicBezTo>
                      <a:pt x="49" y="50"/>
                      <a:pt x="48" y="37"/>
                      <a:pt x="48" y="24"/>
                    </a:cubicBezTo>
                    <a:cubicBezTo>
                      <a:pt x="49" y="11"/>
                      <a:pt x="38" y="0"/>
                      <a:pt x="25" y="0"/>
                    </a:cubicBezTo>
                    <a:cubicBezTo>
                      <a:pt x="11" y="0"/>
                      <a:pt x="1" y="10"/>
                      <a:pt x="0" y="23"/>
                    </a:cubicBezTo>
                    <a:cubicBezTo>
                      <a:pt x="0" y="39"/>
                      <a:pt x="1" y="54"/>
                      <a:pt x="4" y="69"/>
                    </a:cubicBezTo>
                    <a:cubicBezTo>
                      <a:pt x="5" y="81"/>
                      <a:pt x="16" y="90"/>
                      <a:pt x="27" y="90"/>
                    </a:cubicBezTo>
                    <a:cubicBezTo>
                      <a:pt x="28" y="90"/>
                      <a:pt x="30" y="90"/>
                      <a:pt x="31" y="90"/>
                    </a:cubicBezTo>
                    <a:cubicBezTo>
                      <a:pt x="44" y="88"/>
                      <a:pt x="53" y="75"/>
                      <a:pt x="51" y="62"/>
                    </a:cubicBezTo>
                    <a:close/>
                    <a:moveTo>
                      <a:pt x="51" y="62"/>
                    </a:moveTo>
                    <a:cubicBezTo>
                      <a:pt x="51" y="62"/>
                      <a:pt x="51" y="62"/>
                      <a:pt x="51" y="62"/>
                    </a:cubicBezTo>
                  </a:path>
                </a:pathLst>
              </a:custGeom>
              <a:grpFill/>
              <a:ln>
                <a:noFill/>
              </a:ln>
            </p:spPr>
            <p:txBody>
              <a:bodyPr vert="horz" wrap="square" lIns="91428" tIns="45714" rIns="91428" bIns="45714" numCol="1" anchor="t" anchorCtr="0" compatLnSpc="1">
                <a:prstTxWarp prst="textNoShape">
                  <a:avLst/>
                </a:prstTxWarp>
              </a:bodyPr>
              <a:lstStyle/>
              <a:p>
                <a:pPr defTabSz="914286">
                  <a:defRPr/>
                </a:pPr>
                <a:endParaRPr lang="en-GB" sz="1800">
                  <a:solidFill>
                    <a:schemeClr val="tx1">
                      <a:lumMod val="75000"/>
                      <a:lumOff val="25000"/>
                    </a:schemeClr>
                  </a:solidFill>
                  <a:latin typeface="Arial" panose="020B0604020202020204" pitchFamily="34" charset="0"/>
                  <a:cs typeface="Arial" panose="020B0604020202020204" pitchFamily="34" charset="0"/>
                </a:endParaRPr>
              </a:p>
            </p:txBody>
          </p:sp>
          <p:sp>
            <p:nvSpPr>
              <p:cNvPr id="22" name="Freeform 7">
                <a:extLst>
                  <a:ext uri="{FF2B5EF4-FFF2-40B4-BE49-F238E27FC236}">
                    <a16:creationId xmlns:a16="http://schemas.microsoft.com/office/drawing/2014/main" id="{728DD3B5-D747-A74F-8CD4-2236F1307088}"/>
                  </a:ext>
                </a:extLst>
              </p:cNvPr>
              <p:cNvSpPr>
                <a:spLocks noEditPoints="1"/>
              </p:cNvSpPr>
              <p:nvPr/>
            </p:nvSpPr>
            <p:spPr bwMode="auto">
              <a:xfrm rot="10800000">
                <a:off x="4617959" y="3071816"/>
                <a:ext cx="352431" cy="565773"/>
              </a:xfrm>
              <a:custGeom>
                <a:avLst/>
                <a:gdLst>
                  <a:gd name="T0" fmla="*/ 166 w 193"/>
                  <a:gd name="T1" fmla="*/ 307 h 307"/>
                  <a:gd name="T2" fmla="*/ 174 w 193"/>
                  <a:gd name="T3" fmla="*/ 306 h 307"/>
                  <a:gd name="T4" fmla="*/ 189 w 193"/>
                  <a:gd name="T5" fmla="*/ 275 h 307"/>
                  <a:gd name="T6" fmla="*/ 71 w 193"/>
                  <a:gd name="T7" fmla="*/ 51 h 307"/>
                  <a:gd name="T8" fmla="*/ 49 w 193"/>
                  <a:gd name="T9" fmla="*/ 16 h 307"/>
                  <a:gd name="T10" fmla="*/ 16 w 193"/>
                  <a:gd name="T11" fmla="*/ 6 h 307"/>
                  <a:gd name="T12" fmla="*/ 6 w 193"/>
                  <a:gd name="T13" fmla="*/ 38 h 307"/>
                  <a:gd name="T14" fmla="*/ 33 w 193"/>
                  <a:gd name="T15" fmla="*/ 80 h 307"/>
                  <a:gd name="T16" fmla="*/ 143 w 193"/>
                  <a:gd name="T17" fmla="*/ 290 h 307"/>
                  <a:gd name="T18" fmla="*/ 166 w 193"/>
                  <a:gd name="T19" fmla="*/ 307 h 307"/>
                  <a:gd name="T20" fmla="*/ 166 w 193"/>
                  <a:gd name="T21" fmla="*/ 307 h 307"/>
                  <a:gd name="T22" fmla="*/ 166 w 193"/>
                  <a:gd name="T23"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307">
                    <a:moveTo>
                      <a:pt x="166" y="307"/>
                    </a:moveTo>
                    <a:cubicBezTo>
                      <a:pt x="169" y="307"/>
                      <a:pt x="171" y="306"/>
                      <a:pt x="174" y="306"/>
                    </a:cubicBezTo>
                    <a:cubicBezTo>
                      <a:pt x="186" y="301"/>
                      <a:pt x="193" y="288"/>
                      <a:pt x="189" y="275"/>
                    </a:cubicBezTo>
                    <a:cubicBezTo>
                      <a:pt x="162" y="194"/>
                      <a:pt x="123" y="119"/>
                      <a:pt x="71" y="51"/>
                    </a:cubicBezTo>
                    <a:cubicBezTo>
                      <a:pt x="63" y="40"/>
                      <a:pt x="55" y="28"/>
                      <a:pt x="49" y="16"/>
                    </a:cubicBezTo>
                    <a:cubicBezTo>
                      <a:pt x="43" y="4"/>
                      <a:pt x="28" y="0"/>
                      <a:pt x="16" y="6"/>
                    </a:cubicBezTo>
                    <a:cubicBezTo>
                      <a:pt x="5" y="12"/>
                      <a:pt x="0" y="26"/>
                      <a:pt x="6" y="38"/>
                    </a:cubicBezTo>
                    <a:cubicBezTo>
                      <a:pt x="14" y="53"/>
                      <a:pt x="23" y="67"/>
                      <a:pt x="33" y="80"/>
                    </a:cubicBezTo>
                    <a:cubicBezTo>
                      <a:pt x="81" y="144"/>
                      <a:pt x="119" y="215"/>
                      <a:pt x="143" y="290"/>
                    </a:cubicBezTo>
                    <a:cubicBezTo>
                      <a:pt x="147" y="300"/>
                      <a:pt x="156" y="307"/>
                      <a:pt x="166" y="307"/>
                    </a:cubicBezTo>
                    <a:close/>
                    <a:moveTo>
                      <a:pt x="166" y="307"/>
                    </a:moveTo>
                    <a:cubicBezTo>
                      <a:pt x="166" y="307"/>
                      <a:pt x="166" y="307"/>
                      <a:pt x="166" y="307"/>
                    </a:cubicBezTo>
                  </a:path>
                </a:pathLst>
              </a:custGeom>
              <a:grpFill/>
              <a:ln>
                <a:noFill/>
              </a:ln>
            </p:spPr>
            <p:txBody>
              <a:bodyPr vert="horz" wrap="square" lIns="91428" tIns="45714" rIns="91428" bIns="45714" numCol="1" anchor="t" anchorCtr="0" compatLnSpc="1">
                <a:prstTxWarp prst="textNoShape">
                  <a:avLst/>
                </a:prstTxWarp>
              </a:bodyPr>
              <a:lstStyle/>
              <a:p>
                <a:pPr defTabSz="914286">
                  <a:defRPr/>
                </a:pPr>
                <a:endParaRPr lang="en-GB" sz="1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3" name="Freeform 8">
                <a:extLst>
                  <a:ext uri="{FF2B5EF4-FFF2-40B4-BE49-F238E27FC236}">
                    <a16:creationId xmlns:a16="http://schemas.microsoft.com/office/drawing/2014/main" id="{A8296E81-B13E-6B46-99EA-529E5191FEB3}"/>
                  </a:ext>
                </a:extLst>
              </p:cNvPr>
              <p:cNvSpPr>
                <a:spLocks noEditPoints="1"/>
              </p:cNvSpPr>
              <p:nvPr/>
            </p:nvSpPr>
            <p:spPr bwMode="auto">
              <a:xfrm rot="10800000">
                <a:off x="3997802" y="3473401"/>
                <a:ext cx="157916" cy="195564"/>
              </a:xfrm>
              <a:custGeom>
                <a:avLst/>
                <a:gdLst>
                  <a:gd name="T0" fmla="*/ 69 w 86"/>
                  <a:gd name="T1" fmla="*/ 5 h 106"/>
                  <a:gd name="T2" fmla="*/ 37 w 86"/>
                  <a:gd name="T3" fmla="*/ 18 h 106"/>
                  <a:gd name="T4" fmla="*/ 8 w 86"/>
                  <a:gd name="T5" fmla="*/ 68 h 106"/>
                  <a:gd name="T6" fmla="*/ 12 w 86"/>
                  <a:gd name="T7" fmla="*/ 102 h 106"/>
                  <a:gd name="T8" fmla="*/ 27 w 86"/>
                  <a:gd name="T9" fmla="*/ 106 h 106"/>
                  <a:gd name="T10" fmla="*/ 46 w 86"/>
                  <a:gd name="T11" fmla="*/ 97 h 106"/>
                  <a:gd name="T12" fmla="*/ 81 w 86"/>
                  <a:gd name="T13" fmla="*/ 37 h 106"/>
                  <a:gd name="T14" fmla="*/ 69 w 86"/>
                  <a:gd name="T15" fmla="*/ 5 h 106"/>
                  <a:gd name="T16" fmla="*/ 69 w 86"/>
                  <a:gd name="T17" fmla="*/ 5 h 106"/>
                  <a:gd name="T18" fmla="*/ 69 w 8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06">
                    <a:moveTo>
                      <a:pt x="69" y="5"/>
                    </a:moveTo>
                    <a:cubicBezTo>
                      <a:pt x="56" y="0"/>
                      <a:pt x="42" y="6"/>
                      <a:pt x="37" y="18"/>
                    </a:cubicBezTo>
                    <a:cubicBezTo>
                      <a:pt x="29" y="36"/>
                      <a:pt x="20" y="52"/>
                      <a:pt x="8" y="68"/>
                    </a:cubicBezTo>
                    <a:cubicBezTo>
                      <a:pt x="0" y="79"/>
                      <a:pt x="2" y="94"/>
                      <a:pt x="12" y="102"/>
                    </a:cubicBezTo>
                    <a:cubicBezTo>
                      <a:pt x="17" y="105"/>
                      <a:pt x="22" y="106"/>
                      <a:pt x="27" y="106"/>
                    </a:cubicBezTo>
                    <a:cubicBezTo>
                      <a:pt x="34" y="106"/>
                      <a:pt x="41" y="103"/>
                      <a:pt x="46" y="97"/>
                    </a:cubicBezTo>
                    <a:cubicBezTo>
                      <a:pt x="60" y="78"/>
                      <a:pt x="72" y="58"/>
                      <a:pt x="81" y="37"/>
                    </a:cubicBezTo>
                    <a:cubicBezTo>
                      <a:pt x="86" y="25"/>
                      <a:pt x="81" y="11"/>
                      <a:pt x="69" y="5"/>
                    </a:cubicBezTo>
                    <a:close/>
                    <a:moveTo>
                      <a:pt x="69" y="5"/>
                    </a:moveTo>
                    <a:cubicBezTo>
                      <a:pt x="69" y="5"/>
                      <a:pt x="69" y="5"/>
                      <a:pt x="69" y="5"/>
                    </a:cubicBezTo>
                  </a:path>
                </a:pathLst>
              </a:custGeom>
              <a:grpFill/>
              <a:ln>
                <a:noFill/>
              </a:ln>
            </p:spPr>
            <p:txBody>
              <a:bodyPr vert="horz" wrap="square" lIns="91428" tIns="45714" rIns="91428" bIns="45714" numCol="1" anchor="t" anchorCtr="0" compatLnSpc="1">
                <a:prstTxWarp prst="textNoShape">
                  <a:avLst/>
                </a:prstTxWarp>
              </a:bodyPr>
              <a:lstStyle/>
              <a:p>
                <a:pPr defTabSz="914286">
                  <a:defRPr/>
                </a:pPr>
                <a:endParaRPr lang="en-GB" sz="1800">
                  <a:solidFill>
                    <a:schemeClr val="tx1">
                      <a:lumMod val="75000"/>
                      <a:lumOff val="25000"/>
                    </a:schemeClr>
                  </a:solidFill>
                  <a:latin typeface="Arial" panose="020B0604020202020204" pitchFamily="34" charset="0"/>
                  <a:cs typeface="Arial" panose="020B0604020202020204" pitchFamily="34" charset="0"/>
                </a:endParaRPr>
              </a:p>
            </p:txBody>
          </p:sp>
          <p:sp>
            <p:nvSpPr>
              <p:cNvPr id="24" name="Freeform 9">
                <a:extLst>
                  <a:ext uri="{FF2B5EF4-FFF2-40B4-BE49-F238E27FC236}">
                    <a16:creationId xmlns:a16="http://schemas.microsoft.com/office/drawing/2014/main" id="{D87D6646-EF86-F440-8B37-9453E22ADC56}"/>
                  </a:ext>
                </a:extLst>
              </p:cNvPr>
              <p:cNvSpPr>
                <a:spLocks noEditPoints="1"/>
              </p:cNvSpPr>
              <p:nvPr/>
            </p:nvSpPr>
            <p:spPr bwMode="auto">
              <a:xfrm rot="10800000">
                <a:off x="3965383" y="3720208"/>
                <a:ext cx="569957" cy="621200"/>
              </a:xfrm>
              <a:custGeom>
                <a:avLst/>
                <a:gdLst>
                  <a:gd name="T0" fmla="*/ 24 w 312"/>
                  <a:gd name="T1" fmla="*/ 48 h 337"/>
                  <a:gd name="T2" fmla="*/ 264 w 312"/>
                  <a:gd name="T3" fmla="*/ 288 h 337"/>
                  <a:gd name="T4" fmla="*/ 263 w 312"/>
                  <a:gd name="T5" fmla="*/ 311 h 337"/>
                  <a:gd name="T6" fmla="*/ 285 w 312"/>
                  <a:gd name="T7" fmla="*/ 337 h 337"/>
                  <a:gd name="T8" fmla="*/ 287 w 312"/>
                  <a:gd name="T9" fmla="*/ 337 h 337"/>
                  <a:gd name="T10" fmla="*/ 311 w 312"/>
                  <a:gd name="T11" fmla="*/ 315 h 337"/>
                  <a:gd name="T12" fmla="*/ 312 w 312"/>
                  <a:gd name="T13" fmla="*/ 288 h 337"/>
                  <a:gd name="T14" fmla="*/ 24 w 312"/>
                  <a:gd name="T15" fmla="*/ 0 h 337"/>
                  <a:gd name="T16" fmla="*/ 0 w 312"/>
                  <a:gd name="T17" fmla="*/ 24 h 337"/>
                  <a:gd name="T18" fmla="*/ 24 w 312"/>
                  <a:gd name="T19" fmla="*/ 48 h 337"/>
                  <a:gd name="T20" fmla="*/ 24 w 312"/>
                  <a:gd name="T21" fmla="*/ 48 h 337"/>
                  <a:gd name="T22" fmla="*/ 24 w 312"/>
                  <a:gd name="T23" fmla="*/ 4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337">
                    <a:moveTo>
                      <a:pt x="24" y="48"/>
                    </a:moveTo>
                    <a:cubicBezTo>
                      <a:pt x="157" y="48"/>
                      <a:pt x="264" y="156"/>
                      <a:pt x="264" y="288"/>
                    </a:cubicBezTo>
                    <a:cubicBezTo>
                      <a:pt x="264" y="296"/>
                      <a:pt x="264" y="303"/>
                      <a:pt x="263" y="311"/>
                    </a:cubicBezTo>
                    <a:cubicBezTo>
                      <a:pt x="262" y="324"/>
                      <a:pt x="272" y="336"/>
                      <a:pt x="285" y="337"/>
                    </a:cubicBezTo>
                    <a:cubicBezTo>
                      <a:pt x="286" y="337"/>
                      <a:pt x="287" y="337"/>
                      <a:pt x="287" y="337"/>
                    </a:cubicBezTo>
                    <a:cubicBezTo>
                      <a:pt x="300" y="337"/>
                      <a:pt x="310" y="328"/>
                      <a:pt x="311" y="315"/>
                    </a:cubicBezTo>
                    <a:cubicBezTo>
                      <a:pt x="312" y="306"/>
                      <a:pt x="312" y="297"/>
                      <a:pt x="312" y="288"/>
                    </a:cubicBezTo>
                    <a:cubicBezTo>
                      <a:pt x="312" y="129"/>
                      <a:pt x="183" y="0"/>
                      <a:pt x="24" y="0"/>
                    </a:cubicBezTo>
                    <a:cubicBezTo>
                      <a:pt x="11" y="0"/>
                      <a:pt x="0" y="11"/>
                      <a:pt x="0" y="24"/>
                    </a:cubicBezTo>
                    <a:cubicBezTo>
                      <a:pt x="0" y="37"/>
                      <a:pt x="11" y="48"/>
                      <a:pt x="24" y="48"/>
                    </a:cubicBezTo>
                    <a:close/>
                    <a:moveTo>
                      <a:pt x="24" y="48"/>
                    </a:moveTo>
                    <a:cubicBezTo>
                      <a:pt x="24" y="48"/>
                      <a:pt x="24" y="48"/>
                      <a:pt x="24" y="48"/>
                    </a:cubicBezTo>
                  </a:path>
                </a:pathLst>
              </a:custGeom>
              <a:grpFill/>
              <a:ln>
                <a:noFill/>
              </a:ln>
            </p:spPr>
            <p:txBody>
              <a:bodyPr vert="horz" wrap="square" lIns="91428" tIns="45714" rIns="91428" bIns="45714" numCol="1" anchor="t" anchorCtr="0" compatLnSpc="1">
                <a:prstTxWarp prst="textNoShape">
                  <a:avLst/>
                </a:prstTxWarp>
              </a:bodyPr>
              <a:lstStyle/>
              <a:p>
                <a:pPr defTabSz="914286">
                  <a:defRPr/>
                </a:pPr>
                <a:endParaRPr lang="en-GB" sz="1800">
                  <a:solidFill>
                    <a:schemeClr val="tx1">
                      <a:lumMod val="75000"/>
                      <a:lumOff val="25000"/>
                    </a:schemeClr>
                  </a:solidFill>
                  <a:latin typeface="Arial" panose="020B0604020202020204" pitchFamily="34" charset="0"/>
                  <a:cs typeface="Arial" panose="020B0604020202020204" pitchFamily="34" charset="0"/>
                </a:endParaRPr>
              </a:p>
            </p:txBody>
          </p:sp>
          <p:sp>
            <p:nvSpPr>
              <p:cNvPr id="25" name="Freeform 10">
                <a:extLst>
                  <a:ext uri="{FF2B5EF4-FFF2-40B4-BE49-F238E27FC236}">
                    <a16:creationId xmlns:a16="http://schemas.microsoft.com/office/drawing/2014/main" id="{A44B638A-008C-354A-BBF1-FCD54C08290C}"/>
                  </a:ext>
                </a:extLst>
              </p:cNvPr>
              <p:cNvSpPr>
                <a:spLocks noEditPoints="1"/>
              </p:cNvSpPr>
              <p:nvPr/>
            </p:nvSpPr>
            <p:spPr bwMode="auto">
              <a:xfrm rot="10800000">
                <a:off x="4447493" y="4577757"/>
                <a:ext cx="87847" cy="334653"/>
              </a:xfrm>
              <a:custGeom>
                <a:avLst/>
                <a:gdLst>
                  <a:gd name="T0" fmla="*/ 24 w 48"/>
                  <a:gd name="T1" fmla="*/ 182 h 182"/>
                  <a:gd name="T2" fmla="*/ 48 w 48"/>
                  <a:gd name="T3" fmla="*/ 158 h 182"/>
                  <a:gd name="T4" fmla="*/ 48 w 48"/>
                  <a:gd name="T5" fmla="*/ 24 h 182"/>
                  <a:gd name="T6" fmla="*/ 24 w 48"/>
                  <a:gd name="T7" fmla="*/ 0 h 182"/>
                  <a:gd name="T8" fmla="*/ 0 w 48"/>
                  <a:gd name="T9" fmla="*/ 24 h 182"/>
                  <a:gd name="T10" fmla="*/ 0 w 48"/>
                  <a:gd name="T11" fmla="*/ 158 h 182"/>
                  <a:gd name="T12" fmla="*/ 24 w 48"/>
                  <a:gd name="T13" fmla="*/ 182 h 182"/>
                  <a:gd name="T14" fmla="*/ 24 w 48"/>
                  <a:gd name="T15" fmla="*/ 182 h 182"/>
                  <a:gd name="T16" fmla="*/ 24 w 48"/>
                  <a:gd name="T17"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82">
                    <a:moveTo>
                      <a:pt x="24" y="182"/>
                    </a:moveTo>
                    <a:cubicBezTo>
                      <a:pt x="38" y="182"/>
                      <a:pt x="48" y="172"/>
                      <a:pt x="48" y="158"/>
                    </a:cubicBezTo>
                    <a:cubicBezTo>
                      <a:pt x="48" y="24"/>
                      <a:pt x="48" y="24"/>
                      <a:pt x="48" y="24"/>
                    </a:cubicBezTo>
                    <a:cubicBezTo>
                      <a:pt x="48" y="11"/>
                      <a:pt x="38" y="0"/>
                      <a:pt x="24" y="0"/>
                    </a:cubicBezTo>
                    <a:cubicBezTo>
                      <a:pt x="11" y="0"/>
                      <a:pt x="0" y="11"/>
                      <a:pt x="0" y="24"/>
                    </a:cubicBezTo>
                    <a:cubicBezTo>
                      <a:pt x="0" y="158"/>
                      <a:pt x="0" y="158"/>
                      <a:pt x="0" y="158"/>
                    </a:cubicBezTo>
                    <a:cubicBezTo>
                      <a:pt x="0" y="172"/>
                      <a:pt x="11" y="182"/>
                      <a:pt x="24" y="182"/>
                    </a:cubicBezTo>
                    <a:close/>
                    <a:moveTo>
                      <a:pt x="24" y="182"/>
                    </a:moveTo>
                    <a:cubicBezTo>
                      <a:pt x="24" y="182"/>
                      <a:pt x="24" y="182"/>
                      <a:pt x="24" y="182"/>
                    </a:cubicBezTo>
                  </a:path>
                </a:pathLst>
              </a:custGeom>
              <a:grpFill/>
              <a:ln>
                <a:noFill/>
              </a:ln>
            </p:spPr>
            <p:txBody>
              <a:bodyPr vert="horz" wrap="square" lIns="91428" tIns="45714" rIns="91428" bIns="45714" numCol="1" anchor="t" anchorCtr="0" compatLnSpc="1">
                <a:prstTxWarp prst="textNoShape">
                  <a:avLst/>
                </a:prstTxWarp>
              </a:bodyPr>
              <a:lstStyle/>
              <a:p>
                <a:pPr defTabSz="914286">
                  <a:defRPr/>
                </a:pPr>
                <a:endParaRPr lang="en-GB" sz="1800">
                  <a:solidFill>
                    <a:schemeClr val="tx1">
                      <a:lumMod val="75000"/>
                      <a:lumOff val="25000"/>
                    </a:schemeClr>
                  </a:solidFill>
                  <a:latin typeface="Arial" panose="020B0604020202020204" pitchFamily="34" charset="0"/>
                  <a:cs typeface="Arial" panose="020B0604020202020204" pitchFamily="34" charset="0"/>
                </a:endParaRPr>
              </a:p>
            </p:txBody>
          </p:sp>
          <p:sp>
            <p:nvSpPr>
              <p:cNvPr id="26" name="Freeform 11">
                <a:extLst>
                  <a:ext uri="{FF2B5EF4-FFF2-40B4-BE49-F238E27FC236}">
                    <a16:creationId xmlns:a16="http://schemas.microsoft.com/office/drawing/2014/main" id="{8B235796-7230-A846-BD1C-E08370ED991A}"/>
                  </a:ext>
                </a:extLst>
              </p:cNvPr>
              <p:cNvSpPr>
                <a:spLocks noEditPoints="1"/>
              </p:cNvSpPr>
              <p:nvPr/>
            </p:nvSpPr>
            <p:spPr bwMode="auto">
              <a:xfrm rot="10800000">
                <a:off x="4846986" y="4466902"/>
                <a:ext cx="222754" cy="309553"/>
              </a:xfrm>
              <a:custGeom>
                <a:avLst/>
                <a:gdLst>
                  <a:gd name="T0" fmla="*/ 74 w 122"/>
                  <a:gd name="T1" fmla="*/ 156 h 168"/>
                  <a:gd name="T2" fmla="*/ 94 w 122"/>
                  <a:gd name="T3" fmla="*/ 168 h 168"/>
                  <a:gd name="T4" fmla="*/ 106 w 122"/>
                  <a:gd name="T5" fmla="*/ 165 h 168"/>
                  <a:gd name="T6" fmla="*/ 115 w 122"/>
                  <a:gd name="T7" fmla="*/ 132 h 168"/>
                  <a:gd name="T8" fmla="*/ 48 w 122"/>
                  <a:gd name="T9" fmla="*/ 15 h 168"/>
                  <a:gd name="T10" fmla="*/ 15 w 122"/>
                  <a:gd name="T11" fmla="*/ 7 h 168"/>
                  <a:gd name="T12" fmla="*/ 6 w 122"/>
                  <a:gd name="T13" fmla="*/ 39 h 168"/>
                  <a:gd name="T14" fmla="*/ 74 w 122"/>
                  <a:gd name="T15" fmla="*/ 156 h 168"/>
                  <a:gd name="T16" fmla="*/ 74 w 122"/>
                  <a:gd name="T17" fmla="*/ 156 h 168"/>
                  <a:gd name="T18" fmla="*/ 74 w 122"/>
                  <a:gd name="T19" fmla="*/ 15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68">
                    <a:moveTo>
                      <a:pt x="74" y="156"/>
                    </a:moveTo>
                    <a:cubicBezTo>
                      <a:pt x="78" y="164"/>
                      <a:pt x="86" y="168"/>
                      <a:pt x="94" y="168"/>
                    </a:cubicBezTo>
                    <a:cubicBezTo>
                      <a:pt x="98" y="168"/>
                      <a:pt x="103" y="167"/>
                      <a:pt x="106" y="165"/>
                    </a:cubicBezTo>
                    <a:cubicBezTo>
                      <a:pt x="118" y="158"/>
                      <a:pt x="122" y="143"/>
                      <a:pt x="115" y="132"/>
                    </a:cubicBezTo>
                    <a:cubicBezTo>
                      <a:pt x="48" y="15"/>
                      <a:pt x="48" y="15"/>
                      <a:pt x="48" y="15"/>
                    </a:cubicBezTo>
                    <a:cubicBezTo>
                      <a:pt x="41" y="4"/>
                      <a:pt x="27" y="0"/>
                      <a:pt x="15" y="7"/>
                    </a:cubicBezTo>
                    <a:cubicBezTo>
                      <a:pt x="4" y="13"/>
                      <a:pt x="0" y="28"/>
                      <a:pt x="6" y="39"/>
                    </a:cubicBezTo>
                    <a:lnTo>
                      <a:pt x="74" y="156"/>
                    </a:lnTo>
                    <a:close/>
                    <a:moveTo>
                      <a:pt x="74" y="156"/>
                    </a:moveTo>
                    <a:cubicBezTo>
                      <a:pt x="74" y="156"/>
                      <a:pt x="74" y="156"/>
                      <a:pt x="74" y="156"/>
                    </a:cubicBezTo>
                  </a:path>
                </a:pathLst>
              </a:custGeom>
              <a:grpFill/>
              <a:ln>
                <a:noFill/>
              </a:ln>
            </p:spPr>
            <p:txBody>
              <a:bodyPr vert="horz" wrap="square" lIns="91428" tIns="45714" rIns="91428" bIns="45714" numCol="1" anchor="t" anchorCtr="0" compatLnSpc="1">
                <a:prstTxWarp prst="textNoShape">
                  <a:avLst/>
                </a:prstTxWarp>
              </a:bodyPr>
              <a:lstStyle/>
              <a:p>
                <a:pPr defTabSz="914286">
                  <a:defRPr/>
                </a:pPr>
                <a:endParaRPr lang="en-GB" sz="1800">
                  <a:solidFill>
                    <a:schemeClr val="tx1">
                      <a:lumMod val="75000"/>
                      <a:lumOff val="25000"/>
                    </a:schemeClr>
                  </a:solidFill>
                  <a:latin typeface="Arial" panose="020B0604020202020204" pitchFamily="34" charset="0"/>
                  <a:cs typeface="Arial" panose="020B0604020202020204" pitchFamily="34" charset="0"/>
                </a:endParaRPr>
              </a:p>
            </p:txBody>
          </p:sp>
          <p:sp>
            <p:nvSpPr>
              <p:cNvPr id="27" name="Freeform 12">
                <a:extLst>
                  <a:ext uri="{FF2B5EF4-FFF2-40B4-BE49-F238E27FC236}">
                    <a16:creationId xmlns:a16="http://schemas.microsoft.com/office/drawing/2014/main" id="{4D62D1CE-946B-9C4D-91C7-BCA975433694}"/>
                  </a:ext>
                </a:extLst>
              </p:cNvPr>
              <p:cNvSpPr>
                <a:spLocks noEditPoints="1"/>
              </p:cNvSpPr>
              <p:nvPr/>
            </p:nvSpPr>
            <p:spPr bwMode="auto">
              <a:xfrm rot="10800000">
                <a:off x="3525105" y="3224503"/>
                <a:ext cx="312692" cy="219617"/>
              </a:xfrm>
              <a:custGeom>
                <a:avLst/>
                <a:gdLst>
                  <a:gd name="T0" fmla="*/ 155 w 171"/>
                  <a:gd name="T1" fmla="*/ 74 h 119"/>
                  <a:gd name="T2" fmla="*/ 39 w 171"/>
                  <a:gd name="T3" fmla="*/ 7 h 119"/>
                  <a:gd name="T4" fmla="*/ 6 w 171"/>
                  <a:gd name="T5" fmla="*/ 15 h 119"/>
                  <a:gd name="T6" fmla="*/ 15 w 171"/>
                  <a:gd name="T7" fmla="*/ 48 h 119"/>
                  <a:gd name="T8" fmla="*/ 131 w 171"/>
                  <a:gd name="T9" fmla="*/ 115 h 119"/>
                  <a:gd name="T10" fmla="*/ 143 w 171"/>
                  <a:gd name="T11" fmla="*/ 119 h 119"/>
                  <a:gd name="T12" fmla="*/ 164 w 171"/>
                  <a:gd name="T13" fmla="*/ 107 h 119"/>
                  <a:gd name="T14" fmla="*/ 155 w 171"/>
                  <a:gd name="T15" fmla="*/ 74 h 119"/>
                  <a:gd name="T16" fmla="*/ 155 w 171"/>
                  <a:gd name="T17" fmla="*/ 74 h 119"/>
                  <a:gd name="T18" fmla="*/ 155 w 171"/>
                  <a:gd name="T19" fmla="*/ 7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9">
                    <a:moveTo>
                      <a:pt x="155" y="74"/>
                    </a:moveTo>
                    <a:cubicBezTo>
                      <a:pt x="39" y="7"/>
                      <a:pt x="39" y="7"/>
                      <a:pt x="39" y="7"/>
                    </a:cubicBezTo>
                    <a:cubicBezTo>
                      <a:pt x="27" y="0"/>
                      <a:pt x="13" y="4"/>
                      <a:pt x="6" y="15"/>
                    </a:cubicBezTo>
                    <a:cubicBezTo>
                      <a:pt x="0" y="27"/>
                      <a:pt x="3" y="42"/>
                      <a:pt x="15" y="48"/>
                    </a:cubicBezTo>
                    <a:cubicBezTo>
                      <a:pt x="131" y="115"/>
                      <a:pt x="131" y="115"/>
                      <a:pt x="131" y="115"/>
                    </a:cubicBezTo>
                    <a:cubicBezTo>
                      <a:pt x="135" y="118"/>
                      <a:pt x="139" y="119"/>
                      <a:pt x="143" y="119"/>
                    </a:cubicBezTo>
                    <a:cubicBezTo>
                      <a:pt x="152" y="119"/>
                      <a:pt x="160" y="114"/>
                      <a:pt x="164" y="107"/>
                    </a:cubicBezTo>
                    <a:cubicBezTo>
                      <a:pt x="171" y="95"/>
                      <a:pt x="167" y="80"/>
                      <a:pt x="155" y="74"/>
                    </a:cubicBezTo>
                    <a:close/>
                    <a:moveTo>
                      <a:pt x="155" y="74"/>
                    </a:moveTo>
                    <a:cubicBezTo>
                      <a:pt x="155" y="74"/>
                      <a:pt x="155" y="74"/>
                      <a:pt x="155" y="74"/>
                    </a:cubicBezTo>
                  </a:path>
                </a:pathLst>
              </a:custGeom>
              <a:grpFill/>
              <a:ln>
                <a:noFill/>
              </a:ln>
            </p:spPr>
            <p:txBody>
              <a:bodyPr vert="horz" wrap="square" lIns="91428" tIns="45714" rIns="91428" bIns="45714" numCol="1" anchor="t" anchorCtr="0" compatLnSpc="1">
                <a:prstTxWarp prst="textNoShape">
                  <a:avLst/>
                </a:prstTxWarp>
              </a:bodyPr>
              <a:lstStyle/>
              <a:p>
                <a:pPr defTabSz="914286">
                  <a:defRPr/>
                </a:pPr>
                <a:endParaRPr lang="en-GB" sz="1800">
                  <a:solidFill>
                    <a:schemeClr val="tx1">
                      <a:lumMod val="75000"/>
                      <a:lumOff val="25000"/>
                    </a:schemeClr>
                  </a:solidFill>
                  <a:latin typeface="Arial" panose="020B0604020202020204" pitchFamily="34" charset="0"/>
                  <a:cs typeface="Arial" panose="020B0604020202020204" pitchFamily="34" charset="0"/>
                </a:endParaRPr>
              </a:p>
            </p:txBody>
          </p:sp>
          <p:sp>
            <p:nvSpPr>
              <p:cNvPr id="28" name="Freeform 13">
                <a:extLst>
                  <a:ext uri="{FF2B5EF4-FFF2-40B4-BE49-F238E27FC236}">
                    <a16:creationId xmlns:a16="http://schemas.microsoft.com/office/drawing/2014/main" id="{54DB7BDE-2D2D-684B-BE0E-30889888D6C4}"/>
                  </a:ext>
                </a:extLst>
              </p:cNvPr>
              <p:cNvSpPr>
                <a:spLocks noEditPoints="1"/>
              </p:cNvSpPr>
              <p:nvPr/>
            </p:nvSpPr>
            <p:spPr bwMode="auto">
              <a:xfrm rot="10800000">
                <a:off x="5143990" y="4167808"/>
                <a:ext cx="312692" cy="217524"/>
              </a:xfrm>
              <a:custGeom>
                <a:avLst/>
                <a:gdLst>
                  <a:gd name="T0" fmla="*/ 15 w 171"/>
                  <a:gd name="T1" fmla="*/ 48 h 118"/>
                  <a:gd name="T2" fmla="*/ 132 w 171"/>
                  <a:gd name="T3" fmla="*/ 115 h 118"/>
                  <a:gd name="T4" fmla="*/ 144 w 171"/>
                  <a:gd name="T5" fmla="*/ 118 h 118"/>
                  <a:gd name="T6" fmla="*/ 165 w 171"/>
                  <a:gd name="T7" fmla="*/ 106 h 118"/>
                  <a:gd name="T8" fmla="*/ 156 w 171"/>
                  <a:gd name="T9" fmla="*/ 74 h 118"/>
                  <a:gd name="T10" fmla="*/ 39 w 171"/>
                  <a:gd name="T11" fmla="*/ 6 h 118"/>
                  <a:gd name="T12" fmla="*/ 7 w 171"/>
                  <a:gd name="T13" fmla="*/ 15 h 118"/>
                  <a:gd name="T14" fmla="*/ 15 w 171"/>
                  <a:gd name="T15" fmla="*/ 48 h 118"/>
                  <a:gd name="T16" fmla="*/ 15 w 171"/>
                  <a:gd name="T17" fmla="*/ 48 h 118"/>
                  <a:gd name="T18" fmla="*/ 15 w 171"/>
                  <a:gd name="T19" fmla="*/ 4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8">
                    <a:moveTo>
                      <a:pt x="15" y="48"/>
                    </a:moveTo>
                    <a:cubicBezTo>
                      <a:pt x="132" y="115"/>
                      <a:pt x="132" y="115"/>
                      <a:pt x="132" y="115"/>
                    </a:cubicBezTo>
                    <a:cubicBezTo>
                      <a:pt x="136" y="117"/>
                      <a:pt x="140" y="118"/>
                      <a:pt x="144" y="118"/>
                    </a:cubicBezTo>
                    <a:cubicBezTo>
                      <a:pt x="152" y="118"/>
                      <a:pt x="160" y="114"/>
                      <a:pt x="165" y="106"/>
                    </a:cubicBezTo>
                    <a:cubicBezTo>
                      <a:pt x="171" y="95"/>
                      <a:pt x="167" y="80"/>
                      <a:pt x="156" y="74"/>
                    </a:cubicBezTo>
                    <a:cubicBezTo>
                      <a:pt x="39" y="6"/>
                      <a:pt x="39" y="6"/>
                      <a:pt x="39" y="6"/>
                    </a:cubicBezTo>
                    <a:cubicBezTo>
                      <a:pt x="28" y="0"/>
                      <a:pt x="13" y="4"/>
                      <a:pt x="7" y="15"/>
                    </a:cubicBezTo>
                    <a:cubicBezTo>
                      <a:pt x="0" y="27"/>
                      <a:pt x="4" y="41"/>
                      <a:pt x="15" y="48"/>
                    </a:cubicBezTo>
                    <a:close/>
                    <a:moveTo>
                      <a:pt x="15" y="48"/>
                    </a:moveTo>
                    <a:cubicBezTo>
                      <a:pt x="15" y="48"/>
                      <a:pt x="15" y="48"/>
                      <a:pt x="15" y="48"/>
                    </a:cubicBezTo>
                  </a:path>
                </a:pathLst>
              </a:custGeom>
              <a:grpFill/>
              <a:ln>
                <a:noFill/>
              </a:ln>
            </p:spPr>
            <p:txBody>
              <a:bodyPr vert="horz" wrap="square" lIns="91428" tIns="45714" rIns="91428" bIns="45714" numCol="1" anchor="t" anchorCtr="0" compatLnSpc="1">
                <a:prstTxWarp prst="textNoShape">
                  <a:avLst/>
                </a:prstTxWarp>
              </a:bodyPr>
              <a:lstStyle/>
              <a:p>
                <a:pPr defTabSz="914286">
                  <a:defRPr/>
                </a:pPr>
                <a:endParaRPr lang="en-GB" sz="1800">
                  <a:solidFill>
                    <a:schemeClr val="tx1">
                      <a:lumMod val="75000"/>
                      <a:lumOff val="25000"/>
                    </a:schemeClr>
                  </a:solidFill>
                  <a:latin typeface="Arial" panose="020B0604020202020204" pitchFamily="34" charset="0"/>
                  <a:cs typeface="Arial" panose="020B0604020202020204" pitchFamily="34" charset="0"/>
                </a:endParaRPr>
              </a:p>
            </p:txBody>
          </p:sp>
          <p:sp>
            <p:nvSpPr>
              <p:cNvPr id="29" name="Freeform 14">
                <a:extLst>
                  <a:ext uri="{FF2B5EF4-FFF2-40B4-BE49-F238E27FC236}">
                    <a16:creationId xmlns:a16="http://schemas.microsoft.com/office/drawing/2014/main" id="{D025B1C2-D6EC-184A-A50F-6A835CA2B284}"/>
                  </a:ext>
                </a:extLst>
              </p:cNvPr>
              <p:cNvSpPr>
                <a:spLocks noEditPoints="1"/>
              </p:cNvSpPr>
              <p:nvPr/>
            </p:nvSpPr>
            <p:spPr bwMode="auto">
              <a:xfrm rot="10800000">
                <a:off x="3389152" y="3758902"/>
                <a:ext cx="334653" cy="88893"/>
              </a:xfrm>
              <a:custGeom>
                <a:avLst/>
                <a:gdLst>
                  <a:gd name="T0" fmla="*/ 159 w 183"/>
                  <a:gd name="T1" fmla="*/ 0 h 48"/>
                  <a:gd name="T2" fmla="*/ 24 w 183"/>
                  <a:gd name="T3" fmla="*/ 0 h 48"/>
                  <a:gd name="T4" fmla="*/ 0 w 183"/>
                  <a:gd name="T5" fmla="*/ 24 h 48"/>
                  <a:gd name="T6" fmla="*/ 24 w 183"/>
                  <a:gd name="T7" fmla="*/ 48 h 48"/>
                  <a:gd name="T8" fmla="*/ 159 w 183"/>
                  <a:gd name="T9" fmla="*/ 48 h 48"/>
                  <a:gd name="T10" fmla="*/ 183 w 183"/>
                  <a:gd name="T11" fmla="*/ 24 h 48"/>
                  <a:gd name="T12" fmla="*/ 159 w 183"/>
                  <a:gd name="T13" fmla="*/ 0 h 48"/>
                  <a:gd name="T14" fmla="*/ 159 w 183"/>
                  <a:gd name="T15" fmla="*/ 0 h 48"/>
                  <a:gd name="T16" fmla="*/ 159 w 183"/>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48">
                    <a:moveTo>
                      <a:pt x="159" y="0"/>
                    </a:moveTo>
                    <a:cubicBezTo>
                      <a:pt x="24" y="0"/>
                      <a:pt x="24" y="0"/>
                      <a:pt x="24" y="0"/>
                    </a:cubicBezTo>
                    <a:cubicBezTo>
                      <a:pt x="11" y="0"/>
                      <a:pt x="0" y="11"/>
                      <a:pt x="0" y="24"/>
                    </a:cubicBezTo>
                    <a:cubicBezTo>
                      <a:pt x="0" y="38"/>
                      <a:pt x="11" y="48"/>
                      <a:pt x="24" y="48"/>
                    </a:cubicBezTo>
                    <a:cubicBezTo>
                      <a:pt x="159" y="48"/>
                      <a:pt x="159" y="48"/>
                      <a:pt x="159" y="48"/>
                    </a:cubicBezTo>
                    <a:cubicBezTo>
                      <a:pt x="172" y="48"/>
                      <a:pt x="183" y="38"/>
                      <a:pt x="183" y="24"/>
                    </a:cubicBezTo>
                    <a:cubicBezTo>
                      <a:pt x="183" y="11"/>
                      <a:pt x="172" y="0"/>
                      <a:pt x="159" y="0"/>
                    </a:cubicBezTo>
                    <a:close/>
                    <a:moveTo>
                      <a:pt x="159" y="0"/>
                    </a:moveTo>
                    <a:cubicBezTo>
                      <a:pt x="159" y="0"/>
                      <a:pt x="159" y="0"/>
                      <a:pt x="159" y="0"/>
                    </a:cubicBezTo>
                  </a:path>
                </a:pathLst>
              </a:custGeom>
              <a:grpFill/>
              <a:ln>
                <a:noFill/>
              </a:ln>
            </p:spPr>
            <p:txBody>
              <a:bodyPr vert="horz" wrap="square" lIns="91428" tIns="45714" rIns="91428" bIns="45714" numCol="1" anchor="t" anchorCtr="0" compatLnSpc="1">
                <a:prstTxWarp prst="textNoShape">
                  <a:avLst/>
                </a:prstTxWarp>
              </a:bodyPr>
              <a:lstStyle/>
              <a:p>
                <a:pPr defTabSz="914286">
                  <a:defRPr/>
                </a:pPr>
                <a:endParaRPr lang="en-GB" sz="1800">
                  <a:solidFill>
                    <a:schemeClr val="tx1">
                      <a:lumMod val="75000"/>
                      <a:lumOff val="25000"/>
                    </a:schemeClr>
                  </a:solidFill>
                  <a:latin typeface="Arial" panose="020B0604020202020204" pitchFamily="34" charset="0"/>
                  <a:cs typeface="Arial" panose="020B0604020202020204" pitchFamily="34" charset="0"/>
                </a:endParaRPr>
              </a:p>
            </p:txBody>
          </p:sp>
          <p:sp>
            <p:nvSpPr>
              <p:cNvPr id="30" name="Freeform 15">
                <a:extLst>
                  <a:ext uri="{FF2B5EF4-FFF2-40B4-BE49-F238E27FC236}">
                    <a16:creationId xmlns:a16="http://schemas.microsoft.com/office/drawing/2014/main" id="{12206B54-F5BF-DF4B-A399-6B5D7881BFDB}"/>
                  </a:ext>
                </a:extLst>
              </p:cNvPr>
              <p:cNvSpPr>
                <a:spLocks noEditPoints="1"/>
              </p:cNvSpPr>
              <p:nvPr/>
            </p:nvSpPr>
            <p:spPr bwMode="auto">
              <a:xfrm rot="10800000">
                <a:off x="5260073" y="3758902"/>
                <a:ext cx="332562" cy="88893"/>
              </a:xfrm>
              <a:custGeom>
                <a:avLst/>
                <a:gdLst>
                  <a:gd name="T0" fmla="*/ 182 w 182"/>
                  <a:gd name="T1" fmla="*/ 24 h 48"/>
                  <a:gd name="T2" fmla="*/ 158 w 182"/>
                  <a:gd name="T3" fmla="*/ 0 h 48"/>
                  <a:gd name="T4" fmla="*/ 24 w 182"/>
                  <a:gd name="T5" fmla="*/ 0 h 48"/>
                  <a:gd name="T6" fmla="*/ 0 w 182"/>
                  <a:gd name="T7" fmla="*/ 24 h 48"/>
                  <a:gd name="T8" fmla="*/ 24 w 182"/>
                  <a:gd name="T9" fmla="*/ 48 h 48"/>
                  <a:gd name="T10" fmla="*/ 158 w 182"/>
                  <a:gd name="T11" fmla="*/ 48 h 48"/>
                  <a:gd name="T12" fmla="*/ 182 w 182"/>
                  <a:gd name="T13" fmla="*/ 24 h 48"/>
                  <a:gd name="T14" fmla="*/ 182 w 182"/>
                  <a:gd name="T15" fmla="*/ 24 h 48"/>
                  <a:gd name="T16" fmla="*/ 182 w 182"/>
                  <a:gd name="T17"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48">
                    <a:moveTo>
                      <a:pt x="182" y="24"/>
                    </a:moveTo>
                    <a:cubicBezTo>
                      <a:pt x="182" y="11"/>
                      <a:pt x="172" y="0"/>
                      <a:pt x="158" y="0"/>
                    </a:cubicBezTo>
                    <a:cubicBezTo>
                      <a:pt x="24" y="0"/>
                      <a:pt x="24" y="0"/>
                      <a:pt x="24" y="0"/>
                    </a:cubicBezTo>
                    <a:cubicBezTo>
                      <a:pt x="11" y="0"/>
                      <a:pt x="0" y="11"/>
                      <a:pt x="0" y="24"/>
                    </a:cubicBezTo>
                    <a:cubicBezTo>
                      <a:pt x="0" y="38"/>
                      <a:pt x="11" y="48"/>
                      <a:pt x="24" y="48"/>
                    </a:cubicBezTo>
                    <a:cubicBezTo>
                      <a:pt x="158" y="48"/>
                      <a:pt x="158" y="48"/>
                      <a:pt x="158" y="48"/>
                    </a:cubicBezTo>
                    <a:cubicBezTo>
                      <a:pt x="172" y="48"/>
                      <a:pt x="182" y="38"/>
                      <a:pt x="182" y="24"/>
                    </a:cubicBezTo>
                    <a:close/>
                    <a:moveTo>
                      <a:pt x="182" y="24"/>
                    </a:moveTo>
                    <a:cubicBezTo>
                      <a:pt x="182" y="24"/>
                      <a:pt x="182" y="24"/>
                      <a:pt x="182" y="24"/>
                    </a:cubicBezTo>
                  </a:path>
                </a:pathLst>
              </a:custGeom>
              <a:grpFill/>
              <a:ln>
                <a:noFill/>
              </a:ln>
            </p:spPr>
            <p:txBody>
              <a:bodyPr vert="horz" wrap="square" lIns="91428" tIns="45714" rIns="91428" bIns="45714" numCol="1" anchor="t" anchorCtr="0" compatLnSpc="1">
                <a:prstTxWarp prst="textNoShape">
                  <a:avLst/>
                </a:prstTxWarp>
              </a:bodyPr>
              <a:lstStyle/>
              <a:p>
                <a:pPr defTabSz="914286">
                  <a:defRPr/>
                </a:pPr>
                <a:endParaRPr lang="en-GB" sz="1800">
                  <a:solidFill>
                    <a:schemeClr val="tx1">
                      <a:lumMod val="75000"/>
                      <a:lumOff val="25000"/>
                    </a:schemeClr>
                  </a:solidFill>
                  <a:latin typeface="Arial" panose="020B0604020202020204" pitchFamily="34" charset="0"/>
                  <a:cs typeface="Arial" panose="020B0604020202020204" pitchFamily="34" charset="0"/>
                </a:endParaRPr>
              </a:p>
            </p:txBody>
          </p:sp>
          <p:sp>
            <p:nvSpPr>
              <p:cNvPr id="31" name="Freeform 16">
                <a:extLst>
                  <a:ext uri="{FF2B5EF4-FFF2-40B4-BE49-F238E27FC236}">
                    <a16:creationId xmlns:a16="http://schemas.microsoft.com/office/drawing/2014/main" id="{40A3857C-A4A9-834B-AE8A-F3F5A280E2DC}"/>
                  </a:ext>
                </a:extLst>
              </p:cNvPr>
              <p:cNvSpPr>
                <a:spLocks noEditPoints="1"/>
              </p:cNvSpPr>
              <p:nvPr/>
            </p:nvSpPr>
            <p:spPr bwMode="auto">
              <a:xfrm rot="10800000">
                <a:off x="3525105" y="4167808"/>
                <a:ext cx="312692" cy="217524"/>
              </a:xfrm>
              <a:custGeom>
                <a:avLst/>
                <a:gdLst>
                  <a:gd name="T0" fmla="*/ 27 w 171"/>
                  <a:gd name="T1" fmla="*/ 118 h 118"/>
                  <a:gd name="T2" fmla="*/ 39 w 171"/>
                  <a:gd name="T3" fmla="*/ 115 h 118"/>
                  <a:gd name="T4" fmla="*/ 155 w 171"/>
                  <a:gd name="T5" fmla="*/ 48 h 118"/>
                  <a:gd name="T6" fmla="*/ 164 w 171"/>
                  <a:gd name="T7" fmla="*/ 15 h 118"/>
                  <a:gd name="T8" fmla="*/ 131 w 171"/>
                  <a:gd name="T9" fmla="*/ 6 h 118"/>
                  <a:gd name="T10" fmla="*/ 15 w 171"/>
                  <a:gd name="T11" fmla="*/ 74 h 118"/>
                  <a:gd name="T12" fmla="*/ 6 w 171"/>
                  <a:gd name="T13" fmla="*/ 106 h 118"/>
                  <a:gd name="T14" fmla="*/ 27 w 171"/>
                  <a:gd name="T15" fmla="*/ 118 h 118"/>
                  <a:gd name="T16" fmla="*/ 27 w 171"/>
                  <a:gd name="T17" fmla="*/ 118 h 118"/>
                  <a:gd name="T18" fmla="*/ 27 w 171"/>
                  <a:gd name="T1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8">
                    <a:moveTo>
                      <a:pt x="27" y="118"/>
                    </a:moveTo>
                    <a:cubicBezTo>
                      <a:pt x="31" y="118"/>
                      <a:pt x="35" y="117"/>
                      <a:pt x="39" y="115"/>
                    </a:cubicBezTo>
                    <a:cubicBezTo>
                      <a:pt x="155" y="48"/>
                      <a:pt x="155" y="48"/>
                      <a:pt x="155" y="48"/>
                    </a:cubicBezTo>
                    <a:cubicBezTo>
                      <a:pt x="167" y="41"/>
                      <a:pt x="171" y="27"/>
                      <a:pt x="164" y="15"/>
                    </a:cubicBezTo>
                    <a:cubicBezTo>
                      <a:pt x="157" y="4"/>
                      <a:pt x="143" y="0"/>
                      <a:pt x="131" y="6"/>
                    </a:cubicBezTo>
                    <a:cubicBezTo>
                      <a:pt x="15" y="74"/>
                      <a:pt x="15" y="74"/>
                      <a:pt x="15" y="74"/>
                    </a:cubicBezTo>
                    <a:cubicBezTo>
                      <a:pt x="3" y="80"/>
                      <a:pt x="0" y="95"/>
                      <a:pt x="6" y="106"/>
                    </a:cubicBezTo>
                    <a:cubicBezTo>
                      <a:pt x="11" y="114"/>
                      <a:pt x="19" y="118"/>
                      <a:pt x="27" y="118"/>
                    </a:cubicBezTo>
                    <a:close/>
                    <a:moveTo>
                      <a:pt x="27" y="118"/>
                    </a:moveTo>
                    <a:cubicBezTo>
                      <a:pt x="27" y="118"/>
                      <a:pt x="27" y="118"/>
                      <a:pt x="27" y="118"/>
                    </a:cubicBezTo>
                  </a:path>
                </a:pathLst>
              </a:custGeom>
              <a:grpFill/>
              <a:ln>
                <a:noFill/>
              </a:ln>
            </p:spPr>
            <p:txBody>
              <a:bodyPr vert="horz" wrap="square" lIns="91428" tIns="45714" rIns="91428" bIns="45714" numCol="1" anchor="t" anchorCtr="0" compatLnSpc="1">
                <a:prstTxWarp prst="textNoShape">
                  <a:avLst/>
                </a:prstTxWarp>
              </a:bodyPr>
              <a:lstStyle/>
              <a:p>
                <a:pPr defTabSz="914286">
                  <a:defRPr/>
                </a:pPr>
                <a:endParaRPr lang="en-GB" sz="1800">
                  <a:solidFill>
                    <a:schemeClr val="tx1">
                      <a:lumMod val="75000"/>
                      <a:lumOff val="25000"/>
                    </a:schemeClr>
                  </a:solidFill>
                  <a:latin typeface="Arial" panose="020B0604020202020204" pitchFamily="34" charset="0"/>
                  <a:cs typeface="Arial" panose="020B0604020202020204" pitchFamily="34" charset="0"/>
                </a:endParaRPr>
              </a:p>
            </p:txBody>
          </p:sp>
          <p:sp>
            <p:nvSpPr>
              <p:cNvPr id="32" name="Freeform 17">
                <a:extLst>
                  <a:ext uri="{FF2B5EF4-FFF2-40B4-BE49-F238E27FC236}">
                    <a16:creationId xmlns:a16="http://schemas.microsoft.com/office/drawing/2014/main" id="{CBEEF436-6EA5-F846-BDDF-8FFD6258AB40}"/>
                  </a:ext>
                </a:extLst>
              </p:cNvPr>
              <p:cNvSpPr>
                <a:spLocks noEditPoints="1"/>
              </p:cNvSpPr>
              <p:nvPr/>
            </p:nvSpPr>
            <p:spPr bwMode="auto">
              <a:xfrm rot="10800000">
                <a:off x="5143990" y="3224503"/>
                <a:ext cx="312692" cy="219617"/>
              </a:xfrm>
              <a:custGeom>
                <a:avLst/>
                <a:gdLst>
                  <a:gd name="T0" fmla="*/ 132 w 171"/>
                  <a:gd name="T1" fmla="*/ 7 h 119"/>
                  <a:gd name="T2" fmla="*/ 15 w 171"/>
                  <a:gd name="T3" fmla="*/ 74 h 119"/>
                  <a:gd name="T4" fmla="*/ 7 w 171"/>
                  <a:gd name="T5" fmla="*/ 107 h 119"/>
                  <a:gd name="T6" fmla="*/ 28 w 171"/>
                  <a:gd name="T7" fmla="*/ 119 h 119"/>
                  <a:gd name="T8" fmla="*/ 39 w 171"/>
                  <a:gd name="T9" fmla="*/ 115 h 119"/>
                  <a:gd name="T10" fmla="*/ 156 w 171"/>
                  <a:gd name="T11" fmla="*/ 48 h 119"/>
                  <a:gd name="T12" fmla="*/ 165 w 171"/>
                  <a:gd name="T13" fmla="*/ 15 h 119"/>
                  <a:gd name="T14" fmla="*/ 132 w 171"/>
                  <a:gd name="T15" fmla="*/ 7 h 119"/>
                  <a:gd name="T16" fmla="*/ 132 w 171"/>
                  <a:gd name="T17" fmla="*/ 7 h 119"/>
                  <a:gd name="T18" fmla="*/ 132 w 171"/>
                  <a:gd name="T19" fmla="*/ 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9">
                    <a:moveTo>
                      <a:pt x="132" y="7"/>
                    </a:moveTo>
                    <a:cubicBezTo>
                      <a:pt x="15" y="74"/>
                      <a:pt x="15" y="74"/>
                      <a:pt x="15" y="74"/>
                    </a:cubicBezTo>
                    <a:cubicBezTo>
                      <a:pt x="4" y="80"/>
                      <a:pt x="0" y="95"/>
                      <a:pt x="7" y="107"/>
                    </a:cubicBezTo>
                    <a:cubicBezTo>
                      <a:pt x="11" y="114"/>
                      <a:pt x="19" y="119"/>
                      <a:pt x="28" y="119"/>
                    </a:cubicBezTo>
                    <a:cubicBezTo>
                      <a:pt x="32" y="119"/>
                      <a:pt x="36" y="118"/>
                      <a:pt x="39" y="115"/>
                    </a:cubicBezTo>
                    <a:cubicBezTo>
                      <a:pt x="156" y="48"/>
                      <a:pt x="156" y="48"/>
                      <a:pt x="156" y="48"/>
                    </a:cubicBezTo>
                    <a:cubicBezTo>
                      <a:pt x="167" y="42"/>
                      <a:pt x="171" y="27"/>
                      <a:pt x="165" y="15"/>
                    </a:cubicBezTo>
                    <a:cubicBezTo>
                      <a:pt x="158" y="4"/>
                      <a:pt x="143" y="0"/>
                      <a:pt x="132" y="7"/>
                    </a:cubicBezTo>
                    <a:close/>
                    <a:moveTo>
                      <a:pt x="132" y="7"/>
                    </a:moveTo>
                    <a:cubicBezTo>
                      <a:pt x="132" y="7"/>
                      <a:pt x="132" y="7"/>
                      <a:pt x="132" y="7"/>
                    </a:cubicBezTo>
                  </a:path>
                </a:pathLst>
              </a:custGeom>
              <a:grpFill/>
              <a:ln>
                <a:noFill/>
              </a:ln>
            </p:spPr>
            <p:txBody>
              <a:bodyPr vert="horz" wrap="square" lIns="91428" tIns="45714" rIns="91428" bIns="45714" numCol="1" anchor="t" anchorCtr="0" compatLnSpc="1">
                <a:prstTxWarp prst="textNoShape">
                  <a:avLst/>
                </a:prstTxWarp>
              </a:bodyPr>
              <a:lstStyle/>
              <a:p>
                <a:pPr defTabSz="914286">
                  <a:defRPr/>
                </a:pPr>
                <a:endParaRPr lang="en-GB" sz="1800">
                  <a:solidFill>
                    <a:schemeClr val="tx1">
                      <a:lumMod val="75000"/>
                      <a:lumOff val="25000"/>
                    </a:schemeClr>
                  </a:solidFill>
                  <a:latin typeface="Arial" panose="020B0604020202020204" pitchFamily="34" charset="0"/>
                  <a:cs typeface="Arial" panose="020B0604020202020204" pitchFamily="34" charset="0"/>
                </a:endParaRPr>
              </a:p>
            </p:txBody>
          </p:sp>
          <p:sp>
            <p:nvSpPr>
              <p:cNvPr id="33" name="Freeform 18">
                <a:extLst>
                  <a:ext uri="{FF2B5EF4-FFF2-40B4-BE49-F238E27FC236}">
                    <a16:creationId xmlns:a16="http://schemas.microsoft.com/office/drawing/2014/main" id="{5066263C-BF62-B04A-AACA-C2F30046015B}"/>
                  </a:ext>
                </a:extLst>
              </p:cNvPr>
              <p:cNvSpPr>
                <a:spLocks noEditPoints="1"/>
              </p:cNvSpPr>
              <p:nvPr/>
            </p:nvSpPr>
            <p:spPr bwMode="auto">
              <a:xfrm rot="10800000">
                <a:off x="3912047" y="4466902"/>
                <a:ext cx="222754" cy="309553"/>
              </a:xfrm>
              <a:custGeom>
                <a:avLst/>
                <a:gdLst>
                  <a:gd name="T0" fmla="*/ 15 w 122"/>
                  <a:gd name="T1" fmla="*/ 165 h 168"/>
                  <a:gd name="T2" fmla="*/ 27 w 122"/>
                  <a:gd name="T3" fmla="*/ 168 h 168"/>
                  <a:gd name="T4" fmla="*/ 48 w 122"/>
                  <a:gd name="T5" fmla="*/ 156 h 168"/>
                  <a:gd name="T6" fmla="*/ 115 w 122"/>
                  <a:gd name="T7" fmla="*/ 39 h 168"/>
                  <a:gd name="T8" fmla="*/ 107 w 122"/>
                  <a:gd name="T9" fmla="*/ 7 h 168"/>
                  <a:gd name="T10" fmla="*/ 74 w 122"/>
                  <a:gd name="T11" fmla="*/ 15 h 168"/>
                  <a:gd name="T12" fmla="*/ 7 w 122"/>
                  <a:gd name="T13" fmla="*/ 132 h 168"/>
                  <a:gd name="T14" fmla="*/ 15 w 122"/>
                  <a:gd name="T15" fmla="*/ 165 h 168"/>
                  <a:gd name="T16" fmla="*/ 15 w 122"/>
                  <a:gd name="T17" fmla="*/ 165 h 168"/>
                  <a:gd name="T18" fmla="*/ 15 w 122"/>
                  <a:gd name="T19" fmla="*/ 16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68">
                    <a:moveTo>
                      <a:pt x="15" y="165"/>
                    </a:moveTo>
                    <a:cubicBezTo>
                      <a:pt x="19" y="167"/>
                      <a:pt x="23" y="168"/>
                      <a:pt x="27" y="168"/>
                    </a:cubicBezTo>
                    <a:cubicBezTo>
                      <a:pt x="36" y="168"/>
                      <a:pt x="44" y="164"/>
                      <a:pt x="48" y="156"/>
                    </a:cubicBezTo>
                    <a:cubicBezTo>
                      <a:pt x="115" y="39"/>
                      <a:pt x="115" y="39"/>
                      <a:pt x="115" y="39"/>
                    </a:cubicBezTo>
                    <a:cubicBezTo>
                      <a:pt x="122" y="28"/>
                      <a:pt x="118" y="13"/>
                      <a:pt x="107" y="7"/>
                    </a:cubicBezTo>
                    <a:cubicBezTo>
                      <a:pt x="95" y="0"/>
                      <a:pt x="80" y="4"/>
                      <a:pt x="74" y="15"/>
                    </a:cubicBezTo>
                    <a:cubicBezTo>
                      <a:pt x="7" y="132"/>
                      <a:pt x="7" y="132"/>
                      <a:pt x="7" y="132"/>
                    </a:cubicBezTo>
                    <a:cubicBezTo>
                      <a:pt x="0" y="143"/>
                      <a:pt x="4" y="158"/>
                      <a:pt x="15" y="165"/>
                    </a:cubicBezTo>
                    <a:close/>
                    <a:moveTo>
                      <a:pt x="15" y="165"/>
                    </a:moveTo>
                    <a:cubicBezTo>
                      <a:pt x="15" y="165"/>
                      <a:pt x="15" y="165"/>
                      <a:pt x="15" y="165"/>
                    </a:cubicBezTo>
                  </a:path>
                </a:pathLst>
              </a:custGeom>
              <a:grpFill/>
              <a:ln>
                <a:noFill/>
              </a:ln>
            </p:spPr>
            <p:txBody>
              <a:bodyPr vert="horz" wrap="square" lIns="91428" tIns="45714" rIns="91428" bIns="45714" numCol="1" anchor="t" anchorCtr="0" compatLnSpc="1">
                <a:prstTxWarp prst="textNoShape">
                  <a:avLst/>
                </a:prstTxWarp>
              </a:bodyPr>
              <a:lstStyle/>
              <a:p>
                <a:pPr defTabSz="914286">
                  <a:defRPr/>
                </a:pPr>
                <a:endParaRPr lang="en-GB" sz="1800">
                  <a:solidFill>
                    <a:schemeClr val="tx1">
                      <a:lumMod val="75000"/>
                      <a:lumOff val="25000"/>
                    </a:schemeClr>
                  </a:solidFill>
                  <a:latin typeface="Arial" panose="020B0604020202020204" pitchFamily="34" charset="0"/>
                  <a:cs typeface="Arial" panose="020B0604020202020204" pitchFamily="34" charset="0"/>
                </a:endParaRPr>
              </a:p>
            </p:txBody>
          </p:sp>
        </p:grpSp>
        <p:sp>
          <p:nvSpPr>
            <p:cNvPr id="16" name="Freeform 5">
              <a:extLst>
                <a:ext uri="{FF2B5EF4-FFF2-40B4-BE49-F238E27FC236}">
                  <a16:creationId xmlns:a16="http://schemas.microsoft.com/office/drawing/2014/main" id="{ABA7E109-4630-C64D-8AF0-EFB631B2B2D7}"/>
                </a:ext>
              </a:extLst>
            </p:cNvPr>
            <p:cNvSpPr>
              <a:spLocks noEditPoints="1"/>
            </p:cNvSpPr>
            <p:nvPr/>
          </p:nvSpPr>
          <p:spPr bwMode="auto">
            <a:xfrm rot="16200000">
              <a:off x="5648036" y="2597876"/>
              <a:ext cx="1865233" cy="1893953"/>
            </a:xfrm>
            <a:custGeom>
              <a:avLst/>
              <a:gdLst>
                <a:gd name="T0" fmla="*/ 548 w 567"/>
                <a:gd name="T1" fmla="*/ 239 h 571"/>
                <a:gd name="T2" fmla="*/ 495 w 567"/>
                <a:gd name="T3" fmla="*/ 210 h 571"/>
                <a:gd name="T4" fmla="*/ 485 w 567"/>
                <a:gd name="T5" fmla="*/ 162 h 571"/>
                <a:gd name="T6" fmla="*/ 506 w 567"/>
                <a:gd name="T7" fmla="*/ 119 h 571"/>
                <a:gd name="T8" fmla="*/ 465 w 567"/>
                <a:gd name="T9" fmla="*/ 66 h 571"/>
                <a:gd name="T10" fmla="*/ 409 w 567"/>
                <a:gd name="T11" fmla="*/ 79 h 571"/>
                <a:gd name="T12" fmla="*/ 355 w 567"/>
                <a:gd name="T13" fmla="*/ 71 h 571"/>
                <a:gd name="T14" fmla="*/ 330 w 567"/>
                <a:gd name="T15" fmla="*/ 19 h 571"/>
                <a:gd name="T16" fmla="*/ 258 w 567"/>
                <a:gd name="T17" fmla="*/ 1 h 571"/>
                <a:gd name="T18" fmla="*/ 227 w 567"/>
                <a:gd name="T19" fmla="*/ 53 h 571"/>
                <a:gd name="T20" fmla="*/ 186 w 567"/>
                <a:gd name="T21" fmla="*/ 83 h 571"/>
                <a:gd name="T22" fmla="*/ 128 w 567"/>
                <a:gd name="T23" fmla="*/ 64 h 571"/>
                <a:gd name="T24" fmla="*/ 66 w 567"/>
                <a:gd name="T25" fmla="*/ 104 h 571"/>
                <a:gd name="T26" fmla="*/ 81 w 567"/>
                <a:gd name="T27" fmla="*/ 159 h 571"/>
                <a:gd name="T28" fmla="*/ 71 w 567"/>
                <a:gd name="T29" fmla="*/ 214 h 571"/>
                <a:gd name="T30" fmla="*/ 20 w 567"/>
                <a:gd name="T31" fmla="*/ 239 h 571"/>
                <a:gd name="T32" fmla="*/ 2 w 567"/>
                <a:gd name="T33" fmla="*/ 312 h 571"/>
                <a:gd name="T34" fmla="*/ 50 w 567"/>
                <a:gd name="T35" fmla="*/ 341 h 571"/>
                <a:gd name="T36" fmla="*/ 82 w 567"/>
                <a:gd name="T37" fmla="*/ 387 h 571"/>
                <a:gd name="T38" fmla="*/ 82 w 567"/>
                <a:gd name="T39" fmla="*/ 408 h 571"/>
                <a:gd name="T40" fmla="*/ 68 w 567"/>
                <a:gd name="T41" fmla="*/ 470 h 571"/>
                <a:gd name="T42" fmla="*/ 103 w 567"/>
                <a:gd name="T43" fmla="*/ 505 h 571"/>
                <a:gd name="T44" fmla="*/ 153 w 567"/>
                <a:gd name="T45" fmla="*/ 494 h 571"/>
                <a:gd name="T46" fmla="*/ 210 w 567"/>
                <a:gd name="T47" fmla="*/ 500 h 571"/>
                <a:gd name="T48" fmla="*/ 238 w 567"/>
                <a:gd name="T49" fmla="*/ 551 h 571"/>
                <a:gd name="T50" fmla="*/ 273 w 567"/>
                <a:gd name="T51" fmla="*/ 571 h 571"/>
                <a:gd name="T52" fmla="*/ 330 w 567"/>
                <a:gd name="T53" fmla="*/ 551 h 571"/>
                <a:gd name="T54" fmla="*/ 356 w 567"/>
                <a:gd name="T55" fmla="*/ 501 h 571"/>
                <a:gd name="T56" fmla="*/ 405 w 567"/>
                <a:gd name="T57" fmla="*/ 489 h 571"/>
                <a:gd name="T58" fmla="*/ 452 w 567"/>
                <a:gd name="T59" fmla="*/ 509 h 571"/>
                <a:gd name="T60" fmla="*/ 501 w 567"/>
                <a:gd name="T61" fmla="*/ 468 h 571"/>
                <a:gd name="T62" fmla="*/ 490 w 567"/>
                <a:gd name="T63" fmla="*/ 417 h 571"/>
                <a:gd name="T64" fmla="*/ 495 w 567"/>
                <a:gd name="T65" fmla="*/ 364 h 571"/>
                <a:gd name="T66" fmla="*/ 548 w 567"/>
                <a:gd name="T67" fmla="*/ 331 h 571"/>
                <a:gd name="T68" fmla="*/ 567 w 567"/>
                <a:gd name="T69" fmla="*/ 275 h 571"/>
                <a:gd name="T70" fmla="*/ 285 w 567"/>
                <a:gd name="T71" fmla="*/ 355 h 571"/>
                <a:gd name="T72" fmla="*/ 285 w 567"/>
                <a:gd name="T73" fmla="*/ 215 h 571"/>
                <a:gd name="T74" fmla="*/ 285 w 567"/>
                <a:gd name="T75" fmla="*/ 355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7" h="571">
                  <a:moveTo>
                    <a:pt x="565" y="260"/>
                  </a:moveTo>
                  <a:cubicBezTo>
                    <a:pt x="566" y="250"/>
                    <a:pt x="557" y="241"/>
                    <a:pt x="548" y="239"/>
                  </a:cubicBezTo>
                  <a:cubicBezTo>
                    <a:pt x="537" y="236"/>
                    <a:pt x="526" y="232"/>
                    <a:pt x="515" y="229"/>
                  </a:cubicBezTo>
                  <a:cubicBezTo>
                    <a:pt x="506" y="227"/>
                    <a:pt x="499" y="219"/>
                    <a:pt x="495" y="210"/>
                  </a:cubicBezTo>
                  <a:cubicBezTo>
                    <a:pt x="492" y="202"/>
                    <a:pt x="489" y="193"/>
                    <a:pt x="486" y="186"/>
                  </a:cubicBezTo>
                  <a:cubicBezTo>
                    <a:pt x="480" y="177"/>
                    <a:pt x="480" y="170"/>
                    <a:pt x="485" y="162"/>
                  </a:cubicBezTo>
                  <a:cubicBezTo>
                    <a:pt x="490" y="153"/>
                    <a:pt x="495" y="145"/>
                    <a:pt x="499" y="137"/>
                  </a:cubicBezTo>
                  <a:cubicBezTo>
                    <a:pt x="502" y="131"/>
                    <a:pt x="506" y="126"/>
                    <a:pt x="506" y="119"/>
                  </a:cubicBezTo>
                  <a:cubicBezTo>
                    <a:pt x="507" y="106"/>
                    <a:pt x="499" y="98"/>
                    <a:pt x="492" y="91"/>
                  </a:cubicBezTo>
                  <a:cubicBezTo>
                    <a:pt x="484" y="82"/>
                    <a:pt x="474" y="74"/>
                    <a:pt x="465" y="66"/>
                  </a:cubicBezTo>
                  <a:cubicBezTo>
                    <a:pt x="457" y="60"/>
                    <a:pt x="449" y="59"/>
                    <a:pt x="440" y="63"/>
                  </a:cubicBezTo>
                  <a:cubicBezTo>
                    <a:pt x="430" y="68"/>
                    <a:pt x="420" y="74"/>
                    <a:pt x="409" y="79"/>
                  </a:cubicBezTo>
                  <a:cubicBezTo>
                    <a:pt x="401" y="84"/>
                    <a:pt x="392" y="86"/>
                    <a:pt x="383" y="83"/>
                  </a:cubicBezTo>
                  <a:cubicBezTo>
                    <a:pt x="373" y="79"/>
                    <a:pt x="363" y="75"/>
                    <a:pt x="355" y="71"/>
                  </a:cubicBezTo>
                  <a:cubicBezTo>
                    <a:pt x="348" y="67"/>
                    <a:pt x="342" y="61"/>
                    <a:pt x="340" y="54"/>
                  </a:cubicBezTo>
                  <a:cubicBezTo>
                    <a:pt x="336" y="42"/>
                    <a:pt x="333" y="30"/>
                    <a:pt x="330" y="19"/>
                  </a:cubicBezTo>
                  <a:cubicBezTo>
                    <a:pt x="327" y="11"/>
                    <a:pt x="318" y="2"/>
                    <a:pt x="310" y="1"/>
                  </a:cubicBezTo>
                  <a:cubicBezTo>
                    <a:pt x="293" y="0"/>
                    <a:pt x="276" y="0"/>
                    <a:pt x="258" y="1"/>
                  </a:cubicBezTo>
                  <a:cubicBezTo>
                    <a:pt x="249" y="2"/>
                    <a:pt x="240" y="9"/>
                    <a:pt x="238" y="18"/>
                  </a:cubicBezTo>
                  <a:cubicBezTo>
                    <a:pt x="234" y="30"/>
                    <a:pt x="231" y="42"/>
                    <a:pt x="227" y="53"/>
                  </a:cubicBezTo>
                  <a:cubicBezTo>
                    <a:pt x="225" y="61"/>
                    <a:pt x="219" y="68"/>
                    <a:pt x="212" y="71"/>
                  </a:cubicBezTo>
                  <a:cubicBezTo>
                    <a:pt x="204" y="75"/>
                    <a:pt x="195" y="79"/>
                    <a:pt x="186" y="83"/>
                  </a:cubicBezTo>
                  <a:cubicBezTo>
                    <a:pt x="177" y="86"/>
                    <a:pt x="167" y="85"/>
                    <a:pt x="159" y="81"/>
                  </a:cubicBezTo>
                  <a:cubicBezTo>
                    <a:pt x="149" y="76"/>
                    <a:pt x="138" y="69"/>
                    <a:pt x="128" y="64"/>
                  </a:cubicBezTo>
                  <a:cubicBezTo>
                    <a:pt x="120" y="60"/>
                    <a:pt x="110" y="60"/>
                    <a:pt x="103" y="66"/>
                  </a:cubicBezTo>
                  <a:cubicBezTo>
                    <a:pt x="89" y="77"/>
                    <a:pt x="76" y="89"/>
                    <a:pt x="66" y="104"/>
                  </a:cubicBezTo>
                  <a:cubicBezTo>
                    <a:pt x="60" y="111"/>
                    <a:pt x="60" y="120"/>
                    <a:pt x="64" y="129"/>
                  </a:cubicBezTo>
                  <a:cubicBezTo>
                    <a:pt x="69" y="139"/>
                    <a:pt x="75" y="149"/>
                    <a:pt x="81" y="159"/>
                  </a:cubicBezTo>
                  <a:cubicBezTo>
                    <a:pt x="85" y="167"/>
                    <a:pt x="86" y="176"/>
                    <a:pt x="83" y="184"/>
                  </a:cubicBezTo>
                  <a:cubicBezTo>
                    <a:pt x="79" y="193"/>
                    <a:pt x="75" y="204"/>
                    <a:pt x="71" y="214"/>
                  </a:cubicBezTo>
                  <a:cubicBezTo>
                    <a:pt x="67" y="221"/>
                    <a:pt x="62" y="226"/>
                    <a:pt x="54" y="229"/>
                  </a:cubicBezTo>
                  <a:cubicBezTo>
                    <a:pt x="43" y="233"/>
                    <a:pt x="32" y="236"/>
                    <a:pt x="20" y="239"/>
                  </a:cubicBezTo>
                  <a:cubicBezTo>
                    <a:pt x="11" y="241"/>
                    <a:pt x="3" y="249"/>
                    <a:pt x="1" y="260"/>
                  </a:cubicBezTo>
                  <a:cubicBezTo>
                    <a:pt x="0" y="277"/>
                    <a:pt x="1" y="295"/>
                    <a:pt x="2" y="312"/>
                  </a:cubicBezTo>
                  <a:cubicBezTo>
                    <a:pt x="3" y="322"/>
                    <a:pt x="10" y="328"/>
                    <a:pt x="18" y="331"/>
                  </a:cubicBezTo>
                  <a:cubicBezTo>
                    <a:pt x="29" y="335"/>
                    <a:pt x="39" y="338"/>
                    <a:pt x="50" y="341"/>
                  </a:cubicBezTo>
                  <a:cubicBezTo>
                    <a:pt x="60" y="344"/>
                    <a:pt x="67" y="350"/>
                    <a:pt x="71" y="360"/>
                  </a:cubicBezTo>
                  <a:cubicBezTo>
                    <a:pt x="75" y="369"/>
                    <a:pt x="79" y="378"/>
                    <a:pt x="82" y="387"/>
                  </a:cubicBezTo>
                  <a:cubicBezTo>
                    <a:pt x="84" y="391"/>
                    <a:pt x="88" y="395"/>
                    <a:pt x="85" y="400"/>
                  </a:cubicBezTo>
                  <a:cubicBezTo>
                    <a:pt x="85" y="403"/>
                    <a:pt x="84" y="405"/>
                    <a:pt x="82" y="408"/>
                  </a:cubicBezTo>
                  <a:cubicBezTo>
                    <a:pt x="77" y="419"/>
                    <a:pt x="71" y="429"/>
                    <a:pt x="65" y="440"/>
                  </a:cubicBezTo>
                  <a:cubicBezTo>
                    <a:pt x="60" y="452"/>
                    <a:pt x="60" y="461"/>
                    <a:pt x="68" y="470"/>
                  </a:cubicBezTo>
                  <a:cubicBezTo>
                    <a:pt x="75" y="477"/>
                    <a:pt x="81" y="484"/>
                    <a:pt x="87" y="490"/>
                  </a:cubicBezTo>
                  <a:cubicBezTo>
                    <a:pt x="93" y="495"/>
                    <a:pt x="97" y="500"/>
                    <a:pt x="103" y="505"/>
                  </a:cubicBezTo>
                  <a:cubicBezTo>
                    <a:pt x="110" y="512"/>
                    <a:pt x="119" y="511"/>
                    <a:pt x="127" y="508"/>
                  </a:cubicBezTo>
                  <a:cubicBezTo>
                    <a:pt x="136" y="503"/>
                    <a:pt x="145" y="498"/>
                    <a:pt x="153" y="494"/>
                  </a:cubicBezTo>
                  <a:cubicBezTo>
                    <a:pt x="163" y="487"/>
                    <a:pt x="173" y="485"/>
                    <a:pt x="184" y="489"/>
                  </a:cubicBezTo>
                  <a:cubicBezTo>
                    <a:pt x="193" y="493"/>
                    <a:pt x="201" y="496"/>
                    <a:pt x="210" y="500"/>
                  </a:cubicBezTo>
                  <a:cubicBezTo>
                    <a:pt x="218" y="503"/>
                    <a:pt x="225" y="509"/>
                    <a:pt x="229" y="518"/>
                  </a:cubicBezTo>
                  <a:cubicBezTo>
                    <a:pt x="232" y="529"/>
                    <a:pt x="235" y="540"/>
                    <a:pt x="238" y="551"/>
                  </a:cubicBezTo>
                  <a:cubicBezTo>
                    <a:pt x="240" y="559"/>
                    <a:pt x="244" y="565"/>
                    <a:pt x="252" y="568"/>
                  </a:cubicBezTo>
                  <a:cubicBezTo>
                    <a:pt x="259" y="570"/>
                    <a:pt x="266" y="570"/>
                    <a:pt x="273" y="571"/>
                  </a:cubicBezTo>
                  <a:cubicBezTo>
                    <a:pt x="285" y="571"/>
                    <a:pt x="298" y="569"/>
                    <a:pt x="310" y="569"/>
                  </a:cubicBezTo>
                  <a:cubicBezTo>
                    <a:pt x="319" y="569"/>
                    <a:pt x="328" y="559"/>
                    <a:pt x="330" y="551"/>
                  </a:cubicBezTo>
                  <a:cubicBezTo>
                    <a:pt x="332" y="541"/>
                    <a:pt x="336" y="530"/>
                    <a:pt x="339" y="520"/>
                  </a:cubicBezTo>
                  <a:cubicBezTo>
                    <a:pt x="342" y="512"/>
                    <a:pt x="348" y="505"/>
                    <a:pt x="356" y="501"/>
                  </a:cubicBezTo>
                  <a:cubicBezTo>
                    <a:pt x="365" y="497"/>
                    <a:pt x="374" y="494"/>
                    <a:pt x="383" y="490"/>
                  </a:cubicBezTo>
                  <a:cubicBezTo>
                    <a:pt x="390" y="486"/>
                    <a:pt x="398" y="486"/>
                    <a:pt x="405" y="489"/>
                  </a:cubicBezTo>
                  <a:cubicBezTo>
                    <a:pt x="414" y="493"/>
                    <a:pt x="422" y="498"/>
                    <a:pt x="430" y="502"/>
                  </a:cubicBezTo>
                  <a:cubicBezTo>
                    <a:pt x="437" y="505"/>
                    <a:pt x="444" y="511"/>
                    <a:pt x="452" y="509"/>
                  </a:cubicBezTo>
                  <a:cubicBezTo>
                    <a:pt x="457" y="509"/>
                    <a:pt x="462" y="507"/>
                    <a:pt x="466" y="504"/>
                  </a:cubicBezTo>
                  <a:cubicBezTo>
                    <a:pt x="479" y="493"/>
                    <a:pt x="490" y="481"/>
                    <a:pt x="501" y="468"/>
                  </a:cubicBezTo>
                  <a:cubicBezTo>
                    <a:pt x="508" y="460"/>
                    <a:pt x="508" y="452"/>
                    <a:pt x="504" y="442"/>
                  </a:cubicBezTo>
                  <a:cubicBezTo>
                    <a:pt x="499" y="434"/>
                    <a:pt x="495" y="425"/>
                    <a:pt x="490" y="417"/>
                  </a:cubicBezTo>
                  <a:cubicBezTo>
                    <a:pt x="483" y="405"/>
                    <a:pt x="482" y="393"/>
                    <a:pt x="488" y="380"/>
                  </a:cubicBezTo>
                  <a:cubicBezTo>
                    <a:pt x="490" y="376"/>
                    <a:pt x="493" y="371"/>
                    <a:pt x="495" y="364"/>
                  </a:cubicBezTo>
                  <a:cubicBezTo>
                    <a:pt x="499" y="354"/>
                    <a:pt x="504" y="345"/>
                    <a:pt x="515" y="341"/>
                  </a:cubicBezTo>
                  <a:cubicBezTo>
                    <a:pt x="526" y="338"/>
                    <a:pt x="537" y="334"/>
                    <a:pt x="548" y="331"/>
                  </a:cubicBezTo>
                  <a:cubicBezTo>
                    <a:pt x="556" y="329"/>
                    <a:pt x="565" y="320"/>
                    <a:pt x="565" y="312"/>
                  </a:cubicBezTo>
                  <a:cubicBezTo>
                    <a:pt x="566" y="300"/>
                    <a:pt x="567" y="287"/>
                    <a:pt x="567" y="275"/>
                  </a:cubicBezTo>
                  <a:cubicBezTo>
                    <a:pt x="567" y="269"/>
                    <a:pt x="565" y="264"/>
                    <a:pt x="565" y="260"/>
                  </a:cubicBezTo>
                  <a:close/>
                  <a:moveTo>
                    <a:pt x="285" y="355"/>
                  </a:moveTo>
                  <a:cubicBezTo>
                    <a:pt x="246" y="355"/>
                    <a:pt x="215" y="324"/>
                    <a:pt x="215" y="285"/>
                  </a:cubicBezTo>
                  <a:cubicBezTo>
                    <a:pt x="215" y="246"/>
                    <a:pt x="246" y="215"/>
                    <a:pt x="285" y="215"/>
                  </a:cubicBezTo>
                  <a:cubicBezTo>
                    <a:pt x="324" y="215"/>
                    <a:pt x="355" y="246"/>
                    <a:pt x="355" y="285"/>
                  </a:cubicBezTo>
                  <a:cubicBezTo>
                    <a:pt x="355" y="324"/>
                    <a:pt x="324" y="355"/>
                    <a:pt x="285" y="355"/>
                  </a:cubicBezTo>
                  <a:close/>
                </a:path>
              </a:pathLst>
            </a:custGeom>
            <a:solidFill>
              <a:schemeClr val="accent2"/>
            </a:solidFill>
            <a:ln>
              <a:noFill/>
            </a:ln>
          </p:spPr>
          <p:txBody>
            <a:bodyPr vert="horz" wrap="square" lIns="91428" tIns="45714" rIns="91428" bIns="45714" numCol="1" anchor="t" anchorCtr="0" compatLnSpc="1">
              <a:prstTxWarp prst="textNoShape">
                <a:avLst/>
              </a:prstTxWarp>
            </a:bodyPr>
            <a:lstStyle/>
            <a:p>
              <a:pPr defTabSz="914286">
                <a:defRPr/>
              </a:pPr>
              <a:endParaRPr lang="en-US" sz="1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7" name="Freeform 5">
              <a:extLst>
                <a:ext uri="{FF2B5EF4-FFF2-40B4-BE49-F238E27FC236}">
                  <a16:creationId xmlns:a16="http://schemas.microsoft.com/office/drawing/2014/main" id="{F8F21E50-5347-E843-9820-4AD039A62EE1}"/>
                </a:ext>
              </a:extLst>
            </p:cNvPr>
            <p:cNvSpPr>
              <a:spLocks noEditPoints="1"/>
            </p:cNvSpPr>
            <p:nvPr/>
          </p:nvSpPr>
          <p:spPr bwMode="auto">
            <a:xfrm rot="1276761">
              <a:off x="4143648" y="2797048"/>
              <a:ext cx="1515280" cy="1538612"/>
            </a:xfrm>
            <a:custGeom>
              <a:avLst/>
              <a:gdLst>
                <a:gd name="T0" fmla="*/ 548 w 567"/>
                <a:gd name="T1" fmla="*/ 239 h 571"/>
                <a:gd name="T2" fmla="*/ 495 w 567"/>
                <a:gd name="T3" fmla="*/ 210 h 571"/>
                <a:gd name="T4" fmla="*/ 485 w 567"/>
                <a:gd name="T5" fmla="*/ 162 h 571"/>
                <a:gd name="T6" fmla="*/ 506 w 567"/>
                <a:gd name="T7" fmla="*/ 119 h 571"/>
                <a:gd name="T8" fmla="*/ 465 w 567"/>
                <a:gd name="T9" fmla="*/ 66 h 571"/>
                <a:gd name="T10" fmla="*/ 409 w 567"/>
                <a:gd name="T11" fmla="*/ 79 h 571"/>
                <a:gd name="T12" fmla="*/ 355 w 567"/>
                <a:gd name="T13" fmla="*/ 71 h 571"/>
                <a:gd name="T14" fmla="*/ 330 w 567"/>
                <a:gd name="T15" fmla="*/ 19 h 571"/>
                <a:gd name="T16" fmla="*/ 258 w 567"/>
                <a:gd name="T17" fmla="*/ 1 h 571"/>
                <a:gd name="T18" fmla="*/ 227 w 567"/>
                <a:gd name="T19" fmla="*/ 53 h 571"/>
                <a:gd name="T20" fmla="*/ 186 w 567"/>
                <a:gd name="T21" fmla="*/ 83 h 571"/>
                <a:gd name="T22" fmla="*/ 128 w 567"/>
                <a:gd name="T23" fmla="*/ 64 h 571"/>
                <a:gd name="T24" fmla="*/ 66 w 567"/>
                <a:gd name="T25" fmla="*/ 104 h 571"/>
                <a:gd name="T26" fmla="*/ 81 w 567"/>
                <a:gd name="T27" fmla="*/ 159 h 571"/>
                <a:gd name="T28" fmla="*/ 71 w 567"/>
                <a:gd name="T29" fmla="*/ 214 h 571"/>
                <a:gd name="T30" fmla="*/ 20 w 567"/>
                <a:gd name="T31" fmla="*/ 239 h 571"/>
                <a:gd name="T32" fmla="*/ 2 w 567"/>
                <a:gd name="T33" fmla="*/ 312 h 571"/>
                <a:gd name="T34" fmla="*/ 50 w 567"/>
                <a:gd name="T35" fmla="*/ 341 h 571"/>
                <a:gd name="T36" fmla="*/ 82 w 567"/>
                <a:gd name="T37" fmla="*/ 387 h 571"/>
                <a:gd name="T38" fmla="*/ 82 w 567"/>
                <a:gd name="T39" fmla="*/ 408 h 571"/>
                <a:gd name="T40" fmla="*/ 68 w 567"/>
                <a:gd name="T41" fmla="*/ 470 h 571"/>
                <a:gd name="T42" fmla="*/ 103 w 567"/>
                <a:gd name="T43" fmla="*/ 505 h 571"/>
                <a:gd name="T44" fmla="*/ 153 w 567"/>
                <a:gd name="T45" fmla="*/ 494 h 571"/>
                <a:gd name="T46" fmla="*/ 210 w 567"/>
                <a:gd name="T47" fmla="*/ 500 h 571"/>
                <a:gd name="T48" fmla="*/ 238 w 567"/>
                <a:gd name="T49" fmla="*/ 551 h 571"/>
                <a:gd name="T50" fmla="*/ 273 w 567"/>
                <a:gd name="T51" fmla="*/ 571 h 571"/>
                <a:gd name="T52" fmla="*/ 330 w 567"/>
                <a:gd name="T53" fmla="*/ 551 h 571"/>
                <a:gd name="T54" fmla="*/ 356 w 567"/>
                <a:gd name="T55" fmla="*/ 501 h 571"/>
                <a:gd name="T56" fmla="*/ 405 w 567"/>
                <a:gd name="T57" fmla="*/ 489 h 571"/>
                <a:gd name="T58" fmla="*/ 452 w 567"/>
                <a:gd name="T59" fmla="*/ 509 h 571"/>
                <a:gd name="T60" fmla="*/ 501 w 567"/>
                <a:gd name="T61" fmla="*/ 468 h 571"/>
                <a:gd name="T62" fmla="*/ 490 w 567"/>
                <a:gd name="T63" fmla="*/ 417 h 571"/>
                <a:gd name="T64" fmla="*/ 495 w 567"/>
                <a:gd name="T65" fmla="*/ 364 h 571"/>
                <a:gd name="T66" fmla="*/ 548 w 567"/>
                <a:gd name="T67" fmla="*/ 331 h 571"/>
                <a:gd name="T68" fmla="*/ 567 w 567"/>
                <a:gd name="T69" fmla="*/ 275 h 571"/>
                <a:gd name="T70" fmla="*/ 285 w 567"/>
                <a:gd name="T71" fmla="*/ 355 h 571"/>
                <a:gd name="T72" fmla="*/ 285 w 567"/>
                <a:gd name="T73" fmla="*/ 215 h 571"/>
                <a:gd name="T74" fmla="*/ 285 w 567"/>
                <a:gd name="T75" fmla="*/ 355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7" h="571">
                  <a:moveTo>
                    <a:pt x="565" y="260"/>
                  </a:moveTo>
                  <a:cubicBezTo>
                    <a:pt x="566" y="250"/>
                    <a:pt x="557" y="241"/>
                    <a:pt x="548" y="239"/>
                  </a:cubicBezTo>
                  <a:cubicBezTo>
                    <a:pt x="537" y="236"/>
                    <a:pt x="526" y="232"/>
                    <a:pt x="515" y="229"/>
                  </a:cubicBezTo>
                  <a:cubicBezTo>
                    <a:pt x="506" y="227"/>
                    <a:pt x="499" y="219"/>
                    <a:pt x="495" y="210"/>
                  </a:cubicBezTo>
                  <a:cubicBezTo>
                    <a:pt x="492" y="202"/>
                    <a:pt x="489" y="193"/>
                    <a:pt x="486" y="186"/>
                  </a:cubicBezTo>
                  <a:cubicBezTo>
                    <a:pt x="480" y="177"/>
                    <a:pt x="480" y="170"/>
                    <a:pt x="485" y="162"/>
                  </a:cubicBezTo>
                  <a:cubicBezTo>
                    <a:pt x="490" y="153"/>
                    <a:pt x="495" y="145"/>
                    <a:pt x="499" y="137"/>
                  </a:cubicBezTo>
                  <a:cubicBezTo>
                    <a:pt x="502" y="131"/>
                    <a:pt x="506" y="126"/>
                    <a:pt x="506" y="119"/>
                  </a:cubicBezTo>
                  <a:cubicBezTo>
                    <a:pt x="507" y="106"/>
                    <a:pt x="499" y="98"/>
                    <a:pt x="492" y="91"/>
                  </a:cubicBezTo>
                  <a:cubicBezTo>
                    <a:pt x="484" y="82"/>
                    <a:pt x="474" y="74"/>
                    <a:pt x="465" y="66"/>
                  </a:cubicBezTo>
                  <a:cubicBezTo>
                    <a:pt x="457" y="60"/>
                    <a:pt x="449" y="59"/>
                    <a:pt x="440" y="63"/>
                  </a:cubicBezTo>
                  <a:cubicBezTo>
                    <a:pt x="430" y="68"/>
                    <a:pt x="420" y="74"/>
                    <a:pt x="409" y="79"/>
                  </a:cubicBezTo>
                  <a:cubicBezTo>
                    <a:pt x="401" y="84"/>
                    <a:pt x="392" y="86"/>
                    <a:pt x="383" y="83"/>
                  </a:cubicBezTo>
                  <a:cubicBezTo>
                    <a:pt x="373" y="79"/>
                    <a:pt x="363" y="75"/>
                    <a:pt x="355" y="71"/>
                  </a:cubicBezTo>
                  <a:cubicBezTo>
                    <a:pt x="348" y="67"/>
                    <a:pt x="342" y="61"/>
                    <a:pt x="340" y="54"/>
                  </a:cubicBezTo>
                  <a:cubicBezTo>
                    <a:pt x="336" y="42"/>
                    <a:pt x="333" y="30"/>
                    <a:pt x="330" y="19"/>
                  </a:cubicBezTo>
                  <a:cubicBezTo>
                    <a:pt x="327" y="11"/>
                    <a:pt x="318" y="2"/>
                    <a:pt x="310" y="1"/>
                  </a:cubicBezTo>
                  <a:cubicBezTo>
                    <a:pt x="293" y="0"/>
                    <a:pt x="276" y="0"/>
                    <a:pt x="258" y="1"/>
                  </a:cubicBezTo>
                  <a:cubicBezTo>
                    <a:pt x="249" y="2"/>
                    <a:pt x="240" y="9"/>
                    <a:pt x="238" y="18"/>
                  </a:cubicBezTo>
                  <a:cubicBezTo>
                    <a:pt x="234" y="30"/>
                    <a:pt x="231" y="42"/>
                    <a:pt x="227" y="53"/>
                  </a:cubicBezTo>
                  <a:cubicBezTo>
                    <a:pt x="225" y="61"/>
                    <a:pt x="219" y="68"/>
                    <a:pt x="212" y="71"/>
                  </a:cubicBezTo>
                  <a:cubicBezTo>
                    <a:pt x="204" y="75"/>
                    <a:pt x="195" y="79"/>
                    <a:pt x="186" y="83"/>
                  </a:cubicBezTo>
                  <a:cubicBezTo>
                    <a:pt x="177" y="86"/>
                    <a:pt x="167" y="85"/>
                    <a:pt x="159" y="81"/>
                  </a:cubicBezTo>
                  <a:cubicBezTo>
                    <a:pt x="149" y="76"/>
                    <a:pt x="138" y="69"/>
                    <a:pt x="128" y="64"/>
                  </a:cubicBezTo>
                  <a:cubicBezTo>
                    <a:pt x="120" y="60"/>
                    <a:pt x="110" y="60"/>
                    <a:pt x="103" y="66"/>
                  </a:cubicBezTo>
                  <a:cubicBezTo>
                    <a:pt x="89" y="77"/>
                    <a:pt x="76" y="89"/>
                    <a:pt x="66" y="104"/>
                  </a:cubicBezTo>
                  <a:cubicBezTo>
                    <a:pt x="60" y="111"/>
                    <a:pt x="60" y="120"/>
                    <a:pt x="64" y="129"/>
                  </a:cubicBezTo>
                  <a:cubicBezTo>
                    <a:pt x="69" y="139"/>
                    <a:pt x="75" y="149"/>
                    <a:pt x="81" y="159"/>
                  </a:cubicBezTo>
                  <a:cubicBezTo>
                    <a:pt x="85" y="167"/>
                    <a:pt x="86" y="176"/>
                    <a:pt x="83" y="184"/>
                  </a:cubicBezTo>
                  <a:cubicBezTo>
                    <a:pt x="79" y="193"/>
                    <a:pt x="75" y="204"/>
                    <a:pt x="71" y="214"/>
                  </a:cubicBezTo>
                  <a:cubicBezTo>
                    <a:pt x="67" y="221"/>
                    <a:pt x="62" y="226"/>
                    <a:pt x="54" y="229"/>
                  </a:cubicBezTo>
                  <a:cubicBezTo>
                    <a:pt x="43" y="233"/>
                    <a:pt x="32" y="236"/>
                    <a:pt x="20" y="239"/>
                  </a:cubicBezTo>
                  <a:cubicBezTo>
                    <a:pt x="11" y="241"/>
                    <a:pt x="3" y="249"/>
                    <a:pt x="1" y="260"/>
                  </a:cubicBezTo>
                  <a:cubicBezTo>
                    <a:pt x="0" y="277"/>
                    <a:pt x="1" y="295"/>
                    <a:pt x="2" y="312"/>
                  </a:cubicBezTo>
                  <a:cubicBezTo>
                    <a:pt x="3" y="322"/>
                    <a:pt x="10" y="328"/>
                    <a:pt x="18" y="331"/>
                  </a:cubicBezTo>
                  <a:cubicBezTo>
                    <a:pt x="29" y="335"/>
                    <a:pt x="39" y="338"/>
                    <a:pt x="50" y="341"/>
                  </a:cubicBezTo>
                  <a:cubicBezTo>
                    <a:pt x="60" y="344"/>
                    <a:pt x="67" y="350"/>
                    <a:pt x="71" y="360"/>
                  </a:cubicBezTo>
                  <a:cubicBezTo>
                    <a:pt x="75" y="369"/>
                    <a:pt x="79" y="378"/>
                    <a:pt x="82" y="387"/>
                  </a:cubicBezTo>
                  <a:cubicBezTo>
                    <a:pt x="84" y="391"/>
                    <a:pt x="88" y="395"/>
                    <a:pt x="85" y="400"/>
                  </a:cubicBezTo>
                  <a:cubicBezTo>
                    <a:pt x="85" y="403"/>
                    <a:pt x="84" y="405"/>
                    <a:pt x="82" y="408"/>
                  </a:cubicBezTo>
                  <a:cubicBezTo>
                    <a:pt x="77" y="419"/>
                    <a:pt x="71" y="429"/>
                    <a:pt x="65" y="440"/>
                  </a:cubicBezTo>
                  <a:cubicBezTo>
                    <a:pt x="60" y="452"/>
                    <a:pt x="60" y="461"/>
                    <a:pt x="68" y="470"/>
                  </a:cubicBezTo>
                  <a:cubicBezTo>
                    <a:pt x="75" y="477"/>
                    <a:pt x="81" y="484"/>
                    <a:pt x="87" y="490"/>
                  </a:cubicBezTo>
                  <a:cubicBezTo>
                    <a:pt x="93" y="495"/>
                    <a:pt x="97" y="500"/>
                    <a:pt x="103" y="505"/>
                  </a:cubicBezTo>
                  <a:cubicBezTo>
                    <a:pt x="110" y="512"/>
                    <a:pt x="119" y="511"/>
                    <a:pt x="127" y="508"/>
                  </a:cubicBezTo>
                  <a:cubicBezTo>
                    <a:pt x="136" y="503"/>
                    <a:pt x="145" y="498"/>
                    <a:pt x="153" y="494"/>
                  </a:cubicBezTo>
                  <a:cubicBezTo>
                    <a:pt x="163" y="487"/>
                    <a:pt x="173" y="485"/>
                    <a:pt x="184" y="489"/>
                  </a:cubicBezTo>
                  <a:cubicBezTo>
                    <a:pt x="193" y="493"/>
                    <a:pt x="201" y="496"/>
                    <a:pt x="210" y="500"/>
                  </a:cubicBezTo>
                  <a:cubicBezTo>
                    <a:pt x="218" y="503"/>
                    <a:pt x="225" y="509"/>
                    <a:pt x="229" y="518"/>
                  </a:cubicBezTo>
                  <a:cubicBezTo>
                    <a:pt x="232" y="529"/>
                    <a:pt x="235" y="540"/>
                    <a:pt x="238" y="551"/>
                  </a:cubicBezTo>
                  <a:cubicBezTo>
                    <a:pt x="240" y="559"/>
                    <a:pt x="244" y="565"/>
                    <a:pt x="252" y="568"/>
                  </a:cubicBezTo>
                  <a:cubicBezTo>
                    <a:pt x="259" y="570"/>
                    <a:pt x="266" y="570"/>
                    <a:pt x="273" y="571"/>
                  </a:cubicBezTo>
                  <a:cubicBezTo>
                    <a:pt x="285" y="571"/>
                    <a:pt x="298" y="569"/>
                    <a:pt x="310" y="569"/>
                  </a:cubicBezTo>
                  <a:cubicBezTo>
                    <a:pt x="319" y="569"/>
                    <a:pt x="328" y="559"/>
                    <a:pt x="330" y="551"/>
                  </a:cubicBezTo>
                  <a:cubicBezTo>
                    <a:pt x="332" y="541"/>
                    <a:pt x="336" y="530"/>
                    <a:pt x="339" y="520"/>
                  </a:cubicBezTo>
                  <a:cubicBezTo>
                    <a:pt x="342" y="512"/>
                    <a:pt x="348" y="505"/>
                    <a:pt x="356" y="501"/>
                  </a:cubicBezTo>
                  <a:cubicBezTo>
                    <a:pt x="365" y="497"/>
                    <a:pt x="374" y="494"/>
                    <a:pt x="383" y="490"/>
                  </a:cubicBezTo>
                  <a:cubicBezTo>
                    <a:pt x="390" y="486"/>
                    <a:pt x="398" y="486"/>
                    <a:pt x="405" y="489"/>
                  </a:cubicBezTo>
                  <a:cubicBezTo>
                    <a:pt x="414" y="493"/>
                    <a:pt x="422" y="498"/>
                    <a:pt x="430" y="502"/>
                  </a:cubicBezTo>
                  <a:cubicBezTo>
                    <a:pt x="437" y="505"/>
                    <a:pt x="444" y="511"/>
                    <a:pt x="452" y="509"/>
                  </a:cubicBezTo>
                  <a:cubicBezTo>
                    <a:pt x="457" y="509"/>
                    <a:pt x="462" y="507"/>
                    <a:pt x="466" y="504"/>
                  </a:cubicBezTo>
                  <a:cubicBezTo>
                    <a:pt x="479" y="493"/>
                    <a:pt x="490" y="481"/>
                    <a:pt x="501" y="468"/>
                  </a:cubicBezTo>
                  <a:cubicBezTo>
                    <a:pt x="508" y="460"/>
                    <a:pt x="508" y="452"/>
                    <a:pt x="504" y="442"/>
                  </a:cubicBezTo>
                  <a:cubicBezTo>
                    <a:pt x="499" y="434"/>
                    <a:pt x="495" y="425"/>
                    <a:pt x="490" y="417"/>
                  </a:cubicBezTo>
                  <a:cubicBezTo>
                    <a:pt x="483" y="405"/>
                    <a:pt x="482" y="393"/>
                    <a:pt x="488" y="380"/>
                  </a:cubicBezTo>
                  <a:cubicBezTo>
                    <a:pt x="490" y="376"/>
                    <a:pt x="493" y="371"/>
                    <a:pt x="495" y="364"/>
                  </a:cubicBezTo>
                  <a:cubicBezTo>
                    <a:pt x="499" y="354"/>
                    <a:pt x="504" y="345"/>
                    <a:pt x="515" y="341"/>
                  </a:cubicBezTo>
                  <a:cubicBezTo>
                    <a:pt x="526" y="338"/>
                    <a:pt x="537" y="334"/>
                    <a:pt x="548" y="331"/>
                  </a:cubicBezTo>
                  <a:cubicBezTo>
                    <a:pt x="556" y="329"/>
                    <a:pt x="565" y="320"/>
                    <a:pt x="565" y="312"/>
                  </a:cubicBezTo>
                  <a:cubicBezTo>
                    <a:pt x="566" y="300"/>
                    <a:pt x="567" y="287"/>
                    <a:pt x="567" y="275"/>
                  </a:cubicBezTo>
                  <a:cubicBezTo>
                    <a:pt x="567" y="269"/>
                    <a:pt x="565" y="264"/>
                    <a:pt x="565" y="260"/>
                  </a:cubicBezTo>
                  <a:close/>
                  <a:moveTo>
                    <a:pt x="285" y="355"/>
                  </a:moveTo>
                  <a:cubicBezTo>
                    <a:pt x="246" y="355"/>
                    <a:pt x="215" y="324"/>
                    <a:pt x="215" y="285"/>
                  </a:cubicBezTo>
                  <a:cubicBezTo>
                    <a:pt x="215" y="246"/>
                    <a:pt x="246" y="215"/>
                    <a:pt x="285" y="215"/>
                  </a:cubicBezTo>
                  <a:cubicBezTo>
                    <a:pt x="324" y="215"/>
                    <a:pt x="355" y="246"/>
                    <a:pt x="355" y="285"/>
                  </a:cubicBezTo>
                  <a:cubicBezTo>
                    <a:pt x="355" y="324"/>
                    <a:pt x="324" y="355"/>
                    <a:pt x="285" y="355"/>
                  </a:cubicBezTo>
                  <a:close/>
                </a:path>
              </a:pathLst>
            </a:custGeom>
            <a:solidFill>
              <a:schemeClr val="accent2"/>
            </a:solidFill>
            <a:ln>
              <a:noFill/>
            </a:ln>
          </p:spPr>
          <p:txBody>
            <a:bodyPr vert="horz" wrap="square" lIns="91428" tIns="45714" rIns="91428" bIns="45714" numCol="1" anchor="t" anchorCtr="0" compatLnSpc="1">
              <a:prstTxWarp prst="textNoShape">
                <a:avLst/>
              </a:prstTxWarp>
            </a:bodyPr>
            <a:lstStyle/>
            <a:p>
              <a:pPr defTabSz="914286">
                <a:defRPr/>
              </a:pPr>
              <a:endParaRPr lang="en-US" sz="1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8" name="Freeform 5">
              <a:extLst>
                <a:ext uri="{FF2B5EF4-FFF2-40B4-BE49-F238E27FC236}">
                  <a16:creationId xmlns:a16="http://schemas.microsoft.com/office/drawing/2014/main" id="{5A1F8E67-C33C-AB4B-887C-093E04E1C448}"/>
                </a:ext>
              </a:extLst>
            </p:cNvPr>
            <p:cNvSpPr>
              <a:spLocks/>
            </p:cNvSpPr>
            <p:nvPr/>
          </p:nvSpPr>
          <p:spPr bwMode="auto">
            <a:xfrm>
              <a:off x="3273992" y="1543429"/>
              <a:ext cx="2287587" cy="904875"/>
            </a:xfrm>
            <a:custGeom>
              <a:avLst/>
              <a:gdLst>
                <a:gd name="T0" fmla="*/ 491 w 741"/>
                <a:gd name="T1" fmla="*/ 218 h 288"/>
                <a:gd name="T2" fmla="*/ 535 w 741"/>
                <a:gd name="T3" fmla="*/ 180 h 288"/>
                <a:gd name="T4" fmla="*/ 0 w 741"/>
                <a:gd name="T5" fmla="*/ 122 h 288"/>
                <a:gd name="T6" fmla="*/ 89 w 741"/>
                <a:gd name="T7" fmla="*/ 73 h 288"/>
                <a:gd name="T8" fmla="*/ 602 w 741"/>
                <a:gd name="T9" fmla="*/ 85 h 288"/>
                <a:gd name="T10" fmla="*/ 637 w 741"/>
                <a:gd name="T11" fmla="*/ 79 h 288"/>
                <a:gd name="T12" fmla="*/ 671 w 741"/>
                <a:gd name="T13" fmla="*/ 38 h 288"/>
                <a:gd name="T14" fmla="*/ 679 w 741"/>
                <a:gd name="T15" fmla="*/ 43 h 288"/>
                <a:gd name="T16" fmla="*/ 741 w 741"/>
                <a:gd name="T17" fmla="*/ 288 h 288"/>
                <a:gd name="T18" fmla="*/ 491 w 741"/>
                <a:gd name="T19" fmla="*/ 21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1" h="288">
                  <a:moveTo>
                    <a:pt x="491" y="218"/>
                  </a:moveTo>
                  <a:cubicBezTo>
                    <a:pt x="508" y="203"/>
                    <a:pt x="522" y="192"/>
                    <a:pt x="535" y="180"/>
                  </a:cubicBezTo>
                  <a:cubicBezTo>
                    <a:pt x="458" y="108"/>
                    <a:pt x="235" y="21"/>
                    <a:pt x="0" y="122"/>
                  </a:cubicBezTo>
                  <a:cubicBezTo>
                    <a:pt x="30" y="105"/>
                    <a:pt x="58" y="86"/>
                    <a:pt x="89" y="73"/>
                  </a:cubicBezTo>
                  <a:cubicBezTo>
                    <a:pt x="262" y="0"/>
                    <a:pt x="433" y="5"/>
                    <a:pt x="602" y="85"/>
                  </a:cubicBezTo>
                  <a:cubicBezTo>
                    <a:pt x="617" y="93"/>
                    <a:pt x="627" y="92"/>
                    <a:pt x="637" y="79"/>
                  </a:cubicBezTo>
                  <a:cubicBezTo>
                    <a:pt x="648" y="65"/>
                    <a:pt x="660" y="52"/>
                    <a:pt x="671" y="38"/>
                  </a:cubicBezTo>
                  <a:cubicBezTo>
                    <a:pt x="674" y="40"/>
                    <a:pt x="676" y="41"/>
                    <a:pt x="679" y="43"/>
                  </a:cubicBezTo>
                  <a:cubicBezTo>
                    <a:pt x="699" y="123"/>
                    <a:pt x="719" y="203"/>
                    <a:pt x="741" y="288"/>
                  </a:cubicBezTo>
                  <a:cubicBezTo>
                    <a:pt x="657" y="265"/>
                    <a:pt x="577" y="242"/>
                    <a:pt x="491" y="218"/>
                  </a:cubicBezTo>
                  <a:close/>
                </a:path>
              </a:pathLst>
            </a:custGeom>
            <a:solidFill>
              <a:schemeClr val="tx1"/>
            </a:solidFill>
            <a:ln>
              <a:noFill/>
            </a:ln>
          </p:spPr>
          <p:txBody>
            <a:bodyPr vert="horz" wrap="square" lIns="91428" tIns="45714" rIns="91428" bIns="45714" numCol="1" anchor="t" anchorCtr="0" compatLnSpc="1">
              <a:prstTxWarp prst="textNoShape">
                <a:avLst/>
              </a:prstTxWarp>
            </a:bodyPr>
            <a:lstStyle/>
            <a:p>
              <a:pPr defTabSz="914286">
                <a:defRPr/>
              </a:pPr>
              <a:endParaRPr lang="en-US" sz="1800">
                <a:solidFill>
                  <a:schemeClr val="tx1">
                    <a:lumMod val="75000"/>
                    <a:lumOff val="25000"/>
                  </a:schemeClr>
                </a:solidFill>
                <a:latin typeface="Arial" panose="020B0604020202020204" pitchFamily="34" charset="0"/>
                <a:cs typeface="Arial" panose="020B0604020202020204" pitchFamily="34" charset="0"/>
              </a:endParaRPr>
            </a:p>
          </p:txBody>
        </p:sp>
        <p:sp>
          <p:nvSpPr>
            <p:cNvPr id="19" name="Freeform 5">
              <a:extLst>
                <a:ext uri="{FF2B5EF4-FFF2-40B4-BE49-F238E27FC236}">
                  <a16:creationId xmlns:a16="http://schemas.microsoft.com/office/drawing/2014/main" id="{E7009B89-C3A0-0E4C-984D-D1C09C26461E}"/>
                </a:ext>
              </a:extLst>
            </p:cNvPr>
            <p:cNvSpPr>
              <a:spLocks/>
            </p:cNvSpPr>
            <p:nvPr/>
          </p:nvSpPr>
          <p:spPr bwMode="auto">
            <a:xfrm flipV="1">
              <a:off x="3115032" y="4659228"/>
              <a:ext cx="2287587" cy="904875"/>
            </a:xfrm>
            <a:custGeom>
              <a:avLst/>
              <a:gdLst>
                <a:gd name="T0" fmla="*/ 491 w 741"/>
                <a:gd name="T1" fmla="*/ 218 h 288"/>
                <a:gd name="T2" fmla="*/ 535 w 741"/>
                <a:gd name="T3" fmla="*/ 180 h 288"/>
                <a:gd name="T4" fmla="*/ 0 w 741"/>
                <a:gd name="T5" fmla="*/ 122 h 288"/>
                <a:gd name="T6" fmla="*/ 89 w 741"/>
                <a:gd name="T7" fmla="*/ 73 h 288"/>
                <a:gd name="T8" fmla="*/ 602 w 741"/>
                <a:gd name="T9" fmla="*/ 85 h 288"/>
                <a:gd name="T10" fmla="*/ 637 w 741"/>
                <a:gd name="T11" fmla="*/ 79 h 288"/>
                <a:gd name="T12" fmla="*/ 671 w 741"/>
                <a:gd name="T13" fmla="*/ 38 h 288"/>
                <a:gd name="T14" fmla="*/ 679 w 741"/>
                <a:gd name="T15" fmla="*/ 43 h 288"/>
                <a:gd name="T16" fmla="*/ 741 w 741"/>
                <a:gd name="T17" fmla="*/ 288 h 288"/>
                <a:gd name="T18" fmla="*/ 491 w 741"/>
                <a:gd name="T19" fmla="*/ 21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1" h="288">
                  <a:moveTo>
                    <a:pt x="491" y="218"/>
                  </a:moveTo>
                  <a:cubicBezTo>
                    <a:pt x="508" y="203"/>
                    <a:pt x="522" y="192"/>
                    <a:pt x="535" y="180"/>
                  </a:cubicBezTo>
                  <a:cubicBezTo>
                    <a:pt x="458" y="108"/>
                    <a:pt x="235" y="21"/>
                    <a:pt x="0" y="122"/>
                  </a:cubicBezTo>
                  <a:cubicBezTo>
                    <a:pt x="30" y="105"/>
                    <a:pt x="58" y="86"/>
                    <a:pt x="89" y="73"/>
                  </a:cubicBezTo>
                  <a:cubicBezTo>
                    <a:pt x="262" y="0"/>
                    <a:pt x="433" y="5"/>
                    <a:pt x="602" y="85"/>
                  </a:cubicBezTo>
                  <a:cubicBezTo>
                    <a:pt x="617" y="93"/>
                    <a:pt x="627" y="92"/>
                    <a:pt x="637" y="79"/>
                  </a:cubicBezTo>
                  <a:cubicBezTo>
                    <a:pt x="648" y="65"/>
                    <a:pt x="660" y="52"/>
                    <a:pt x="671" y="38"/>
                  </a:cubicBezTo>
                  <a:cubicBezTo>
                    <a:pt x="674" y="40"/>
                    <a:pt x="676" y="41"/>
                    <a:pt x="679" y="43"/>
                  </a:cubicBezTo>
                  <a:cubicBezTo>
                    <a:pt x="699" y="123"/>
                    <a:pt x="719" y="203"/>
                    <a:pt x="741" y="288"/>
                  </a:cubicBezTo>
                  <a:cubicBezTo>
                    <a:pt x="657" y="265"/>
                    <a:pt x="577" y="242"/>
                    <a:pt x="491" y="218"/>
                  </a:cubicBezTo>
                  <a:close/>
                </a:path>
              </a:pathLst>
            </a:custGeom>
            <a:solidFill>
              <a:schemeClr val="tx1"/>
            </a:solidFill>
            <a:ln>
              <a:noFill/>
            </a:ln>
          </p:spPr>
          <p:txBody>
            <a:bodyPr vert="horz" wrap="square" lIns="91428" tIns="45714" rIns="91428" bIns="45714" numCol="1" anchor="t" anchorCtr="0" compatLnSpc="1">
              <a:prstTxWarp prst="textNoShape">
                <a:avLst/>
              </a:prstTxWarp>
            </a:bodyPr>
            <a:lstStyle/>
            <a:p>
              <a:pPr defTabSz="914286">
                <a:defRPr/>
              </a:pPr>
              <a:endParaRPr lang="en-US" sz="180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2" name="Group 1">
            <a:extLst>
              <a:ext uri="{FF2B5EF4-FFF2-40B4-BE49-F238E27FC236}">
                <a16:creationId xmlns:a16="http://schemas.microsoft.com/office/drawing/2014/main" id="{9F532236-37B2-1346-B4EF-0419CA627195}"/>
              </a:ext>
            </a:extLst>
          </p:cNvPr>
          <p:cNvGrpSpPr/>
          <p:nvPr/>
        </p:nvGrpSpPr>
        <p:grpSpPr>
          <a:xfrm>
            <a:off x="4801275" y="1704057"/>
            <a:ext cx="6322948" cy="3850461"/>
            <a:chOff x="4801274" y="1775905"/>
            <a:chExt cx="6968312" cy="4243465"/>
          </a:xfrm>
        </p:grpSpPr>
        <p:sp>
          <p:nvSpPr>
            <p:cNvPr id="36" name="TextBox 35">
              <a:extLst>
                <a:ext uri="{FF2B5EF4-FFF2-40B4-BE49-F238E27FC236}">
                  <a16:creationId xmlns:a16="http://schemas.microsoft.com/office/drawing/2014/main" id="{A8A2A188-9590-DE43-B7C2-21673C6D28D8}"/>
                </a:ext>
              </a:extLst>
            </p:cNvPr>
            <p:cNvSpPr txBox="1"/>
            <p:nvPr/>
          </p:nvSpPr>
          <p:spPr>
            <a:xfrm>
              <a:off x="6015665" y="1870599"/>
              <a:ext cx="5560229" cy="646247"/>
            </a:xfrm>
            <a:prstGeom prst="rect">
              <a:avLst/>
            </a:prstGeom>
            <a:noFill/>
          </p:spPr>
          <p:txBody>
            <a:bodyPr wrap="square" rtlCol="0">
              <a:spAutoFit/>
            </a:bodyPr>
            <a:lstStyle/>
            <a:p>
              <a:pPr lvl="0">
                <a:defRPr/>
              </a:pPr>
              <a:r>
                <a:rPr lang="en-US" sz="1800" dirty="0">
                  <a:latin typeface="Arial" panose="020B0604020202020204" pitchFamily="34" charset="0"/>
                  <a:cs typeface="Arial" panose="020B0604020202020204" pitchFamily="34" charset="0"/>
                </a:rPr>
                <a:t>Media opacity and Non-resolving diabetic vitreous haemorrhage.</a:t>
              </a:r>
            </a:p>
          </p:txBody>
        </p:sp>
        <p:sp>
          <p:nvSpPr>
            <p:cNvPr id="37" name="TextBox 36">
              <a:extLst>
                <a:ext uri="{FF2B5EF4-FFF2-40B4-BE49-F238E27FC236}">
                  <a16:creationId xmlns:a16="http://schemas.microsoft.com/office/drawing/2014/main" id="{AF21A77E-B01F-104B-9641-6DE190B377B9}"/>
                </a:ext>
              </a:extLst>
            </p:cNvPr>
            <p:cNvSpPr txBox="1"/>
            <p:nvPr/>
          </p:nvSpPr>
          <p:spPr>
            <a:xfrm>
              <a:off x="6015665" y="3105613"/>
              <a:ext cx="4013956" cy="369284"/>
            </a:xfrm>
            <a:prstGeom prst="rect">
              <a:avLst/>
            </a:prstGeom>
            <a:noFill/>
          </p:spPr>
          <p:txBody>
            <a:bodyPr wrap="square" rtlCol="0">
              <a:spAutoFit/>
            </a:bodyPr>
            <a:lstStyle/>
            <a:p>
              <a:pPr lvl="0">
                <a:defRPr/>
              </a:pPr>
              <a:r>
                <a:rPr lang="en-US" sz="1800" dirty="0" err="1">
                  <a:latin typeface="Arial" panose="020B0604020202020204" pitchFamily="34" charset="0"/>
                  <a:cs typeface="Arial" panose="020B0604020202020204" pitchFamily="34" charset="0"/>
                </a:rPr>
                <a:t>Vitreo</a:t>
              </a:r>
              <a:r>
                <a:rPr lang="en-US" sz="1800" dirty="0">
                  <a:latin typeface="Arial" panose="020B0604020202020204" pitchFamily="34" charset="0"/>
                  <a:cs typeface="Arial" panose="020B0604020202020204" pitchFamily="34" charset="0"/>
                </a:rPr>
                <a:t>-retinal traction</a:t>
              </a:r>
              <a:endParaRPr lang="en-GB" sz="1800" dirty="0">
                <a:latin typeface="Arial" panose="020B0604020202020204" pitchFamily="34" charset="0"/>
                <a:ea typeface="Noto Sans" panose="020B0502040504020204" pitchFamily="34"/>
                <a:cs typeface="Arial" panose="020B0604020202020204" pitchFamily="34" charset="0"/>
              </a:endParaRPr>
            </a:p>
          </p:txBody>
        </p:sp>
        <p:sp>
          <p:nvSpPr>
            <p:cNvPr id="38" name="TextBox 37">
              <a:extLst>
                <a:ext uri="{FF2B5EF4-FFF2-40B4-BE49-F238E27FC236}">
                  <a16:creationId xmlns:a16="http://schemas.microsoft.com/office/drawing/2014/main" id="{6A34C5F0-7C1E-054A-86C6-45442A0B6412}"/>
                </a:ext>
              </a:extLst>
            </p:cNvPr>
            <p:cNvSpPr txBox="1"/>
            <p:nvPr/>
          </p:nvSpPr>
          <p:spPr>
            <a:xfrm>
              <a:off x="6015665" y="4194495"/>
              <a:ext cx="4999200" cy="407029"/>
            </a:xfrm>
            <a:prstGeom prst="rect">
              <a:avLst/>
            </a:prstGeom>
            <a:noFill/>
          </p:spPr>
          <p:txBody>
            <a:bodyPr wrap="square" rtlCol="0">
              <a:spAutoFit/>
            </a:bodyPr>
            <a:lstStyle/>
            <a:p>
              <a:pPr lvl="0">
                <a:defRPr/>
              </a:pPr>
              <a:r>
                <a:rPr lang="en-US" sz="1800" dirty="0">
                  <a:latin typeface="Arial" panose="020B0604020202020204" pitchFamily="34" charset="0"/>
                  <a:cs typeface="Arial" panose="020B0604020202020204" pitchFamily="34" charset="0"/>
                </a:rPr>
                <a:t>Progressive fibrovascular proliferation</a:t>
              </a:r>
              <a:endParaRPr lang="en-GB" sz="1600" dirty="0">
                <a:latin typeface="Arial" panose="020B0604020202020204" pitchFamily="34" charset="0"/>
                <a:ea typeface="Noto Sans" panose="020B0502040504020204" pitchFamily="34"/>
                <a:cs typeface="Arial" panose="020B0604020202020204" pitchFamily="34" charset="0"/>
              </a:endParaRPr>
            </a:p>
          </p:txBody>
        </p:sp>
        <p:sp>
          <p:nvSpPr>
            <p:cNvPr id="40" name="Rectangle 39">
              <a:extLst>
                <a:ext uri="{FF2B5EF4-FFF2-40B4-BE49-F238E27FC236}">
                  <a16:creationId xmlns:a16="http://schemas.microsoft.com/office/drawing/2014/main" id="{1771694A-4AC1-2747-BAAE-A0BDEC4487AB}"/>
                </a:ext>
              </a:extLst>
            </p:cNvPr>
            <p:cNvSpPr/>
            <p:nvPr/>
          </p:nvSpPr>
          <p:spPr>
            <a:xfrm>
              <a:off x="6015665" y="5144869"/>
              <a:ext cx="5753921" cy="646331"/>
            </a:xfrm>
            <a:prstGeom prst="rect">
              <a:avLst/>
            </a:prstGeom>
          </p:spPr>
          <p:txBody>
            <a:bodyPr wrap="square">
              <a:spAutoFit/>
            </a:bodyPr>
            <a:lstStyle/>
            <a:p>
              <a:r>
                <a:rPr lang="en-US" sz="1800" dirty="0">
                  <a:latin typeface="Arial" panose="020B0604020202020204" pitchFamily="34" charset="0"/>
                  <a:cs typeface="Arial" panose="020B0604020202020204" pitchFamily="34" charset="0"/>
                </a:rPr>
                <a:t>Combined Traction and Rhegmatogenous Retinal Detachment Diabetic Maculopathy</a:t>
              </a:r>
            </a:p>
          </p:txBody>
        </p:sp>
        <p:grpSp>
          <p:nvGrpSpPr>
            <p:cNvPr id="46" name="Group 45">
              <a:extLst>
                <a:ext uri="{FF2B5EF4-FFF2-40B4-BE49-F238E27FC236}">
                  <a16:creationId xmlns:a16="http://schemas.microsoft.com/office/drawing/2014/main" id="{28F8BC4D-5B31-2C41-BD0A-42744245C60B}"/>
                </a:ext>
              </a:extLst>
            </p:cNvPr>
            <p:cNvGrpSpPr/>
            <p:nvPr/>
          </p:nvGrpSpPr>
          <p:grpSpPr>
            <a:xfrm>
              <a:off x="4888129" y="1775905"/>
              <a:ext cx="979270" cy="979270"/>
              <a:chOff x="4589117" y="1904967"/>
              <a:chExt cx="1001634" cy="1001634"/>
            </a:xfrm>
          </p:grpSpPr>
          <p:sp>
            <p:nvSpPr>
              <p:cNvPr id="47" name="Oval 46">
                <a:extLst>
                  <a:ext uri="{FF2B5EF4-FFF2-40B4-BE49-F238E27FC236}">
                    <a16:creationId xmlns:a16="http://schemas.microsoft.com/office/drawing/2014/main" id="{5ACBCC3B-59D1-3C4D-A8FF-29B6FEB47B40}"/>
                  </a:ext>
                </a:extLst>
              </p:cNvPr>
              <p:cNvSpPr/>
              <p:nvPr/>
            </p:nvSpPr>
            <p:spPr>
              <a:xfrm>
                <a:off x="4589117" y="1904967"/>
                <a:ext cx="1001634" cy="1001634"/>
              </a:xfrm>
              <a:prstGeom prst="ellipse">
                <a:avLst/>
              </a:prstGeom>
              <a:solidFill>
                <a:schemeClr val="bg1"/>
              </a:solidFill>
              <a:ln w="6350">
                <a:solidFill>
                  <a:srgbClr val="0460A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Arial" panose="020B0604020202020204" pitchFamily="34" charset="0"/>
                  <a:cs typeface="Arial" panose="020B0604020202020204" pitchFamily="34" charset="0"/>
                </a:endParaRPr>
              </a:p>
            </p:txBody>
          </p:sp>
          <p:sp>
            <p:nvSpPr>
              <p:cNvPr id="48" name="Oval 47">
                <a:extLst>
                  <a:ext uri="{FF2B5EF4-FFF2-40B4-BE49-F238E27FC236}">
                    <a16:creationId xmlns:a16="http://schemas.microsoft.com/office/drawing/2014/main" id="{1D0C609A-CEB9-8145-83A9-C738DA21C59D}"/>
                  </a:ext>
                </a:extLst>
              </p:cNvPr>
              <p:cNvSpPr/>
              <p:nvPr/>
            </p:nvSpPr>
            <p:spPr>
              <a:xfrm>
                <a:off x="4685974" y="2001824"/>
                <a:ext cx="807921" cy="807921"/>
              </a:xfrm>
              <a:prstGeom prst="ellipse">
                <a:avLst/>
              </a:prstGeom>
              <a:solidFill>
                <a:schemeClr val="bg1"/>
              </a:solidFill>
              <a:ln w="6350">
                <a:solidFill>
                  <a:srgbClr val="0460A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Arial" panose="020B0604020202020204" pitchFamily="34" charset="0"/>
                  <a:cs typeface="Arial" panose="020B0604020202020204" pitchFamily="34" charset="0"/>
                </a:endParaRPr>
              </a:p>
            </p:txBody>
          </p:sp>
        </p:grpSp>
        <p:sp>
          <p:nvSpPr>
            <p:cNvPr id="49" name="TextBox 48">
              <a:extLst>
                <a:ext uri="{FF2B5EF4-FFF2-40B4-BE49-F238E27FC236}">
                  <a16:creationId xmlns:a16="http://schemas.microsoft.com/office/drawing/2014/main" id="{EB7D2478-FFAE-0346-A866-F359052FEEC6}"/>
                </a:ext>
              </a:extLst>
            </p:cNvPr>
            <p:cNvSpPr txBox="1"/>
            <p:nvPr/>
          </p:nvSpPr>
          <p:spPr>
            <a:xfrm>
              <a:off x="4801274" y="1964018"/>
              <a:ext cx="1176954" cy="584775"/>
            </a:xfrm>
            <a:prstGeom prst="rect">
              <a:avLst/>
            </a:prstGeom>
            <a:noFill/>
          </p:spPr>
          <p:txBody>
            <a:bodyPr wrap="square" rtlCol="0">
              <a:spAutoFit/>
            </a:bodyPr>
            <a:lstStyle/>
            <a:p>
              <a:pPr algn="ctr" defTabSz="914286">
                <a:defRPr/>
              </a:pPr>
              <a:r>
                <a:rPr lang="ru-RU" sz="3200" b="1" dirty="0">
                  <a:solidFill>
                    <a:srgbClr val="0070C0"/>
                  </a:solidFill>
                  <a:latin typeface="Arial" panose="020B0604020202020204" pitchFamily="34" charset="0"/>
                  <a:cs typeface="Arial" panose="020B0604020202020204" pitchFamily="34" charset="0"/>
                </a:rPr>
                <a:t>01</a:t>
              </a:r>
              <a:endParaRPr lang="en-GB" sz="3200" b="1" dirty="0">
                <a:solidFill>
                  <a:srgbClr val="0070C0"/>
                </a:solidFill>
                <a:latin typeface="Arial" panose="020B0604020202020204" pitchFamily="34" charset="0"/>
                <a:ea typeface="Noto Sans" panose="020B0502040504020204" pitchFamily="34"/>
                <a:cs typeface="Arial" panose="020B0604020202020204" pitchFamily="34" charset="0"/>
              </a:endParaRPr>
            </a:p>
          </p:txBody>
        </p:sp>
        <p:grpSp>
          <p:nvGrpSpPr>
            <p:cNvPr id="61" name="Group 60">
              <a:extLst>
                <a:ext uri="{FF2B5EF4-FFF2-40B4-BE49-F238E27FC236}">
                  <a16:creationId xmlns:a16="http://schemas.microsoft.com/office/drawing/2014/main" id="{0EBF5243-E0B8-1547-89AA-B3C6C6F47C70}"/>
                </a:ext>
              </a:extLst>
            </p:cNvPr>
            <p:cNvGrpSpPr/>
            <p:nvPr/>
          </p:nvGrpSpPr>
          <p:grpSpPr>
            <a:xfrm>
              <a:off x="4888129" y="2860426"/>
              <a:ext cx="979270" cy="979270"/>
              <a:chOff x="4589117" y="1904967"/>
              <a:chExt cx="1001634" cy="1001634"/>
            </a:xfrm>
          </p:grpSpPr>
          <p:sp>
            <p:nvSpPr>
              <p:cNvPr id="62" name="Oval 61">
                <a:extLst>
                  <a:ext uri="{FF2B5EF4-FFF2-40B4-BE49-F238E27FC236}">
                    <a16:creationId xmlns:a16="http://schemas.microsoft.com/office/drawing/2014/main" id="{11843463-CD2D-094E-822A-26B08FF0B671}"/>
                  </a:ext>
                </a:extLst>
              </p:cNvPr>
              <p:cNvSpPr/>
              <p:nvPr/>
            </p:nvSpPr>
            <p:spPr>
              <a:xfrm>
                <a:off x="4589117" y="1904967"/>
                <a:ext cx="1001634" cy="1001634"/>
              </a:xfrm>
              <a:prstGeom prst="ellipse">
                <a:avLst/>
              </a:prstGeom>
              <a:solidFill>
                <a:schemeClr val="bg1"/>
              </a:solidFill>
              <a:ln w="6350">
                <a:solidFill>
                  <a:srgbClr val="CB903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Arial" panose="020B0604020202020204" pitchFamily="34" charset="0"/>
                  <a:cs typeface="Arial" panose="020B0604020202020204" pitchFamily="34" charset="0"/>
                </a:endParaRPr>
              </a:p>
            </p:txBody>
          </p:sp>
          <p:sp>
            <p:nvSpPr>
              <p:cNvPr id="63" name="Oval 62">
                <a:extLst>
                  <a:ext uri="{FF2B5EF4-FFF2-40B4-BE49-F238E27FC236}">
                    <a16:creationId xmlns:a16="http://schemas.microsoft.com/office/drawing/2014/main" id="{60A1535B-C116-5345-B58E-1087FC84136B}"/>
                  </a:ext>
                </a:extLst>
              </p:cNvPr>
              <p:cNvSpPr/>
              <p:nvPr/>
            </p:nvSpPr>
            <p:spPr>
              <a:xfrm>
                <a:off x="4685974" y="2001824"/>
                <a:ext cx="807921" cy="807921"/>
              </a:xfrm>
              <a:prstGeom prst="ellipse">
                <a:avLst/>
              </a:prstGeom>
              <a:solidFill>
                <a:schemeClr val="bg1"/>
              </a:solidFill>
              <a:ln w="6350">
                <a:solidFill>
                  <a:srgbClr val="0460A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Arial" panose="020B0604020202020204" pitchFamily="34" charset="0"/>
                  <a:cs typeface="Arial" panose="020B0604020202020204" pitchFamily="34" charset="0"/>
                </a:endParaRPr>
              </a:p>
            </p:txBody>
          </p:sp>
        </p:grpSp>
        <p:sp>
          <p:nvSpPr>
            <p:cNvPr id="64" name="TextBox 63">
              <a:extLst>
                <a:ext uri="{FF2B5EF4-FFF2-40B4-BE49-F238E27FC236}">
                  <a16:creationId xmlns:a16="http://schemas.microsoft.com/office/drawing/2014/main" id="{0F92656B-584D-AF41-BE06-0CAB515488AE}"/>
                </a:ext>
              </a:extLst>
            </p:cNvPr>
            <p:cNvSpPr txBox="1"/>
            <p:nvPr/>
          </p:nvSpPr>
          <p:spPr>
            <a:xfrm>
              <a:off x="4801274" y="3048539"/>
              <a:ext cx="1176953" cy="644461"/>
            </a:xfrm>
            <a:prstGeom prst="rect">
              <a:avLst/>
            </a:prstGeom>
            <a:noFill/>
          </p:spPr>
          <p:txBody>
            <a:bodyPr wrap="square" rtlCol="0">
              <a:spAutoFit/>
            </a:bodyPr>
            <a:lstStyle/>
            <a:p>
              <a:pPr algn="ctr" defTabSz="914286">
                <a:defRPr/>
              </a:pPr>
              <a:r>
                <a:rPr lang="en-US" sz="3200" b="1" dirty="0">
                  <a:solidFill>
                    <a:srgbClr val="CB9036"/>
                  </a:solidFill>
                  <a:latin typeface="Arial" panose="020B0604020202020204" pitchFamily="34" charset="0"/>
                  <a:cs typeface="Arial" panose="020B0604020202020204" pitchFamily="34" charset="0"/>
                </a:rPr>
                <a:t>02</a:t>
              </a:r>
              <a:endParaRPr lang="en-GB" sz="3200" b="1" dirty="0">
                <a:solidFill>
                  <a:srgbClr val="CB9036"/>
                </a:solidFill>
                <a:latin typeface="Arial" panose="020B0604020202020204" pitchFamily="34" charset="0"/>
                <a:ea typeface="Noto Sans" panose="020B0502040504020204" pitchFamily="34"/>
                <a:cs typeface="Arial" panose="020B0604020202020204" pitchFamily="34" charset="0"/>
              </a:endParaRPr>
            </a:p>
          </p:txBody>
        </p:sp>
        <p:grpSp>
          <p:nvGrpSpPr>
            <p:cNvPr id="65" name="Group 64">
              <a:extLst>
                <a:ext uri="{FF2B5EF4-FFF2-40B4-BE49-F238E27FC236}">
                  <a16:creationId xmlns:a16="http://schemas.microsoft.com/office/drawing/2014/main" id="{7BF81F98-043C-E844-817A-01BF50B1691A}"/>
                </a:ext>
              </a:extLst>
            </p:cNvPr>
            <p:cNvGrpSpPr/>
            <p:nvPr/>
          </p:nvGrpSpPr>
          <p:grpSpPr>
            <a:xfrm>
              <a:off x="4888129" y="3955579"/>
              <a:ext cx="979270" cy="979270"/>
              <a:chOff x="4589117" y="1904967"/>
              <a:chExt cx="1001634" cy="1001634"/>
            </a:xfrm>
          </p:grpSpPr>
          <p:sp>
            <p:nvSpPr>
              <p:cNvPr id="66" name="Oval 65">
                <a:extLst>
                  <a:ext uri="{FF2B5EF4-FFF2-40B4-BE49-F238E27FC236}">
                    <a16:creationId xmlns:a16="http://schemas.microsoft.com/office/drawing/2014/main" id="{51E2628B-79B3-7E40-ACED-FA5D73767519}"/>
                  </a:ext>
                </a:extLst>
              </p:cNvPr>
              <p:cNvSpPr/>
              <p:nvPr/>
            </p:nvSpPr>
            <p:spPr>
              <a:xfrm>
                <a:off x="4589117" y="1904967"/>
                <a:ext cx="1001634" cy="1001634"/>
              </a:xfrm>
              <a:prstGeom prst="ellipse">
                <a:avLst/>
              </a:prstGeom>
              <a:solidFill>
                <a:schemeClr val="bg1"/>
              </a:solidFill>
              <a:ln w="6350">
                <a:solidFill>
                  <a:srgbClr val="0460A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Arial" panose="020B0604020202020204" pitchFamily="34" charset="0"/>
                  <a:cs typeface="Arial" panose="020B0604020202020204" pitchFamily="34" charset="0"/>
                </a:endParaRPr>
              </a:p>
            </p:txBody>
          </p:sp>
          <p:sp>
            <p:nvSpPr>
              <p:cNvPr id="67" name="Oval 66">
                <a:extLst>
                  <a:ext uri="{FF2B5EF4-FFF2-40B4-BE49-F238E27FC236}">
                    <a16:creationId xmlns:a16="http://schemas.microsoft.com/office/drawing/2014/main" id="{5B170C06-6303-C54D-A310-D5CC5651D1E7}"/>
                  </a:ext>
                </a:extLst>
              </p:cNvPr>
              <p:cNvSpPr/>
              <p:nvPr/>
            </p:nvSpPr>
            <p:spPr>
              <a:xfrm>
                <a:off x="4685974" y="2001824"/>
                <a:ext cx="807921" cy="807921"/>
              </a:xfrm>
              <a:prstGeom prst="ellipse">
                <a:avLst/>
              </a:prstGeom>
              <a:solidFill>
                <a:schemeClr val="bg1"/>
              </a:solidFill>
              <a:ln w="6350">
                <a:solidFill>
                  <a:srgbClr val="0460A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Arial" panose="020B0604020202020204" pitchFamily="34" charset="0"/>
                  <a:cs typeface="Arial" panose="020B0604020202020204" pitchFamily="34" charset="0"/>
                </a:endParaRPr>
              </a:p>
            </p:txBody>
          </p:sp>
        </p:grpSp>
        <p:sp>
          <p:nvSpPr>
            <p:cNvPr id="68" name="TextBox 67">
              <a:extLst>
                <a:ext uri="{FF2B5EF4-FFF2-40B4-BE49-F238E27FC236}">
                  <a16:creationId xmlns:a16="http://schemas.microsoft.com/office/drawing/2014/main" id="{0F1D3F48-458C-E549-8851-95EF847C9A32}"/>
                </a:ext>
              </a:extLst>
            </p:cNvPr>
            <p:cNvSpPr txBox="1"/>
            <p:nvPr/>
          </p:nvSpPr>
          <p:spPr>
            <a:xfrm>
              <a:off x="4801274" y="4143692"/>
              <a:ext cx="1176953" cy="644461"/>
            </a:xfrm>
            <a:prstGeom prst="rect">
              <a:avLst/>
            </a:prstGeom>
            <a:noFill/>
          </p:spPr>
          <p:txBody>
            <a:bodyPr wrap="square" rtlCol="0">
              <a:spAutoFit/>
            </a:bodyPr>
            <a:lstStyle/>
            <a:p>
              <a:pPr algn="ctr" defTabSz="914286">
                <a:defRPr/>
              </a:pPr>
              <a:r>
                <a:rPr lang="en-US" sz="3200" b="1" dirty="0">
                  <a:solidFill>
                    <a:srgbClr val="0070C0"/>
                  </a:solidFill>
                  <a:latin typeface="Arial" panose="020B0604020202020204" pitchFamily="34" charset="0"/>
                  <a:cs typeface="Arial" panose="020B0604020202020204" pitchFamily="34" charset="0"/>
                </a:rPr>
                <a:t>03</a:t>
              </a:r>
              <a:endParaRPr lang="en-GB" sz="3200" b="1" dirty="0">
                <a:solidFill>
                  <a:srgbClr val="0070C0"/>
                </a:solidFill>
                <a:latin typeface="Arial" panose="020B0604020202020204" pitchFamily="34" charset="0"/>
                <a:ea typeface="Noto Sans" panose="020B0502040504020204" pitchFamily="34"/>
                <a:cs typeface="Arial" panose="020B0604020202020204" pitchFamily="34" charset="0"/>
              </a:endParaRPr>
            </a:p>
          </p:txBody>
        </p:sp>
        <p:grpSp>
          <p:nvGrpSpPr>
            <p:cNvPr id="69" name="Group 68">
              <a:extLst>
                <a:ext uri="{FF2B5EF4-FFF2-40B4-BE49-F238E27FC236}">
                  <a16:creationId xmlns:a16="http://schemas.microsoft.com/office/drawing/2014/main" id="{AE603696-2831-CC4B-9E7F-6C6F7ED25A96}"/>
                </a:ext>
              </a:extLst>
            </p:cNvPr>
            <p:cNvGrpSpPr/>
            <p:nvPr/>
          </p:nvGrpSpPr>
          <p:grpSpPr>
            <a:xfrm>
              <a:off x="4888129" y="5040100"/>
              <a:ext cx="979270" cy="979270"/>
              <a:chOff x="4589117" y="1904967"/>
              <a:chExt cx="1001634" cy="1001634"/>
            </a:xfrm>
          </p:grpSpPr>
          <p:sp>
            <p:nvSpPr>
              <p:cNvPr id="70" name="Oval 69">
                <a:extLst>
                  <a:ext uri="{FF2B5EF4-FFF2-40B4-BE49-F238E27FC236}">
                    <a16:creationId xmlns:a16="http://schemas.microsoft.com/office/drawing/2014/main" id="{BE8B6013-83E8-854D-A04E-78FB53923F5A}"/>
                  </a:ext>
                </a:extLst>
              </p:cNvPr>
              <p:cNvSpPr/>
              <p:nvPr/>
            </p:nvSpPr>
            <p:spPr>
              <a:xfrm>
                <a:off x="4589117" y="1904967"/>
                <a:ext cx="1001634" cy="1001634"/>
              </a:xfrm>
              <a:prstGeom prst="ellipse">
                <a:avLst/>
              </a:prstGeom>
              <a:solidFill>
                <a:schemeClr val="bg1"/>
              </a:solidFill>
              <a:ln w="6350">
                <a:solidFill>
                  <a:srgbClr val="CB903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Arial" panose="020B0604020202020204" pitchFamily="34" charset="0"/>
                  <a:cs typeface="Arial" panose="020B0604020202020204" pitchFamily="34" charset="0"/>
                </a:endParaRPr>
              </a:p>
            </p:txBody>
          </p:sp>
          <p:sp>
            <p:nvSpPr>
              <p:cNvPr id="71" name="Oval 70">
                <a:extLst>
                  <a:ext uri="{FF2B5EF4-FFF2-40B4-BE49-F238E27FC236}">
                    <a16:creationId xmlns:a16="http://schemas.microsoft.com/office/drawing/2014/main" id="{C9DF5B62-6C7A-874E-9069-6357782327BD}"/>
                  </a:ext>
                </a:extLst>
              </p:cNvPr>
              <p:cNvSpPr/>
              <p:nvPr/>
            </p:nvSpPr>
            <p:spPr>
              <a:xfrm>
                <a:off x="4685974" y="2001824"/>
                <a:ext cx="807921" cy="807921"/>
              </a:xfrm>
              <a:prstGeom prst="ellipse">
                <a:avLst/>
              </a:prstGeom>
              <a:solidFill>
                <a:schemeClr val="bg1"/>
              </a:solidFill>
              <a:ln w="6350">
                <a:solidFill>
                  <a:srgbClr val="0460A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Arial" panose="020B0604020202020204" pitchFamily="34" charset="0"/>
                  <a:cs typeface="Arial" panose="020B0604020202020204" pitchFamily="34" charset="0"/>
                </a:endParaRPr>
              </a:p>
            </p:txBody>
          </p:sp>
        </p:grpSp>
        <p:sp>
          <p:nvSpPr>
            <p:cNvPr id="72" name="TextBox 71">
              <a:extLst>
                <a:ext uri="{FF2B5EF4-FFF2-40B4-BE49-F238E27FC236}">
                  <a16:creationId xmlns:a16="http://schemas.microsoft.com/office/drawing/2014/main" id="{5C62E673-37D7-DA4D-B61E-41FD9EF5DFE0}"/>
                </a:ext>
              </a:extLst>
            </p:cNvPr>
            <p:cNvSpPr txBox="1"/>
            <p:nvPr/>
          </p:nvSpPr>
          <p:spPr>
            <a:xfrm>
              <a:off x="4801274" y="5228213"/>
              <a:ext cx="1176953" cy="644461"/>
            </a:xfrm>
            <a:prstGeom prst="rect">
              <a:avLst/>
            </a:prstGeom>
            <a:noFill/>
          </p:spPr>
          <p:txBody>
            <a:bodyPr wrap="square" rtlCol="0">
              <a:spAutoFit/>
            </a:bodyPr>
            <a:lstStyle/>
            <a:p>
              <a:pPr algn="ctr" defTabSz="914286">
                <a:defRPr/>
              </a:pPr>
              <a:r>
                <a:rPr lang="en-US" sz="3200" b="1" dirty="0">
                  <a:solidFill>
                    <a:srgbClr val="CB9036"/>
                  </a:solidFill>
                  <a:latin typeface="Arial" panose="020B0604020202020204" pitchFamily="34" charset="0"/>
                  <a:cs typeface="Arial" panose="020B0604020202020204" pitchFamily="34" charset="0"/>
                </a:rPr>
                <a:t>04</a:t>
              </a:r>
              <a:endParaRPr lang="en-GB" sz="3200" b="1" dirty="0">
                <a:solidFill>
                  <a:srgbClr val="CB9036"/>
                </a:solidFill>
                <a:latin typeface="Arial" panose="020B0604020202020204" pitchFamily="34" charset="0"/>
                <a:ea typeface="Noto Sans" panose="020B0502040504020204" pitchFamily="34"/>
                <a:cs typeface="Arial" panose="020B0604020202020204" pitchFamily="34" charset="0"/>
              </a:endParaRPr>
            </a:p>
          </p:txBody>
        </p:sp>
      </p:grpSp>
      <p:pic>
        <p:nvPicPr>
          <p:cNvPr id="77" name="Picture 76">
            <a:extLst>
              <a:ext uri="{FF2B5EF4-FFF2-40B4-BE49-F238E27FC236}">
                <a16:creationId xmlns:a16="http://schemas.microsoft.com/office/drawing/2014/main" id="{80073A01-6B6E-794F-BEA7-247F539A731B}"/>
              </a:ext>
            </a:extLst>
          </p:cNvPr>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10942814" y="153530"/>
            <a:ext cx="1102212" cy="1102212"/>
          </a:xfrm>
          <a:prstGeom prst="rect">
            <a:avLst/>
          </a:prstGeom>
        </p:spPr>
      </p:pic>
    </p:spTree>
    <p:extLst>
      <p:ext uri="{BB962C8B-B14F-4D97-AF65-F5344CB8AC3E}">
        <p14:creationId xmlns:p14="http://schemas.microsoft.com/office/powerpoint/2010/main" val="2681212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1981201" y="1341119"/>
            <a:ext cx="8763000" cy="4139932"/>
          </a:xfrm>
        </p:spPr>
        <p:txBody>
          <a:bodyPr>
            <a:normAutofit/>
          </a:bodyPr>
          <a:lstStyle/>
          <a:p>
            <a:r>
              <a:rPr lang="en-US" sz="4000" dirty="0">
                <a:latin typeface="+mj-lt"/>
              </a:rPr>
              <a:t>Is PRP still the gold standard?</a:t>
            </a:r>
          </a:p>
        </p:txBody>
      </p:sp>
    </p:spTree>
    <p:extLst>
      <p:ext uri="{BB962C8B-B14F-4D97-AF65-F5344CB8AC3E}">
        <p14:creationId xmlns:p14="http://schemas.microsoft.com/office/powerpoint/2010/main" val="779001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47547CF9-5B10-D24F-A8D7-45A9778164F7}" type="slidenum">
              <a:rPr lang="uk-UA" smtClean="0">
                <a:latin typeface="Arial" panose="020B0604020202020204" pitchFamily="34" charset="0"/>
                <a:cs typeface="Arial" panose="020B0604020202020204" pitchFamily="34" charset="0"/>
              </a:rPr>
              <a:pPr/>
              <a:t>15</a:t>
            </a:fld>
            <a:endParaRPr lang="uk-UA" dirty="0">
              <a:latin typeface="Arial" panose="020B0604020202020204" pitchFamily="34" charset="0"/>
              <a:cs typeface="Arial" panose="020B0604020202020204" pitchFamily="34" charset="0"/>
            </a:endParaRPr>
          </a:p>
        </p:txBody>
      </p:sp>
      <p:sp>
        <p:nvSpPr>
          <p:cNvPr id="11" name="Title 1"/>
          <p:cNvSpPr>
            <a:spLocks noGrp="1"/>
          </p:cNvSpPr>
          <p:nvPr>
            <p:ph type="title"/>
          </p:nvPr>
        </p:nvSpPr>
        <p:spPr>
          <a:xfrm>
            <a:off x="613277" y="178790"/>
            <a:ext cx="9935186" cy="1371122"/>
          </a:xfrm>
        </p:spPr>
        <p:txBody>
          <a:bodyPr wrap="square" anchor="ctr">
            <a:normAutofit/>
          </a:bodyPr>
          <a:lstStyle/>
          <a:p>
            <a:pPr>
              <a:lnSpc>
                <a:spcPct val="90000"/>
              </a:lnSpc>
            </a:pPr>
            <a:r>
              <a:rPr lang="en-US" b="0" spc="-133" dirty="0"/>
              <a:t>Unmet need and role of anti VEGF in PDR</a:t>
            </a:r>
          </a:p>
        </p:txBody>
      </p:sp>
      <p:sp>
        <p:nvSpPr>
          <p:cNvPr id="54" name="Rectangle 53">
            <a:extLst>
              <a:ext uri="{FF2B5EF4-FFF2-40B4-BE49-F238E27FC236}">
                <a16:creationId xmlns:a16="http://schemas.microsoft.com/office/drawing/2014/main" id="{0CF37749-EA37-F04E-AEF7-7B1FA1FE9087}"/>
              </a:ext>
            </a:extLst>
          </p:cNvPr>
          <p:cNvSpPr/>
          <p:nvPr/>
        </p:nvSpPr>
        <p:spPr>
          <a:xfrm>
            <a:off x="609600" y="5881318"/>
            <a:ext cx="7774775" cy="276963"/>
          </a:xfrm>
          <a:prstGeom prst="rect">
            <a:avLst/>
          </a:prstGeom>
        </p:spPr>
        <p:txBody>
          <a:bodyPr vert="horz" lIns="0" tIns="0" rIns="0" bIns="0" rtlCol="0" anchor="b" anchorCtr="0"/>
          <a:lstStyle/>
          <a:p>
            <a:pPr marL="228571" indent="-228571" defTabSz="685697">
              <a:buFontTx/>
              <a:buAutoNum type="arabicPeriod"/>
              <a:defRPr/>
            </a:pPr>
            <a:r>
              <a:rPr lang="en-US" sz="700" dirty="0">
                <a:latin typeface="Arial" panose="020B0604020202020204"/>
              </a:rPr>
              <a:t>Fong DS et al. Retina. 2007 Sep 1;27(7):816-24.</a:t>
            </a:r>
          </a:p>
          <a:p>
            <a:pPr marL="228571" indent="-228571" defTabSz="685697">
              <a:buFontTx/>
              <a:buAutoNum type="arabicPeriod"/>
              <a:defRPr/>
            </a:pPr>
            <a:r>
              <a:rPr lang="en-US" sz="700" dirty="0" err="1">
                <a:latin typeface="Arial" panose="020B0604020202020204"/>
              </a:rPr>
              <a:t>Ip</a:t>
            </a:r>
            <a:r>
              <a:rPr lang="en-US" sz="700" dirty="0">
                <a:latin typeface="Arial" panose="020B0604020202020204"/>
              </a:rPr>
              <a:t> MS et al. Archives of ophthalmology. 2012 Sep 1;130(9):1145-52.</a:t>
            </a:r>
          </a:p>
          <a:p>
            <a:pPr marL="228571" indent="-228571" defTabSz="685697">
              <a:buFontTx/>
              <a:buAutoNum type="arabicPeriod"/>
              <a:defRPr/>
            </a:pPr>
            <a:r>
              <a:rPr lang="en-US" sz="700" dirty="0" err="1">
                <a:latin typeface="Arial" panose="020B0604020202020204"/>
              </a:rPr>
              <a:t>Stefánsson</a:t>
            </a:r>
            <a:r>
              <a:rPr lang="en-US" sz="700" dirty="0">
                <a:latin typeface="Arial" panose="020B0604020202020204"/>
              </a:rPr>
              <a:t> E Acta </a:t>
            </a:r>
            <a:r>
              <a:rPr lang="en-US" sz="700" dirty="0" err="1">
                <a:latin typeface="Arial" panose="020B0604020202020204"/>
              </a:rPr>
              <a:t>Ophthalmologica</a:t>
            </a:r>
            <a:r>
              <a:rPr lang="en-US" sz="700" dirty="0">
                <a:latin typeface="Arial" panose="020B0604020202020204"/>
              </a:rPr>
              <a:t> </a:t>
            </a:r>
            <a:r>
              <a:rPr lang="en-US" sz="700" dirty="0" err="1">
                <a:latin typeface="Arial" panose="020B0604020202020204"/>
              </a:rPr>
              <a:t>Scandinavica</a:t>
            </a:r>
            <a:r>
              <a:rPr lang="en-US" sz="700" dirty="0">
                <a:latin typeface="Arial" panose="020B0604020202020204"/>
              </a:rPr>
              <a:t>. 2001 Oct;79(5):435-40.</a:t>
            </a:r>
          </a:p>
          <a:p>
            <a:pPr marL="228571" indent="-228571" defTabSz="685697">
              <a:buFontTx/>
              <a:buAutoNum type="arabicPeriod"/>
              <a:defRPr/>
            </a:pPr>
            <a:r>
              <a:rPr lang="en-US" sz="700" dirty="0" err="1">
                <a:latin typeface="Arial" panose="020B0604020202020204"/>
              </a:rPr>
              <a:t>Flaxel</a:t>
            </a:r>
            <a:r>
              <a:rPr lang="en-US" sz="700" dirty="0">
                <a:latin typeface="Arial" panose="020B0604020202020204"/>
              </a:rPr>
              <a:t> CJ et al. Ophthalmology. 2020 Jan 1;127(1):P66-145.</a:t>
            </a:r>
          </a:p>
        </p:txBody>
      </p:sp>
      <p:sp>
        <p:nvSpPr>
          <p:cNvPr id="3" name="Round Single Corner of Rectangle 2">
            <a:extLst>
              <a:ext uri="{FF2B5EF4-FFF2-40B4-BE49-F238E27FC236}">
                <a16:creationId xmlns:a16="http://schemas.microsoft.com/office/drawing/2014/main" id="{925E31A5-D312-4F44-9973-A8466218A0D8}"/>
              </a:ext>
            </a:extLst>
          </p:cNvPr>
          <p:cNvSpPr/>
          <p:nvPr/>
        </p:nvSpPr>
        <p:spPr>
          <a:xfrm>
            <a:off x="5389158" y="1619729"/>
            <a:ext cx="3581400" cy="2159582"/>
          </a:xfrm>
          <a:prstGeom prst="round1Rect">
            <a:avLst>
              <a:gd name="adj" fmla="val 7537"/>
            </a:avLst>
          </a:prstGeom>
          <a:solidFill>
            <a:schemeClr val="accent4">
              <a:lumMod val="40000"/>
              <a:lumOff val="6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57" name="Round Single Corner of Rectangle 56">
            <a:extLst>
              <a:ext uri="{FF2B5EF4-FFF2-40B4-BE49-F238E27FC236}">
                <a16:creationId xmlns:a16="http://schemas.microsoft.com/office/drawing/2014/main" id="{A139BCBF-E277-6D49-8AD8-71314DB8934F}"/>
              </a:ext>
            </a:extLst>
          </p:cNvPr>
          <p:cNvSpPr/>
          <p:nvPr/>
        </p:nvSpPr>
        <p:spPr>
          <a:xfrm>
            <a:off x="5389158" y="3901084"/>
            <a:ext cx="3581400" cy="1490216"/>
          </a:xfrm>
          <a:prstGeom prst="round1Rect">
            <a:avLst>
              <a:gd name="adj" fmla="val 10370"/>
            </a:avLst>
          </a:prstGeom>
          <a:solidFill>
            <a:srgbClr val="FFDB93">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58" name="Round Single Corner of Rectangle 57">
            <a:extLst>
              <a:ext uri="{FF2B5EF4-FFF2-40B4-BE49-F238E27FC236}">
                <a16:creationId xmlns:a16="http://schemas.microsoft.com/office/drawing/2014/main" id="{FC6350A0-C3D5-FF49-A3D2-8D715C43D662}"/>
              </a:ext>
            </a:extLst>
          </p:cNvPr>
          <p:cNvSpPr/>
          <p:nvPr/>
        </p:nvSpPr>
        <p:spPr>
          <a:xfrm flipH="1">
            <a:off x="629091" y="1619729"/>
            <a:ext cx="4602311" cy="2159582"/>
          </a:xfrm>
          <a:prstGeom prst="round1Rect">
            <a:avLst>
              <a:gd name="adj" fmla="val 7537"/>
            </a:avLst>
          </a:prstGeom>
          <a:solidFill>
            <a:srgbClr val="FFDB93">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59" name="Round Single Corner of Rectangle 58">
            <a:extLst>
              <a:ext uri="{FF2B5EF4-FFF2-40B4-BE49-F238E27FC236}">
                <a16:creationId xmlns:a16="http://schemas.microsoft.com/office/drawing/2014/main" id="{F00B7B7A-6828-3B43-B17E-BF8148F8744E}"/>
              </a:ext>
            </a:extLst>
          </p:cNvPr>
          <p:cNvSpPr/>
          <p:nvPr/>
        </p:nvSpPr>
        <p:spPr>
          <a:xfrm flipH="1">
            <a:off x="629091" y="3901084"/>
            <a:ext cx="4602311" cy="1490216"/>
          </a:xfrm>
          <a:prstGeom prst="round1Rect">
            <a:avLst>
              <a:gd name="adj" fmla="val 11796"/>
            </a:avLst>
          </a:prstGeom>
          <a:solidFill>
            <a:schemeClr val="accent4">
              <a:lumMod val="40000"/>
              <a:lumOff val="6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74" name="Round Single Corner of Rectangle 73">
            <a:extLst>
              <a:ext uri="{FF2B5EF4-FFF2-40B4-BE49-F238E27FC236}">
                <a16:creationId xmlns:a16="http://schemas.microsoft.com/office/drawing/2014/main" id="{F2F6D458-416D-014F-9CA6-CED0B7615CF7}"/>
              </a:ext>
            </a:extLst>
          </p:cNvPr>
          <p:cNvSpPr/>
          <p:nvPr/>
        </p:nvSpPr>
        <p:spPr>
          <a:xfrm flipH="1">
            <a:off x="9159358" y="1619729"/>
            <a:ext cx="2326345" cy="3764446"/>
          </a:xfrm>
          <a:prstGeom prst="round1Rect">
            <a:avLst>
              <a:gd name="adj" fmla="val 6512"/>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75" name="Rectangle 74">
            <a:extLst>
              <a:ext uri="{FF2B5EF4-FFF2-40B4-BE49-F238E27FC236}">
                <a16:creationId xmlns:a16="http://schemas.microsoft.com/office/drawing/2014/main" id="{9B4D6322-321A-C24E-AC0B-062B11FC64DF}"/>
              </a:ext>
            </a:extLst>
          </p:cNvPr>
          <p:cNvSpPr/>
          <p:nvPr/>
        </p:nvSpPr>
        <p:spPr>
          <a:xfrm>
            <a:off x="9429342" y="1979853"/>
            <a:ext cx="1816385" cy="3211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b="1" dirty="0">
              <a:solidFill>
                <a:schemeClr val="bg1"/>
              </a:solidFill>
            </a:endParaRPr>
          </a:p>
          <a:p>
            <a:pPr algn="ctr"/>
            <a:r>
              <a:rPr lang="en-US" sz="1800" b="1" dirty="0">
                <a:solidFill>
                  <a:schemeClr val="bg1"/>
                </a:solidFill>
              </a:rPr>
              <a:t>Anti-VEGF agents have the potential to prevent onset and recurrence of vision threatening complications of DR</a:t>
            </a:r>
          </a:p>
        </p:txBody>
      </p:sp>
      <p:sp>
        <p:nvSpPr>
          <p:cNvPr id="77" name="Rectangle 76">
            <a:extLst>
              <a:ext uri="{FF2B5EF4-FFF2-40B4-BE49-F238E27FC236}">
                <a16:creationId xmlns:a16="http://schemas.microsoft.com/office/drawing/2014/main" id="{89B5C14B-F298-7D46-A14F-590492E668DC}"/>
              </a:ext>
            </a:extLst>
          </p:cNvPr>
          <p:cNvSpPr/>
          <p:nvPr/>
        </p:nvSpPr>
        <p:spPr>
          <a:xfrm>
            <a:off x="9836985" y="1598290"/>
            <a:ext cx="967842" cy="1075332"/>
          </a:xfrm>
          <a:prstGeom prst="rect">
            <a:avLst/>
          </a:prstGeom>
          <a:blipFill>
            <a:blip r:embed="rId2">
              <a:biLevel thresh="25000"/>
              <a:extLst>
                <a:ext uri="{28A0092B-C50C-407E-A947-70E740481C1C}">
                  <a14:useLocalDpi xmlns:a14="http://schemas.microsoft.com/office/drawing/2010/main" val="0"/>
                </a:ext>
              </a:extLst>
            </a:blip>
            <a:srcRect/>
            <a:stretch>
              <a:fillRect l="-13000" r="-13000"/>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8" name="Rectangle 77">
            <a:extLst>
              <a:ext uri="{FF2B5EF4-FFF2-40B4-BE49-F238E27FC236}">
                <a16:creationId xmlns:a16="http://schemas.microsoft.com/office/drawing/2014/main" id="{CDF8A8D4-DA99-B642-8384-88F457F1F8D2}"/>
              </a:ext>
            </a:extLst>
          </p:cNvPr>
          <p:cNvSpPr/>
          <p:nvPr/>
        </p:nvSpPr>
        <p:spPr>
          <a:xfrm>
            <a:off x="1311083" y="2239490"/>
            <a:ext cx="3705144" cy="2505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1600" dirty="0">
              <a:solidFill>
                <a:schemeClr val="tx1"/>
              </a:solidFill>
            </a:endParaRPr>
          </a:p>
        </p:txBody>
      </p:sp>
      <p:sp>
        <p:nvSpPr>
          <p:cNvPr id="79" name="TextBox 78">
            <a:extLst>
              <a:ext uri="{FF2B5EF4-FFF2-40B4-BE49-F238E27FC236}">
                <a16:creationId xmlns:a16="http://schemas.microsoft.com/office/drawing/2014/main" id="{6B376410-B62E-8049-B988-8CC38907F4B4}"/>
              </a:ext>
            </a:extLst>
          </p:cNvPr>
          <p:cNvSpPr txBox="1"/>
          <p:nvPr/>
        </p:nvSpPr>
        <p:spPr>
          <a:xfrm>
            <a:off x="5605302" y="2197005"/>
            <a:ext cx="2921497" cy="1323439"/>
          </a:xfrm>
          <a:prstGeom prst="rect">
            <a:avLst/>
          </a:prstGeom>
          <a:noFill/>
        </p:spPr>
        <p:txBody>
          <a:bodyPr wrap="square" rtlCol="0">
            <a:spAutoFit/>
          </a:bodyPr>
          <a:lstStyle/>
          <a:p>
            <a:r>
              <a:rPr lang="en-US" sz="1600" dirty="0"/>
              <a:t>Vitreous surgery can lead to infection, iatrogenic cataract, and intraocular hemorrhage.</a:t>
            </a:r>
            <a:r>
              <a:rPr lang="en-US" sz="1600" baseline="30000" dirty="0"/>
              <a:t>3,4</a:t>
            </a:r>
          </a:p>
          <a:p>
            <a:endParaRPr lang="en-US" sz="1600" dirty="0"/>
          </a:p>
        </p:txBody>
      </p:sp>
      <p:sp>
        <p:nvSpPr>
          <p:cNvPr id="80" name="TextBox 79">
            <a:extLst>
              <a:ext uri="{FF2B5EF4-FFF2-40B4-BE49-F238E27FC236}">
                <a16:creationId xmlns:a16="http://schemas.microsoft.com/office/drawing/2014/main" id="{2CDE8AA3-B763-024F-882A-B5A12B701809}"/>
              </a:ext>
            </a:extLst>
          </p:cNvPr>
          <p:cNvSpPr txBox="1"/>
          <p:nvPr/>
        </p:nvSpPr>
        <p:spPr>
          <a:xfrm>
            <a:off x="1277413" y="4138997"/>
            <a:ext cx="3540921" cy="1323439"/>
          </a:xfrm>
          <a:prstGeom prst="rect">
            <a:avLst/>
          </a:prstGeom>
          <a:noFill/>
        </p:spPr>
        <p:txBody>
          <a:bodyPr wrap="square" rtlCol="0">
            <a:spAutoFit/>
          </a:bodyPr>
          <a:lstStyle/>
          <a:p>
            <a:r>
              <a:rPr lang="en-US" sz="1600" dirty="0"/>
              <a:t>Unmet medical need to prevent complications associated with vision loss or to induce regression of the disease severity.</a:t>
            </a:r>
          </a:p>
          <a:p>
            <a:endParaRPr lang="en-US" sz="1600" dirty="0"/>
          </a:p>
        </p:txBody>
      </p:sp>
      <p:sp>
        <p:nvSpPr>
          <p:cNvPr id="82" name="TextBox 81">
            <a:extLst>
              <a:ext uri="{FF2B5EF4-FFF2-40B4-BE49-F238E27FC236}">
                <a16:creationId xmlns:a16="http://schemas.microsoft.com/office/drawing/2014/main" id="{D682CB6B-8908-DC4D-9F74-134C513F4985}"/>
              </a:ext>
            </a:extLst>
          </p:cNvPr>
          <p:cNvSpPr txBox="1"/>
          <p:nvPr/>
        </p:nvSpPr>
        <p:spPr>
          <a:xfrm>
            <a:off x="5577958" y="4192309"/>
            <a:ext cx="2806417" cy="1077218"/>
          </a:xfrm>
          <a:prstGeom prst="rect">
            <a:avLst/>
          </a:prstGeom>
          <a:noFill/>
        </p:spPr>
        <p:txBody>
          <a:bodyPr wrap="square" rtlCol="0">
            <a:spAutoFit/>
          </a:bodyPr>
          <a:lstStyle/>
          <a:p>
            <a:r>
              <a:rPr lang="en-US" sz="1600" dirty="0"/>
              <a:t>The role of VEGF throughout the spectrum of DR provides a strong rationale</a:t>
            </a:r>
          </a:p>
          <a:p>
            <a:endParaRPr lang="en-US" sz="1600" dirty="0"/>
          </a:p>
        </p:txBody>
      </p:sp>
      <p:sp>
        <p:nvSpPr>
          <p:cNvPr id="84" name="TextBox 83">
            <a:extLst>
              <a:ext uri="{FF2B5EF4-FFF2-40B4-BE49-F238E27FC236}">
                <a16:creationId xmlns:a16="http://schemas.microsoft.com/office/drawing/2014/main" id="{006939A8-AA90-2146-9001-D3BAA694E87F}"/>
              </a:ext>
            </a:extLst>
          </p:cNvPr>
          <p:cNvSpPr txBox="1"/>
          <p:nvPr/>
        </p:nvSpPr>
        <p:spPr>
          <a:xfrm>
            <a:off x="1161418" y="2273233"/>
            <a:ext cx="4227740" cy="1046440"/>
          </a:xfrm>
          <a:prstGeom prst="rect">
            <a:avLst/>
          </a:prstGeom>
          <a:noFill/>
        </p:spPr>
        <p:txBody>
          <a:bodyPr wrap="square" rtlCol="0">
            <a:spAutoFit/>
          </a:bodyPr>
          <a:lstStyle/>
          <a:p>
            <a:r>
              <a:rPr lang="en-US" sz="1600" b="1" i="1" dirty="0"/>
              <a:t>PRP</a:t>
            </a:r>
            <a:r>
              <a:rPr lang="en-US" sz="1600" b="1" dirty="0"/>
              <a:t> can lead to irreversible destruction of peripheral retinal tissue</a:t>
            </a:r>
            <a:r>
              <a:rPr lang="en-US" sz="1600" b="1" baseline="30000" dirty="0"/>
              <a:t>1,2</a:t>
            </a:r>
          </a:p>
          <a:p>
            <a:endParaRPr lang="en-US" sz="1400" b="1" dirty="0"/>
          </a:p>
          <a:p>
            <a:endParaRPr lang="en-US" sz="1600" b="1" dirty="0"/>
          </a:p>
        </p:txBody>
      </p:sp>
      <p:sp>
        <p:nvSpPr>
          <p:cNvPr id="4" name="Oval 3">
            <a:extLst>
              <a:ext uri="{FF2B5EF4-FFF2-40B4-BE49-F238E27FC236}">
                <a16:creationId xmlns:a16="http://schemas.microsoft.com/office/drawing/2014/main" id="{62FEF9A7-ED7C-B04C-B6A8-6296B9F45F04}"/>
              </a:ext>
            </a:extLst>
          </p:cNvPr>
          <p:cNvSpPr/>
          <p:nvPr/>
        </p:nvSpPr>
        <p:spPr>
          <a:xfrm>
            <a:off x="658801" y="1664672"/>
            <a:ext cx="553238" cy="5532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85" name="Oval 84">
            <a:extLst>
              <a:ext uri="{FF2B5EF4-FFF2-40B4-BE49-F238E27FC236}">
                <a16:creationId xmlns:a16="http://schemas.microsoft.com/office/drawing/2014/main" id="{280D9BC0-B776-9243-88F3-0928EB51BE0E}"/>
              </a:ext>
            </a:extLst>
          </p:cNvPr>
          <p:cNvSpPr/>
          <p:nvPr/>
        </p:nvSpPr>
        <p:spPr>
          <a:xfrm>
            <a:off x="658801" y="3940039"/>
            <a:ext cx="553238" cy="5532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86" name="Oval 85">
            <a:extLst>
              <a:ext uri="{FF2B5EF4-FFF2-40B4-BE49-F238E27FC236}">
                <a16:creationId xmlns:a16="http://schemas.microsoft.com/office/drawing/2014/main" id="{041A5D45-D9D0-754F-8D93-0F32A00A921A}"/>
              </a:ext>
            </a:extLst>
          </p:cNvPr>
          <p:cNvSpPr/>
          <p:nvPr/>
        </p:nvSpPr>
        <p:spPr>
          <a:xfrm>
            <a:off x="8324875" y="1664672"/>
            <a:ext cx="553238" cy="5532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87" name="Oval 86">
            <a:extLst>
              <a:ext uri="{FF2B5EF4-FFF2-40B4-BE49-F238E27FC236}">
                <a16:creationId xmlns:a16="http://schemas.microsoft.com/office/drawing/2014/main" id="{DCA5FBDE-26BF-EA47-9569-F28E7A128BAE}"/>
              </a:ext>
            </a:extLst>
          </p:cNvPr>
          <p:cNvSpPr/>
          <p:nvPr/>
        </p:nvSpPr>
        <p:spPr>
          <a:xfrm>
            <a:off x="8324875" y="3940039"/>
            <a:ext cx="553238" cy="5532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88" name="Rectangle 87">
            <a:extLst>
              <a:ext uri="{FF2B5EF4-FFF2-40B4-BE49-F238E27FC236}">
                <a16:creationId xmlns:a16="http://schemas.microsoft.com/office/drawing/2014/main" id="{5C2DDB00-FEBB-A347-BF8C-285DB9B74926}"/>
              </a:ext>
            </a:extLst>
          </p:cNvPr>
          <p:cNvSpPr/>
          <p:nvPr/>
        </p:nvSpPr>
        <p:spPr>
          <a:xfrm>
            <a:off x="767379" y="1756264"/>
            <a:ext cx="373955" cy="304382"/>
          </a:xfrm>
          <a:prstGeom prst="rect">
            <a:avLst/>
          </a:prstGeom>
          <a:blipFill dpi="0" rotWithShape="1">
            <a:blip r:embed="rId3" cstate="print">
              <a:extLst>
                <a:ext uri="{28A0092B-C50C-407E-A947-70E740481C1C}">
                  <a14:useLocalDpi xmlns:a14="http://schemas.microsoft.com/office/drawing/2010/main" val="0"/>
                </a:ext>
              </a:extLst>
            </a:blip>
            <a:srcRect/>
            <a:stretch>
              <a:fillRect l="-50409" t="-49878" r="-49409" b="-67546"/>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89" name="Rectangle 88">
            <a:extLst>
              <a:ext uri="{FF2B5EF4-FFF2-40B4-BE49-F238E27FC236}">
                <a16:creationId xmlns:a16="http://schemas.microsoft.com/office/drawing/2014/main" id="{2B5C452B-735E-064A-A473-0727F99482BF}"/>
              </a:ext>
            </a:extLst>
          </p:cNvPr>
          <p:cNvSpPr/>
          <p:nvPr/>
        </p:nvSpPr>
        <p:spPr>
          <a:xfrm>
            <a:off x="8368345" y="1685655"/>
            <a:ext cx="409353" cy="537899"/>
          </a:xfrm>
          <a:prstGeom prst="rect">
            <a:avLst/>
          </a:prstGeom>
          <a:blipFill>
            <a:blip r:embed="rId4">
              <a:extLst>
                <a:ext uri="{28A0092B-C50C-407E-A947-70E740481C1C}">
                  <a14:useLocalDpi xmlns:a14="http://schemas.microsoft.com/office/drawing/2010/main" val="0"/>
                </a:ext>
              </a:extLst>
            </a:blip>
            <a:srcRect/>
            <a:stretch>
              <a:fillRect l="-25000" r="-25000"/>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0" name="Rectangle 89">
            <a:extLst>
              <a:ext uri="{FF2B5EF4-FFF2-40B4-BE49-F238E27FC236}">
                <a16:creationId xmlns:a16="http://schemas.microsoft.com/office/drawing/2014/main" id="{5B9DE0CA-A2FA-E740-9F9C-A621DD934D14}"/>
              </a:ext>
            </a:extLst>
          </p:cNvPr>
          <p:cNvSpPr/>
          <p:nvPr/>
        </p:nvSpPr>
        <p:spPr>
          <a:xfrm>
            <a:off x="739953" y="3994987"/>
            <a:ext cx="390933" cy="498290"/>
          </a:xfrm>
          <a:prstGeom prst="rect">
            <a:avLst/>
          </a:prstGeom>
          <a:blipFill>
            <a:blip r:embed="rId5">
              <a:extLst>
                <a:ext uri="{28A0092B-C50C-407E-A947-70E740481C1C}">
                  <a14:useLocalDpi xmlns:a14="http://schemas.microsoft.com/office/drawing/2010/main" val="0"/>
                </a:ext>
              </a:extLst>
            </a:blip>
            <a:srcRect/>
            <a:stretch>
              <a:fillRect l="-13000" r="-13000"/>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1" name="Rectangle 90">
            <a:extLst>
              <a:ext uri="{FF2B5EF4-FFF2-40B4-BE49-F238E27FC236}">
                <a16:creationId xmlns:a16="http://schemas.microsoft.com/office/drawing/2014/main" id="{78246BEC-4F1C-4940-AF12-55C0B3F0CC13}"/>
              </a:ext>
            </a:extLst>
          </p:cNvPr>
          <p:cNvSpPr/>
          <p:nvPr/>
        </p:nvSpPr>
        <p:spPr>
          <a:xfrm>
            <a:off x="8412538" y="4012672"/>
            <a:ext cx="377911" cy="387714"/>
          </a:xfrm>
          <a:prstGeom prst="rect">
            <a:avLst/>
          </a:prstGeom>
          <a:blipFill dpi="0" rotWithShape="1">
            <a:blip r:embed="rId6" cstate="print">
              <a:extLst>
                <a:ext uri="{28A0092B-C50C-407E-A947-70E740481C1C}">
                  <a14:useLocalDpi xmlns:a14="http://schemas.microsoft.com/office/drawing/2010/main" val="0"/>
                </a:ext>
              </a:extLst>
            </a:blip>
            <a:srcRect/>
            <a:stretch>
              <a:fillRect l="-5555" t="-6307" r="-5555" b="-11309"/>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grpSp>
        <p:nvGrpSpPr>
          <p:cNvPr id="92" name="Group 91">
            <a:extLst>
              <a:ext uri="{FF2B5EF4-FFF2-40B4-BE49-F238E27FC236}">
                <a16:creationId xmlns:a16="http://schemas.microsoft.com/office/drawing/2014/main" id="{944EBE9A-85DE-E348-9BB5-64E8D5D4C759}"/>
              </a:ext>
            </a:extLst>
          </p:cNvPr>
          <p:cNvGrpSpPr/>
          <p:nvPr/>
        </p:nvGrpSpPr>
        <p:grpSpPr>
          <a:xfrm>
            <a:off x="10495870" y="-1676400"/>
            <a:ext cx="3372530" cy="3372530"/>
            <a:chOff x="10363200" y="-1804038"/>
            <a:chExt cx="3659885" cy="3659885"/>
          </a:xfrm>
        </p:grpSpPr>
        <p:sp>
          <p:nvSpPr>
            <p:cNvPr id="93" name="Pie 92">
              <a:extLst>
                <a:ext uri="{FF2B5EF4-FFF2-40B4-BE49-F238E27FC236}">
                  <a16:creationId xmlns:a16="http://schemas.microsoft.com/office/drawing/2014/main" id="{0EC7D2F9-63BA-2244-8F59-DBB51DE55137}"/>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94" name="Block Arc 93">
              <a:extLst>
                <a:ext uri="{FF2B5EF4-FFF2-40B4-BE49-F238E27FC236}">
                  <a16:creationId xmlns:a16="http://schemas.microsoft.com/office/drawing/2014/main" id="{15E38AC1-15E6-6D44-A5EA-AAD43F1054FD}"/>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grpSp>
        <p:nvGrpSpPr>
          <p:cNvPr id="95" name="Group 94">
            <a:extLst>
              <a:ext uri="{FF2B5EF4-FFF2-40B4-BE49-F238E27FC236}">
                <a16:creationId xmlns:a16="http://schemas.microsoft.com/office/drawing/2014/main" id="{57805BB1-B953-E947-819F-C743F99E6E3E}"/>
              </a:ext>
            </a:extLst>
          </p:cNvPr>
          <p:cNvGrpSpPr/>
          <p:nvPr/>
        </p:nvGrpSpPr>
        <p:grpSpPr>
          <a:xfrm>
            <a:off x="11003162" y="342021"/>
            <a:ext cx="987640" cy="800980"/>
            <a:chOff x="327484" y="614881"/>
            <a:chExt cx="963276" cy="741719"/>
          </a:xfrm>
        </p:grpSpPr>
        <p:pic>
          <p:nvPicPr>
            <p:cNvPr id="96" name="Picture 95">
              <a:extLst>
                <a:ext uri="{FF2B5EF4-FFF2-40B4-BE49-F238E27FC236}">
                  <a16:creationId xmlns:a16="http://schemas.microsoft.com/office/drawing/2014/main" id="{C86ECDC0-768E-534B-B833-DB88EF6034DF}"/>
                </a:ext>
              </a:extLst>
            </p:cNvPr>
            <p:cNvPicPr>
              <a:picLocks noChangeAspect="1"/>
            </p:cNvPicPr>
            <p:nvPr/>
          </p:nvPicPr>
          <p:blipFill rotWithShape="1">
            <a:blip r:embed="rId7" cstate="print">
              <a:biLevel thresh="25000"/>
              <a:extLst>
                <a:ext uri="{28A0092B-C50C-407E-A947-70E740481C1C}">
                  <a14:useLocalDpi xmlns:a14="http://schemas.microsoft.com/office/drawing/2010/main" val="0"/>
                </a:ext>
              </a:extLst>
            </a:blip>
            <a:srcRect t="16078" b="10519"/>
            <a:stretch/>
          </p:blipFill>
          <p:spPr>
            <a:xfrm>
              <a:off x="327484" y="614881"/>
              <a:ext cx="963276" cy="741719"/>
            </a:xfrm>
            <a:prstGeom prst="rect">
              <a:avLst/>
            </a:prstGeom>
          </p:spPr>
        </p:pic>
        <p:pic>
          <p:nvPicPr>
            <p:cNvPr id="97" name="Picture 96">
              <a:extLst>
                <a:ext uri="{FF2B5EF4-FFF2-40B4-BE49-F238E27FC236}">
                  <a16:creationId xmlns:a16="http://schemas.microsoft.com/office/drawing/2014/main" id="{371AF1FD-CBDC-5A42-8F07-DA01AF49DAB3}"/>
                </a:ext>
              </a:extLst>
            </p:cNvPr>
            <p:cNvPicPr>
              <a:picLocks noChangeAspect="1"/>
            </p:cNvPicPr>
            <p:nvPr/>
          </p:nvPicPr>
          <p:blipFill>
            <a:blip r:embed="rId8" cstate="print">
              <a:biLevel thresh="25000"/>
              <a:extLst>
                <a:ext uri="{28A0092B-C50C-407E-A947-70E740481C1C}">
                  <a14:useLocalDpi xmlns:a14="http://schemas.microsoft.com/office/drawing/2010/main" val="0"/>
                </a:ext>
              </a:extLst>
            </a:blip>
            <a:stretch>
              <a:fillRect/>
            </a:stretch>
          </p:blipFill>
          <p:spPr>
            <a:xfrm>
              <a:off x="835726" y="727936"/>
              <a:ext cx="186111" cy="195232"/>
            </a:xfrm>
            <a:prstGeom prst="rect">
              <a:avLst/>
            </a:prstGeom>
          </p:spPr>
        </p:pic>
        <p:pic>
          <p:nvPicPr>
            <p:cNvPr id="98" name="Picture 97">
              <a:extLst>
                <a:ext uri="{FF2B5EF4-FFF2-40B4-BE49-F238E27FC236}">
                  <a16:creationId xmlns:a16="http://schemas.microsoft.com/office/drawing/2014/main" id="{4EC0AA55-0CDA-714E-930D-FB6D8B2ACD06}"/>
                </a:ext>
              </a:extLst>
            </p:cNvPr>
            <p:cNvPicPr>
              <a:picLocks noChangeAspect="1"/>
            </p:cNvPicPr>
            <p:nvPr/>
          </p:nvPicPr>
          <p:blipFill>
            <a:blip r:embed="rId9" cstate="print">
              <a:biLevel thresh="25000"/>
              <a:extLst>
                <a:ext uri="{28A0092B-C50C-407E-A947-70E740481C1C}">
                  <a14:useLocalDpi xmlns:a14="http://schemas.microsoft.com/office/drawing/2010/main" val="0"/>
                </a:ext>
              </a:extLst>
            </a:blip>
            <a:stretch>
              <a:fillRect/>
            </a:stretch>
          </p:blipFill>
          <p:spPr>
            <a:xfrm>
              <a:off x="600194" y="727936"/>
              <a:ext cx="272689" cy="275222"/>
            </a:xfrm>
            <a:prstGeom prst="rect">
              <a:avLst/>
            </a:prstGeom>
          </p:spPr>
        </p:pic>
      </p:grpSp>
    </p:spTree>
    <p:extLst>
      <p:ext uri="{BB962C8B-B14F-4D97-AF65-F5344CB8AC3E}">
        <p14:creationId xmlns:p14="http://schemas.microsoft.com/office/powerpoint/2010/main" val="4002968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47547CF9-5B10-D24F-A8D7-45A9778164F7}" type="slidenum">
              <a:rPr lang="uk-UA" smtClean="0">
                <a:latin typeface="Arial" panose="020B0604020202020204" pitchFamily="34" charset="0"/>
                <a:cs typeface="Arial" panose="020B0604020202020204" pitchFamily="34" charset="0"/>
              </a:rPr>
              <a:pPr/>
              <a:t>16</a:t>
            </a:fld>
            <a:endParaRPr lang="uk-UA" dirty="0">
              <a:latin typeface="Arial" panose="020B0604020202020204" pitchFamily="34" charset="0"/>
              <a:cs typeface="Arial" panose="020B0604020202020204" pitchFamily="34" charset="0"/>
            </a:endParaRPr>
          </a:p>
        </p:txBody>
      </p:sp>
      <p:sp>
        <p:nvSpPr>
          <p:cNvPr id="11" name="Title 1"/>
          <p:cNvSpPr>
            <a:spLocks noGrp="1"/>
          </p:cNvSpPr>
          <p:nvPr>
            <p:ph type="title"/>
          </p:nvPr>
        </p:nvSpPr>
        <p:spPr>
          <a:xfrm>
            <a:off x="613277" y="178790"/>
            <a:ext cx="9935186" cy="1371122"/>
          </a:xfrm>
        </p:spPr>
        <p:txBody>
          <a:bodyPr wrap="square" anchor="ctr">
            <a:normAutofit/>
          </a:bodyPr>
          <a:lstStyle/>
          <a:p>
            <a:pPr>
              <a:lnSpc>
                <a:spcPct val="90000"/>
              </a:lnSpc>
            </a:pPr>
            <a:r>
              <a:rPr lang="en-US" b="0" spc="-133" dirty="0"/>
              <a:t> Anti VEGF Vs Pan Retinal Photocoagulation  </a:t>
            </a:r>
          </a:p>
        </p:txBody>
      </p:sp>
      <p:sp>
        <p:nvSpPr>
          <p:cNvPr id="30" name="Text Placeholder 3">
            <a:extLst>
              <a:ext uri="{FF2B5EF4-FFF2-40B4-BE49-F238E27FC236}">
                <a16:creationId xmlns:a16="http://schemas.microsoft.com/office/drawing/2014/main" id="{459DFC25-056C-A24F-B8A4-4B9EFDBDB86D}"/>
              </a:ext>
            </a:extLst>
          </p:cNvPr>
          <p:cNvSpPr txBox="1">
            <a:spLocks/>
          </p:cNvSpPr>
          <p:nvPr/>
        </p:nvSpPr>
        <p:spPr>
          <a:xfrm>
            <a:off x="528568" y="5967292"/>
            <a:ext cx="11663432" cy="261903"/>
          </a:xfrm>
          <a:prstGeom prst="rect">
            <a:avLst/>
          </a:prstGeom>
          <a:noFill/>
          <a:ln>
            <a:noFill/>
          </a:ln>
        </p:spPr>
        <p:txBody>
          <a:bodyPr vert="horz" lIns="91428" tIns="45714" rIns="91428" bIns="4571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700" dirty="0"/>
              <a:t>Jennifer K. Sun et al, Ophthalmology (2019);126:87-95</a:t>
            </a:r>
          </a:p>
        </p:txBody>
      </p:sp>
      <p:grpSp>
        <p:nvGrpSpPr>
          <p:cNvPr id="49" name="Group 48">
            <a:extLst>
              <a:ext uri="{FF2B5EF4-FFF2-40B4-BE49-F238E27FC236}">
                <a16:creationId xmlns:a16="http://schemas.microsoft.com/office/drawing/2014/main" id="{B2CE8926-7856-1244-AB6B-370A77152006}"/>
              </a:ext>
            </a:extLst>
          </p:cNvPr>
          <p:cNvGrpSpPr/>
          <p:nvPr/>
        </p:nvGrpSpPr>
        <p:grpSpPr>
          <a:xfrm>
            <a:off x="10495870" y="-1676400"/>
            <a:ext cx="3372530" cy="3372530"/>
            <a:chOff x="10363200" y="-1804038"/>
            <a:chExt cx="3659885" cy="3659885"/>
          </a:xfrm>
        </p:grpSpPr>
        <p:sp>
          <p:nvSpPr>
            <p:cNvPr id="55" name="Pie 54">
              <a:extLst>
                <a:ext uri="{FF2B5EF4-FFF2-40B4-BE49-F238E27FC236}">
                  <a16:creationId xmlns:a16="http://schemas.microsoft.com/office/drawing/2014/main" id="{82AB8089-4270-8E40-9710-F62E1A6130FF}"/>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56" name="Block Arc 55">
              <a:extLst>
                <a:ext uri="{FF2B5EF4-FFF2-40B4-BE49-F238E27FC236}">
                  <a16:creationId xmlns:a16="http://schemas.microsoft.com/office/drawing/2014/main" id="{9EFEF839-6D88-AC46-83DC-2BAC6816B45F}"/>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pic>
        <p:nvPicPr>
          <p:cNvPr id="60" name="Picture 59">
            <a:extLst>
              <a:ext uri="{FF2B5EF4-FFF2-40B4-BE49-F238E27FC236}">
                <a16:creationId xmlns:a16="http://schemas.microsoft.com/office/drawing/2014/main" id="{C8BB1D8C-AF93-FA45-96F6-B2B825B15741}"/>
              </a:ext>
            </a:extLst>
          </p:cNvPr>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11125200" y="332701"/>
            <a:ext cx="766584" cy="766584"/>
          </a:xfrm>
          <a:prstGeom prst="rect">
            <a:avLst/>
          </a:prstGeom>
        </p:spPr>
      </p:pic>
      <p:grpSp>
        <p:nvGrpSpPr>
          <p:cNvPr id="26" name="Group 25">
            <a:extLst>
              <a:ext uri="{FF2B5EF4-FFF2-40B4-BE49-F238E27FC236}">
                <a16:creationId xmlns:a16="http://schemas.microsoft.com/office/drawing/2014/main" id="{74080EFF-3097-4843-A0E6-40247AEA38B2}"/>
              </a:ext>
            </a:extLst>
          </p:cNvPr>
          <p:cNvGrpSpPr/>
          <p:nvPr/>
        </p:nvGrpSpPr>
        <p:grpSpPr>
          <a:xfrm>
            <a:off x="1752600" y="2230504"/>
            <a:ext cx="7778395" cy="2890793"/>
            <a:chOff x="174717" y="1652438"/>
            <a:chExt cx="11844157" cy="4350344"/>
          </a:xfrm>
        </p:grpSpPr>
        <p:sp>
          <p:nvSpPr>
            <p:cNvPr id="27" name="任意多边形 43">
              <a:extLst>
                <a:ext uri="{FF2B5EF4-FFF2-40B4-BE49-F238E27FC236}">
                  <a16:creationId xmlns:a16="http://schemas.microsoft.com/office/drawing/2014/main" id="{FD5141A4-4456-EF41-AA62-911544C150C3}"/>
                </a:ext>
              </a:extLst>
            </p:cNvPr>
            <p:cNvSpPr/>
            <p:nvPr/>
          </p:nvSpPr>
          <p:spPr>
            <a:xfrm>
              <a:off x="4105841" y="1772816"/>
              <a:ext cx="3981909" cy="4229966"/>
            </a:xfrm>
            <a:custGeom>
              <a:avLst/>
              <a:gdLst>
                <a:gd name="connsiteX0" fmla="*/ 145116 w 4423901"/>
                <a:gd name="connsiteY0" fmla="*/ 235698 h 4699493"/>
                <a:gd name="connsiteX1" fmla="*/ 276873 w 4423901"/>
                <a:gd name="connsiteY1" fmla="*/ 264500 h 4699493"/>
                <a:gd name="connsiteX2" fmla="*/ 1118968 w 4423901"/>
                <a:gd name="connsiteY2" fmla="*/ 850437 h 4699493"/>
                <a:gd name="connsiteX3" fmla="*/ 1870446 w 4423901"/>
                <a:gd name="connsiteY3" fmla="*/ 985594 h 4699493"/>
                <a:gd name="connsiteX4" fmla="*/ 1869029 w 4423901"/>
                <a:gd name="connsiteY4" fmla="*/ 993473 h 4699493"/>
                <a:gd name="connsiteX5" fmla="*/ 2554873 w 4423901"/>
                <a:gd name="connsiteY5" fmla="*/ 993473 h 4699493"/>
                <a:gd name="connsiteX6" fmla="*/ 2553456 w 4423901"/>
                <a:gd name="connsiteY6" fmla="*/ 985594 h 4699493"/>
                <a:gd name="connsiteX7" fmla="*/ 3304933 w 4423901"/>
                <a:gd name="connsiteY7" fmla="*/ 850437 h 4699493"/>
                <a:gd name="connsiteX8" fmla="*/ 4147029 w 4423901"/>
                <a:gd name="connsiteY8" fmla="*/ 264500 h 4699493"/>
                <a:gd name="connsiteX9" fmla="*/ 4278785 w 4423901"/>
                <a:gd name="connsiteY9" fmla="*/ 235698 h 4699493"/>
                <a:gd name="connsiteX10" fmla="*/ 4392316 w 4423901"/>
                <a:gd name="connsiteY10" fmla="*/ 308499 h 4699493"/>
                <a:gd name="connsiteX11" fmla="*/ 4348317 w 4423901"/>
                <a:gd name="connsiteY11" fmla="*/ 553787 h 4699493"/>
                <a:gd name="connsiteX12" fmla="*/ 3502246 w 4423901"/>
                <a:gd name="connsiteY12" fmla="*/ 1142489 h 4699493"/>
                <a:gd name="connsiteX13" fmla="*/ 3438035 w 4423901"/>
                <a:gd name="connsiteY13" fmla="*/ 1170298 h 4699493"/>
                <a:gd name="connsiteX14" fmla="*/ 3400495 w 4423901"/>
                <a:gd name="connsiteY14" fmla="*/ 1170849 h 4699493"/>
                <a:gd name="connsiteX15" fmla="*/ 3401669 w 4423901"/>
                <a:gd name="connsiteY15" fmla="*/ 1177374 h 4699493"/>
                <a:gd name="connsiteX16" fmla="*/ 2670698 w 4423901"/>
                <a:gd name="connsiteY16" fmla="*/ 1308842 h 4699493"/>
                <a:gd name="connsiteX17" fmla="*/ 2670698 w 4423901"/>
                <a:gd name="connsiteY17" fmla="*/ 2685585 h 4699493"/>
                <a:gd name="connsiteX18" fmla="*/ 2670699 w 4423901"/>
                <a:gd name="connsiteY18" fmla="*/ 2685590 h 4699493"/>
                <a:gd name="connsiteX19" fmla="*/ 2670698 w 4423901"/>
                <a:gd name="connsiteY19" fmla="*/ 4523280 h 4699493"/>
                <a:gd name="connsiteX20" fmla="*/ 2494485 w 4423901"/>
                <a:gd name="connsiteY20" fmla="*/ 4699493 h 4699493"/>
                <a:gd name="connsiteX21" fmla="*/ 2494486 w 4423901"/>
                <a:gd name="connsiteY21" fmla="*/ 4699492 h 4699493"/>
                <a:gd name="connsiteX22" fmla="*/ 2318273 w 4423901"/>
                <a:gd name="connsiteY22" fmla="*/ 4523279 h 4699493"/>
                <a:gd name="connsiteX23" fmla="*/ 2318273 w 4423901"/>
                <a:gd name="connsiteY23" fmla="*/ 2831795 h 4699493"/>
                <a:gd name="connsiteX24" fmla="*/ 2310227 w 4423901"/>
                <a:gd name="connsiteY24" fmla="*/ 2791944 h 4699493"/>
                <a:gd name="connsiteX25" fmla="*/ 2215879 w 4423901"/>
                <a:gd name="connsiteY25" fmla="*/ 2729405 h 4699493"/>
                <a:gd name="connsiteX26" fmla="*/ 2121531 w 4423901"/>
                <a:gd name="connsiteY26" fmla="*/ 2791944 h 4699493"/>
                <a:gd name="connsiteX27" fmla="*/ 2113486 w 4423901"/>
                <a:gd name="connsiteY27" fmla="*/ 2831791 h 4699493"/>
                <a:gd name="connsiteX28" fmla="*/ 2113485 w 4423901"/>
                <a:gd name="connsiteY28" fmla="*/ 4523280 h 4699493"/>
                <a:gd name="connsiteX29" fmla="*/ 1937272 w 4423901"/>
                <a:gd name="connsiteY29" fmla="*/ 4699493 h 4699493"/>
                <a:gd name="connsiteX30" fmla="*/ 1937273 w 4423901"/>
                <a:gd name="connsiteY30" fmla="*/ 4699492 h 4699493"/>
                <a:gd name="connsiteX31" fmla="*/ 1761060 w 4423901"/>
                <a:gd name="connsiteY31" fmla="*/ 4523279 h 4699493"/>
                <a:gd name="connsiteX32" fmla="*/ 1761060 w 4423901"/>
                <a:gd name="connsiteY32" fmla="*/ 3157076 h 4699493"/>
                <a:gd name="connsiteX33" fmla="*/ 1761060 w 4423901"/>
                <a:gd name="connsiteY33" fmla="*/ 2685590 h 4699493"/>
                <a:gd name="connsiteX34" fmla="*/ 1761060 w 4423901"/>
                <a:gd name="connsiteY34" fmla="*/ 1310255 h 4699493"/>
                <a:gd name="connsiteX35" fmla="*/ 1022232 w 4423901"/>
                <a:gd name="connsiteY35" fmla="*/ 1177374 h 4699493"/>
                <a:gd name="connsiteX36" fmla="*/ 1023406 w 4423901"/>
                <a:gd name="connsiteY36" fmla="*/ 1170849 h 4699493"/>
                <a:gd name="connsiteX37" fmla="*/ 985866 w 4423901"/>
                <a:gd name="connsiteY37" fmla="*/ 1170298 h 4699493"/>
                <a:gd name="connsiteX38" fmla="*/ 921655 w 4423901"/>
                <a:gd name="connsiteY38" fmla="*/ 1142489 h 4699493"/>
                <a:gd name="connsiteX39" fmla="*/ 75584 w 4423901"/>
                <a:gd name="connsiteY39" fmla="*/ 553787 h 4699493"/>
                <a:gd name="connsiteX40" fmla="*/ 31585 w 4423901"/>
                <a:gd name="connsiteY40" fmla="*/ 308499 h 4699493"/>
                <a:gd name="connsiteX41" fmla="*/ 145116 w 4423901"/>
                <a:gd name="connsiteY41" fmla="*/ 235698 h 4699493"/>
                <a:gd name="connsiteX42" fmla="*/ 2211950 w 4423901"/>
                <a:gd name="connsiteY42" fmla="*/ 0 h 4699493"/>
                <a:gd name="connsiteX43" fmla="*/ 2598204 w 4423901"/>
                <a:gd name="connsiteY43" fmla="*/ 386254 h 4699493"/>
                <a:gd name="connsiteX44" fmla="*/ 2211950 w 4423901"/>
                <a:gd name="connsiteY44" fmla="*/ 772508 h 4699493"/>
                <a:gd name="connsiteX45" fmla="*/ 1825696 w 4423901"/>
                <a:gd name="connsiteY45" fmla="*/ 386254 h 4699493"/>
                <a:gd name="connsiteX46" fmla="*/ 2211950 w 4423901"/>
                <a:gd name="connsiteY46" fmla="*/ 0 h 4699493"/>
                <a:gd name="connsiteX0-1" fmla="*/ 145116 w 4423901"/>
                <a:gd name="connsiteY0-2" fmla="*/ 235698 h 4699493"/>
                <a:gd name="connsiteX1-3" fmla="*/ 276873 w 4423901"/>
                <a:gd name="connsiteY1-4" fmla="*/ 264500 h 4699493"/>
                <a:gd name="connsiteX2-5" fmla="*/ 1118968 w 4423901"/>
                <a:gd name="connsiteY2-6" fmla="*/ 850437 h 4699493"/>
                <a:gd name="connsiteX3-7" fmla="*/ 1870446 w 4423901"/>
                <a:gd name="connsiteY3-8" fmla="*/ 985594 h 4699493"/>
                <a:gd name="connsiteX4-9" fmla="*/ 2554873 w 4423901"/>
                <a:gd name="connsiteY4-10" fmla="*/ 993473 h 4699493"/>
                <a:gd name="connsiteX5-11" fmla="*/ 2553456 w 4423901"/>
                <a:gd name="connsiteY5-12" fmla="*/ 985594 h 4699493"/>
                <a:gd name="connsiteX6-13" fmla="*/ 3304933 w 4423901"/>
                <a:gd name="connsiteY6-14" fmla="*/ 850437 h 4699493"/>
                <a:gd name="connsiteX7-15" fmla="*/ 4147029 w 4423901"/>
                <a:gd name="connsiteY7-16" fmla="*/ 264500 h 4699493"/>
                <a:gd name="connsiteX8-17" fmla="*/ 4278785 w 4423901"/>
                <a:gd name="connsiteY8-18" fmla="*/ 235698 h 4699493"/>
                <a:gd name="connsiteX9-19" fmla="*/ 4392316 w 4423901"/>
                <a:gd name="connsiteY9-20" fmla="*/ 308499 h 4699493"/>
                <a:gd name="connsiteX10-21" fmla="*/ 4348317 w 4423901"/>
                <a:gd name="connsiteY10-22" fmla="*/ 553787 h 4699493"/>
                <a:gd name="connsiteX11-23" fmla="*/ 3502246 w 4423901"/>
                <a:gd name="connsiteY11-24" fmla="*/ 1142489 h 4699493"/>
                <a:gd name="connsiteX12-25" fmla="*/ 3438035 w 4423901"/>
                <a:gd name="connsiteY12-26" fmla="*/ 1170298 h 4699493"/>
                <a:gd name="connsiteX13-27" fmla="*/ 3400495 w 4423901"/>
                <a:gd name="connsiteY13-28" fmla="*/ 1170849 h 4699493"/>
                <a:gd name="connsiteX14-29" fmla="*/ 3401669 w 4423901"/>
                <a:gd name="connsiteY14-30" fmla="*/ 1177374 h 4699493"/>
                <a:gd name="connsiteX15-31" fmla="*/ 2670698 w 4423901"/>
                <a:gd name="connsiteY15-32" fmla="*/ 1308842 h 4699493"/>
                <a:gd name="connsiteX16-33" fmla="*/ 2670698 w 4423901"/>
                <a:gd name="connsiteY16-34" fmla="*/ 2685585 h 4699493"/>
                <a:gd name="connsiteX17-35" fmla="*/ 2670699 w 4423901"/>
                <a:gd name="connsiteY17-36" fmla="*/ 2685590 h 4699493"/>
                <a:gd name="connsiteX18-37" fmla="*/ 2670698 w 4423901"/>
                <a:gd name="connsiteY18-38" fmla="*/ 4523280 h 4699493"/>
                <a:gd name="connsiteX19-39" fmla="*/ 2494485 w 4423901"/>
                <a:gd name="connsiteY19-40" fmla="*/ 4699493 h 4699493"/>
                <a:gd name="connsiteX20-41" fmla="*/ 2494486 w 4423901"/>
                <a:gd name="connsiteY20-42" fmla="*/ 4699492 h 4699493"/>
                <a:gd name="connsiteX21-43" fmla="*/ 2318273 w 4423901"/>
                <a:gd name="connsiteY21-44" fmla="*/ 4523279 h 4699493"/>
                <a:gd name="connsiteX22-45" fmla="*/ 2318273 w 4423901"/>
                <a:gd name="connsiteY22-46" fmla="*/ 2831795 h 4699493"/>
                <a:gd name="connsiteX23-47" fmla="*/ 2310227 w 4423901"/>
                <a:gd name="connsiteY23-48" fmla="*/ 2791944 h 4699493"/>
                <a:gd name="connsiteX24-49" fmla="*/ 2215879 w 4423901"/>
                <a:gd name="connsiteY24-50" fmla="*/ 2729405 h 4699493"/>
                <a:gd name="connsiteX25-51" fmla="*/ 2121531 w 4423901"/>
                <a:gd name="connsiteY25-52" fmla="*/ 2791944 h 4699493"/>
                <a:gd name="connsiteX26-53" fmla="*/ 2113486 w 4423901"/>
                <a:gd name="connsiteY26-54" fmla="*/ 2831791 h 4699493"/>
                <a:gd name="connsiteX27-55" fmla="*/ 2113485 w 4423901"/>
                <a:gd name="connsiteY27-56" fmla="*/ 4523280 h 4699493"/>
                <a:gd name="connsiteX28-57" fmla="*/ 1937272 w 4423901"/>
                <a:gd name="connsiteY28-58" fmla="*/ 4699493 h 4699493"/>
                <a:gd name="connsiteX29-59" fmla="*/ 1937273 w 4423901"/>
                <a:gd name="connsiteY29-60" fmla="*/ 4699492 h 4699493"/>
                <a:gd name="connsiteX30-61" fmla="*/ 1761060 w 4423901"/>
                <a:gd name="connsiteY30-62" fmla="*/ 4523279 h 4699493"/>
                <a:gd name="connsiteX31-63" fmla="*/ 1761060 w 4423901"/>
                <a:gd name="connsiteY31-64" fmla="*/ 3157076 h 4699493"/>
                <a:gd name="connsiteX32-65" fmla="*/ 1761060 w 4423901"/>
                <a:gd name="connsiteY32-66" fmla="*/ 2685590 h 4699493"/>
                <a:gd name="connsiteX33-67" fmla="*/ 1761060 w 4423901"/>
                <a:gd name="connsiteY33-68" fmla="*/ 1310255 h 4699493"/>
                <a:gd name="connsiteX34-69" fmla="*/ 1022232 w 4423901"/>
                <a:gd name="connsiteY34-70" fmla="*/ 1177374 h 4699493"/>
                <a:gd name="connsiteX35-71" fmla="*/ 1023406 w 4423901"/>
                <a:gd name="connsiteY35-72" fmla="*/ 1170849 h 4699493"/>
                <a:gd name="connsiteX36-73" fmla="*/ 985866 w 4423901"/>
                <a:gd name="connsiteY36-74" fmla="*/ 1170298 h 4699493"/>
                <a:gd name="connsiteX37-75" fmla="*/ 921655 w 4423901"/>
                <a:gd name="connsiteY37-76" fmla="*/ 1142489 h 4699493"/>
                <a:gd name="connsiteX38-77" fmla="*/ 75584 w 4423901"/>
                <a:gd name="connsiteY38-78" fmla="*/ 553787 h 4699493"/>
                <a:gd name="connsiteX39-79" fmla="*/ 31585 w 4423901"/>
                <a:gd name="connsiteY39-80" fmla="*/ 308499 h 4699493"/>
                <a:gd name="connsiteX40-81" fmla="*/ 145116 w 4423901"/>
                <a:gd name="connsiteY40-82" fmla="*/ 235698 h 4699493"/>
                <a:gd name="connsiteX41-83" fmla="*/ 2211950 w 4423901"/>
                <a:gd name="connsiteY41-84" fmla="*/ 0 h 4699493"/>
                <a:gd name="connsiteX42-85" fmla="*/ 2598204 w 4423901"/>
                <a:gd name="connsiteY42-86" fmla="*/ 386254 h 4699493"/>
                <a:gd name="connsiteX43-87" fmla="*/ 2211950 w 4423901"/>
                <a:gd name="connsiteY43-88" fmla="*/ 772508 h 4699493"/>
                <a:gd name="connsiteX44-89" fmla="*/ 1825696 w 4423901"/>
                <a:gd name="connsiteY44-90" fmla="*/ 386254 h 4699493"/>
                <a:gd name="connsiteX45-91" fmla="*/ 2211950 w 4423901"/>
                <a:gd name="connsiteY45-92" fmla="*/ 0 h 4699493"/>
                <a:gd name="connsiteX0-93" fmla="*/ 145116 w 4423901"/>
                <a:gd name="connsiteY0-94" fmla="*/ 235698 h 4699493"/>
                <a:gd name="connsiteX1-95" fmla="*/ 276873 w 4423901"/>
                <a:gd name="connsiteY1-96" fmla="*/ 264500 h 4699493"/>
                <a:gd name="connsiteX2-97" fmla="*/ 1118968 w 4423901"/>
                <a:gd name="connsiteY2-98" fmla="*/ 850437 h 4699493"/>
                <a:gd name="connsiteX3-99" fmla="*/ 1870446 w 4423901"/>
                <a:gd name="connsiteY3-100" fmla="*/ 985594 h 4699493"/>
                <a:gd name="connsiteX4-101" fmla="*/ 2553456 w 4423901"/>
                <a:gd name="connsiteY4-102" fmla="*/ 985594 h 4699493"/>
                <a:gd name="connsiteX5-103" fmla="*/ 3304933 w 4423901"/>
                <a:gd name="connsiteY5-104" fmla="*/ 850437 h 4699493"/>
                <a:gd name="connsiteX6-105" fmla="*/ 4147029 w 4423901"/>
                <a:gd name="connsiteY6-106" fmla="*/ 264500 h 4699493"/>
                <a:gd name="connsiteX7-107" fmla="*/ 4278785 w 4423901"/>
                <a:gd name="connsiteY7-108" fmla="*/ 235698 h 4699493"/>
                <a:gd name="connsiteX8-109" fmla="*/ 4392316 w 4423901"/>
                <a:gd name="connsiteY8-110" fmla="*/ 308499 h 4699493"/>
                <a:gd name="connsiteX9-111" fmla="*/ 4348317 w 4423901"/>
                <a:gd name="connsiteY9-112" fmla="*/ 553787 h 4699493"/>
                <a:gd name="connsiteX10-113" fmla="*/ 3502246 w 4423901"/>
                <a:gd name="connsiteY10-114" fmla="*/ 1142489 h 4699493"/>
                <a:gd name="connsiteX11-115" fmla="*/ 3438035 w 4423901"/>
                <a:gd name="connsiteY11-116" fmla="*/ 1170298 h 4699493"/>
                <a:gd name="connsiteX12-117" fmla="*/ 3400495 w 4423901"/>
                <a:gd name="connsiteY12-118" fmla="*/ 1170849 h 4699493"/>
                <a:gd name="connsiteX13-119" fmla="*/ 3401669 w 4423901"/>
                <a:gd name="connsiteY13-120" fmla="*/ 1177374 h 4699493"/>
                <a:gd name="connsiteX14-121" fmla="*/ 2670698 w 4423901"/>
                <a:gd name="connsiteY14-122" fmla="*/ 1308842 h 4699493"/>
                <a:gd name="connsiteX15-123" fmla="*/ 2670698 w 4423901"/>
                <a:gd name="connsiteY15-124" fmla="*/ 2685585 h 4699493"/>
                <a:gd name="connsiteX16-125" fmla="*/ 2670699 w 4423901"/>
                <a:gd name="connsiteY16-126" fmla="*/ 2685590 h 4699493"/>
                <a:gd name="connsiteX17-127" fmla="*/ 2670698 w 4423901"/>
                <a:gd name="connsiteY17-128" fmla="*/ 4523280 h 4699493"/>
                <a:gd name="connsiteX18-129" fmla="*/ 2494485 w 4423901"/>
                <a:gd name="connsiteY18-130" fmla="*/ 4699493 h 4699493"/>
                <a:gd name="connsiteX19-131" fmla="*/ 2494486 w 4423901"/>
                <a:gd name="connsiteY19-132" fmla="*/ 4699492 h 4699493"/>
                <a:gd name="connsiteX20-133" fmla="*/ 2318273 w 4423901"/>
                <a:gd name="connsiteY20-134" fmla="*/ 4523279 h 4699493"/>
                <a:gd name="connsiteX21-135" fmla="*/ 2318273 w 4423901"/>
                <a:gd name="connsiteY21-136" fmla="*/ 2831795 h 4699493"/>
                <a:gd name="connsiteX22-137" fmla="*/ 2310227 w 4423901"/>
                <a:gd name="connsiteY22-138" fmla="*/ 2791944 h 4699493"/>
                <a:gd name="connsiteX23-139" fmla="*/ 2215879 w 4423901"/>
                <a:gd name="connsiteY23-140" fmla="*/ 2729405 h 4699493"/>
                <a:gd name="connsiteX24-141" fmla="*/ 2121531 w 4423901"/>
                <a:gd name="connsiteY24-142" fmla="*/ 2791944 h 4699493"/>
                <a:gd name="connsiteX25-143" fmla="*/ 2113486 w 4423901"/>
                <a:gd name="connsiteY25-144" fmla="*/ 2831791 h 4699493"/>
                <a:gd name="connsiteX26-145" fmla="*/ 2113485 w 4423901"/>
                <a:gd name="connsiteY26-146" fmla="*/ 4523280 h 4699493"/>
                <a:gd name="connsiteX27-147" fmla="*/ 1937272 w 4423901"/>
                <a:gd name="connsiteY27-148" fmla="*/ 4699493 h 4699493"/>
                <a:gd name="connsiteX28-149" fmla="*/ 1937273 w 4423901"/>
                <a:gd name="connsiteY28-150" fmla="*/ 4699492 h 4699493"/>
                <a:gd name="connsiteX29-151" fmla="*/ 1761060 w 4423901"/>
                <a:gd name="connsiteY29-152" fmla="*/ 4523279 h 4699493"/>
                <a:gd name="connsiteX30-153" fmla="*/ 1761060 w 4423901"/>
                <a:gd name="connsiteY30-154" fmla="*/ 3157076 h 4699493"/>
                <a:gd name="connsiteX31-155" fmla="*/ 1761060 w 4423901"/>
                <a:gd name="connsiteY31-156" fmla="*/ 2685590 h 4699493"/>
                <a:gd name="connsiteX32-157" fmla="*/ 1761060 w 4423901"/>
                <a:gd name="connsiteY32-158" fmla="*/ 1310255 h 4699493"/>
                <a:gd name="connsiteX33-159" fmla="*/ 1022232 w 4423901"/>
                <a:gd name="connsiteY33-160" fmla="*/ 1177374 h 4699493"/>
                <a:gd name="connsiteX34-161" fmla="*/ 1023406 w 4423901"/>
                <a:gd name="connsiteY34-162" fmla="*/ 1170849 h 4699493"/>
                <a:gd name="connsiteX35-163" fmla="*/ 985866 w 4423901"/>
                <a:gd name="connsiteY35-164" fmla="*/ 1170298 h 4699493"/>
                <a:gd name="connsiteX36-165" fmla="*/ 921655 w 4423901"/>
                <a:gd name="connsiteY36-166" fmla="*/ 1142489 h 4699493"/>
                <a:gd name="connsiteX37-167" fmla="*/ 75584 w 4423901"/>
                <a:gd name="connsiteY37-168" fmla="*/ 553787 h 4699493"/>
                <a:gd name="connsiteX38-169" fmla="*/ 31585 w 4423901"/>
                <a:gd name="connsiteY38-170" fmla="*/ 308499 h 4699493"/>
                <a:gd name="connsiteX39-171" fmla="*/ 145116 w 4423901"/>
                <a:gd name="connsiteY39-172" fmla="*/ 235698 h 4699493"/>
                <a:gd name="connsiteX40-173" fmla="*/ 2211950 w 4423901"/>
                <a:gd name="connsiteY40-174" fmla="*/ 0 h 4699493"/>
                <a:gd name="connsiteX41-175" fmla="*/ 2598204 w 4423901"/>
                <a:gd name="connsiteY41-176" fmla="*/ 386254 h 4699493"/>
                <a:gd name="connsiteX42-177" fmla="*/ 2211950 w 4423901"/>
                <a:gd name="connsiteY42-178" fmla="*/ 772508 h 4699493"/>
                <a:gd name="connsiteX43-179" fmla="*/ 1825696 w 4423901"/>
                <a:gd name="connsiteY43-180" fmla="*/ 386254 h 4699493"/>
                <a:gd name="connsiteX44-181" fmla="*/ 2211950 w 4423901"/>
                <a:gd name="connsiteY44-182" fmla="*/ 0 h 4699493"/>
                <a:gd name="connsiteX0-183" fmla="*/ 145116 w 4423901"/>
                <a:gd name="connsiteY0-184" fmla="*/ 235698 h 4699493"/>
                <a:gd name="connsiteX1-185" fmla="*/ 276873 w 4423901"/>
                <a:gd name="connsiteY1-186" fmla="*/ 264500 h 4699493"/>
                <a:gd name="connsiteX2-187" fmla="*/ 1118968 w 4423901"/>
                <a:gd name="connsiteY2-188" fmla="*/ 850437 h 4699493"/>
                <a:gd name="connsiteX3-189" fmla="*/ 1870446 w 4423901"/>
                <a:gd name="connsiteY3-190" fmla="*/ 985594 h 4699493"/>
                <a:gd name="connsiteX4-191" fmla="*/ 2553456 w 4423901"/>
                <a:gd name="connsiteY4-192" fmla="*/ 985594 h 4699493"/>
                <a:gd name="connsiteX5-193" fmla="*/ 3304933 w 4423901"/>
                <a:gd name="connsiteY5-194" fmla="*/ 850437 h 4699493"/>
                <a:gd name="connsiteX6-195" fmla="*/ 4147029 w 4423901"/>
                <a:gd name="connsiteY6-196" fmla="*/ 264500 h 4699493"/>
                <a:gd name="connsiteX7-197" fmla="*/ 4278785 w 4423901"/>
                <a:gd name="connsiteY7-198" fmla="*/ 235698 h 4699493"/>
                <a:gd name="connsiteX8-199" fmla="*/ 4392316 w 4423901"/>
                <a:gd name="connsiteY8-200" fmla="*/ 308499 h 4699493"/>
                <a:gd name="connsiteX9-201" fmla="*/ 4348317 w 4423901"/>
                <a:gd name="connsiteY9-202" fmla="*/ 553787 h 4699493"/>
                <a:gd name="connsiteX10-203" fmla="*/ 3502246 w 4423901"/>
                <a:gd name="connsiteY10-204" fmla="*/ 1142489 h 4699493"/>
                <a:gd name="connsiteX11-205" fmla="*/ 3438035 w 4423901"/>
                <a:gd name="connsiteY11-206" fmla="*/ 1170298 h 4699493"/>
                <a:gd name="connsiteX12-207" fmla="*/ 3400495 w 4423901"/>
                <a:gd name="connsiteY12-208" fmla="*/ 1170849 h 4699493"/>
                <a:gd name="connsiteX13-209" fmla="*/ 3401669 w 4423901"/>
                <a:gd name="connsiteY13-210" fmla="*/ 1177374 h 4699493"/>
                <a:gd name="connsiteX14-211" fmla="*/ 2670698 w 4423901"/>
                <a:gd name="connsiteY14-212" fmla="*/ 1308842 h 4699493"/>
                <a:gd name="connsiteX15-213" fmla="*/ 2670698 w 4423901"/>
                <a:gd name="connsiteY15-214" fmla="*/ 2685585 h 4699493"/>
                <a:gd name="connsiteX16-215" fmla="*/ 2670699 w 4423901"/>
                <a:gd name="connsiteY16-216" fmla="*/ 2685590 h 4699493"/>
                <a:gd name="connsiteX17-217" fmla="*/ 2670698 w 4423901"/>
                <a:gd name="connsiteY17-218" fmla="*/ 4523280 h 4699493"/>
                <a:gd name="connsiteX18-219" fmla="*/ 2494485 w 4423901"/>
                <a:gd name="connsiteY18-220" fmla="*/ 4699493 h 4699493"/>
                <a:gd name="connsiteX19-221" fmla="*/ 2494486 w 4423901"/>
                <a:gd name="connsiteY19-222" fmla="*/ 4699492 h 4699493"/>
                <a:gd name="connsiteX20-223" fmla="*/ 2318273 w 4423901"/>
                <a:gd name="connsiteY20-224" fmla="*/ 4523279 h 4699493"/>
                <a:gd name="connsiteX21-225" fmla="*/ 2318273 w 4423901"/>
                <a:gd name="connsiteY21-226" fmla="*/ 2831795 h 4699493"/>
                <a:gd name="connsiteX22-227" fmla="*/ 2310227 w 4423901"/>
                <a:gd name="connsiteY22-228" fmla="*/ 2791944 h 4699493"/>
                <a:gd name="connsiteX23-229" fmla="*/ 2215879 w 4423901"/>
                <a:gd name="connsiteY23-230" fmla="*/ 2729405 h 4699493"/>
                <a:gd name="connsiteX24-231" fmla="*/ 2121531 w 4423901"/>
                <a:gd name="connsiteY24-232" fmla="*/ 2791944 h 4699493"/>
                <a:gd name="connsiteX25-233" fmla="*/ 2113486 w 4423901"/>
                <a:gd name="connsiteY25-234" fmla="*/ 2831791 h 4699493"/>
                <a:gd name="connsiteX26-235" fmla="*/ 2113485 w 4423901"/>
                <a:gd name="connsiteY26-236" fmla="*/ 4523280 h 4699493"/>
                <a:gd name="connsiteX27-237" fmla="*/ 1937272 w 4423901"/>
                <a:gd name="connsiteY27-238" fmla="*/ 4699493 h 4699493"/>
                <a:gd name="connsiteX28-239" fmla="*/ 1937273 w 4423901"/>
                <a:gd name="connsiteY28-240" fmla="*/ 4699492 h 4699493"/>
                <a:gd name="connsiteX29-241" fmla="*/ 1761060 w 4423901"/>
                <a:gd name="connsiteY29-242" fmla="*/ 4523279 h 4699493"/>
                <a:gd name="connsiteX30-243" fmla="*/ 1761060 w 4423901"/>
                <a:gd name="connsiteY30-244" fmla="*/ 3157076 h 4699493"/>
                <a:gd name="connsiteX31-245" fmla="*/ 1761060 w 4423901"/>
                <a:gd name="connsiteY31-246" fmla="*/ 2685590 h 4699493"/>
                <a:gd name="connsiteX32-247" fmla="*/ 1761060 w 4423901"/>
                <a:gd name="connsiteY32-248" fmla="*/ 1310255 h 4699493"/>
                <a:gd name="connsiteX33-249" fmla="*/ 1022232 w 4423901"/>
                <a:gd name="connsiteY33-250" fmla="*/ 1177374 h 4699493"/>
                <a:gd name="connsiteX34-251" fmla="*/ 985866 w 4423901"/>
                <a:gd name="connsiteY34-252" fmla="*/ 1170298 h 4699493"/>
                <a:gd name="connsiteX35-253" fmla="*/ 921655 w 4423901"/>
                <a:gd name="connsiteY35-254" fmla="*/ 1142489 h 4699493"/>
                <a:gd name="connsiteX36-255" fmla="*/ 75584 w 4423901"/>
                <a:gd name="connsiteY36-256" fmla="*/ 553787 h 4699493"/>
                <a:gd name="connsiteX37-257" fmla="*/ 31585 w 4423901"/>
                <a:gd name="connsiteY37-258" fmla="*/ 308499 h 4699493"/>
                <a:gd name="connsiteX38-259" fmla="*/ 145116 w 4423901"/>
                <a:gd name="connsiteY38-260" fmla="*/ 235698 h 4699493"/>
                <a:gd name="connsiteX39-261" fmla="*/ 2211950 w 4423901"/>
                <a:gd name="connsiteY39-262" fmla="*/ 0 h 4699493"/>
                <a:gd name="connsiteX40-263" fmla="*/ 2598204 w 4423901"/>
                <a:gd name="connsiteY40-264" fmla="*/ 386254 h 4699493"/>
                <a:gd name="connsiteX41-265" fmla="*/ 2211950 w 4423901"/>
                <a:gd name="connsiteY41-266" fmla="*/ 772508 h 4699493"/>
                <a:gd name="connsiteX42-267" fmla="*/ 1825696 w 4423901"/>
                <a:gd name="connsiteY42-268" fmla="*/ 386254 h 4699493"/>
                <a:gd name="connsiteX43-269" fmla="*/ 2211950 w 4423901"/>
                <a:gd name="connsiteY43-270" fmla="*/ 0 h 4699493"/>
                <a:gd name="connsiteX0-271" fmla="*/ 145116 w 4423901"/>
                <a:gd name="connsiteY0-272" fmla="*/ 235698 h 4699493"/>
                <a:gd name="connsiteX1-273" fmla="*/ 276873 w 4423901"/>
                <a:gd name="connsiteY1-274" fmla="*/ 264500 h 4699493"/>
                <a:gd name="connsiteX2-275" fmla="*/ 1118968 w 4423901"/>
                <a:gd name="connsiteY2-276" fmla="*/ 850437 h 4699493"/>
                <a:gd name="connsiteX3-277" fmla="*/ 1870446 w 4423901"/>
                <a:gd name="connsiteY3-278" fmla="*/ 985594 h 4699493"/>
                <a:gd name="connsiteX4-279" fmla="*/ 2553456 w 4423901"/>
                <a:gd name="connsiteY4-280" fmla="*/ 985594 h 4699493"/>
                <a:gd name="connsiteX5-281" fmla="*/ 3304933 w 4423901"/>
                <a:gd name="connsiteY5-282" fmla="*/ 850437 h 4699493"/>
                <a:gd name="connsiteX6-283" fmla="*/ 4147029 w 4423901"/>
                <a:gd name="connsiteY6-284" fmla="*/ 264500 h 4699493"/>
                <a:gd name="connsiteX7-285" fmla="*/ 4278785 w 4423901"/>
                <a:gd name="connsiteY7-286" fmla="*/ 235698 h 4699493"/>
                <a:gd name="connsiteX8-287" fmla="*/ 4392316 w 4423901"/>
                <a:gd name="connsiteY8-288" fmla="*/ 308499 h 4699493"/>
                <a:gd name="connsiteX9-289" fmla="*/ 4348317 w 4423901"/>
                <a:gd name="connsiteY9-290" fmla="*/ 553787 h 4699493"/>
                <a:gd name="connsiteX10-291" fmla="*/ 3502246 w 4423901"/>
                <a:gd name="connsiteY10-292" fmla="*/ 1142489 h 4699493"/>
                <a:gd name="connsiteX11-293" fmla="*/ 3438035 w 4423901"/>
                <a:gd name="connsiteY11-294" fmla="*/ 1170298 h 4699493"/>
                <a:gd name="connsiteX12-295" fmla="*/ 3400495 w 4423901"/>
                <a:gd name="connsiteY12-296" fmla="*/ 1170849 h 4699493"/>
                <a:gd name="connsiteX13-297" fmla="*/ 2670698 w 4423901"/>
                <a:gd name="connsiteY13-298" fmla="*/ 1308842 h 4699493"/>
                <a:gd name="connsiteX14-299" fmla="*/ 2670698 w 4423901"/>
                <a:gd name="connsiteY14-300" fmla="*/ 2685585 h 4699493"/>
                <a:gd name="connsiteX15-301" fmla="*/ 2670699 w 4423901"/>
                <a:gd name="connsiteY15-302" fmla="*/ 2685590 h 4699493"/>
                <a:gd name="connsiteX16-303" fmla="*/ 2670698 w 4423901"/>
                <a:gd name="connsiteY16-304" fmla="*/ 4523280 h 4699493"/>
                <a:gd name="connsiteX17-305" fmla="*/ 2494485 w 4423901"/>
                <a:gd name="connsiteY17-306" fmla="*/ 4699493 h 4699493"/>
                <a:gd name="connsiteX18-307" fmla="*/ 2494486 w 4423901"/>
                <a:gd name="connsiteY18-308" fmla="*/ 4699492 h 4699493"/>
                <a:gd name="connsiteX19-309" fmla="*/ 2318273 w 4423901"/>
                <a:gd name="connsiteY19-310" fmla="*/ 4523279 h 4699493"/>
                <a:gd name="connsiteX20-311" fmla="*/ 2318273 w 4423901"/>
                <a:gd name="connsiteY20-312" fmla="*/ 2831795 h 4699493"/>
                <a:gd name="connsiteX21-313" fmla="*/ 2310227 w 4423901"/>
                <a:gd name="connsiteY21-314" fmla="*/ 2791944 h 4699493"/>
                <a:gd name="connsiteX22-315" fmla="*/ 2215879 w 4423901"/>
                <a:gd name="connsiteY22-316" fmla="*/ 2729405 h 4699493"/>
                <a:gd name="connsiteX23-317" fmla="*/ 2121531 w 4423901"/>
                <a:gd name="connsiteY23-318" fmla="*/ 2791944 h 4699493"/>
                <a:gd name="connsiteX24-319" fmla="*/ 2113486 w 4423901"/>
                <a:gd name="connsiteY24-320" fmla="*/ 2831791 h 4699493"/>
                <a:gd name="connsiteX25-321" fmla="*/ 2113485 w 4423901"/>
                <a:gd name="connsiteY25-322" fmla="*/ 4523280 h 4699493"/>
                <a:gd name="connsiteX26-323" fmla="*/ 1937272 w 4423901"/>
                <a:gd name="connsiteY26-324" fmla="*/ 4699493 h 4699493"/>
                <a:gd name="connsiteX27-325" fmla="*/ 1937273 w 4423901"/>
                <a:gd name="connsiteY27-326" fmla="*/ 4699492 h 4699493"/>
                <a:gd name="connsiteX28-327" fmla="*/ 1761060 w 4423901"/>
                <a:gd name="connsiteY28-328" fmla="*/ 4523279 h 4699493"/>
                <a:gd name="connsiteX29-329" fmla="*/ 1761060 w 4423901"/>
                <a:gd name="connsiteY29-330" fmla="*/ 3157076 h 4699493"/>
                <a:gd name="connsiteX30-331" fmla="*/ 1761060 w 4423901"/>
                <a:gd name="connsiteY30-332" fmla="*/ 2685590 h 4699493"/>
                <a:gd name="connsiteX31-333" fmla="*/ 1761060 w 4423901"/>
                <a:gd name="connsiteY31-334" fmla="*/ 1310255 h 4699493"/>
                <a:gd name="connsiteX32-335" fmla="*/ 1022232 w 4423901"/>
                <a:gd name="connsiteY32-336" fmla="*/ 1177374 h 4699493"/>
                <a:gd name="connsiteX33-337" fmla="*/ 985866 w 4423901"/>
                <a:gd name="connsiteY33-338" fmla="*/ 1170298 h 4699493"/>
                <a:gd name="connsiteX34-339" fmla="*/ 921655 w 4423901"/>
                <a:gd name="connsiteY34-340" fmla="*/ 1142489 h 4699493"/>
                <a:gd name="connsiteX35-341" fmla="*/ 75584 w 4423901"/>
                <a:gd name="connsiteY35-342" fmla="*/ 553787 h 4699493"/>
                <a:gd name="connsiteX36-343" fmla="*/ 31585 w 4423901"/>
                <a:gd name="connsiteY36-344" fmla="*/ 308499 h 4699493"/>
                <a:gd name="connsiteX37-345" fmla="*/ 145116 w 4423901"/>
                <a:gd name="connsiteY37-346" fmla="*/ 235698 h 4699493"/>
                <a:gd name="connsiteX38-347" fmla="*/ 2211950 w 4423901"/>
                <a:gd name="connsiteY38-348" fmla="*/ 0 h 4699493"/>
                <a:gd name="connsiteX39-349" fmla="*/ 2598204 w 4423901"/>
                <a:gd name="connsiteY39-350" fmla="*/ 386254 h 4699493"/>
                <a:gd name="connsiteX40-351" fmla="*/ 2211950 w 4423901"/>
                <a:gd name="connsiteY40-352" fmla="*/ 772508 h 4699493"/>
                <a:gd name="connsiteX41-353" fmla="*/ 1825696 w 4423901"/>
                <a:gd name="connsiteY41-354" fmla="*/ 386254 h 4699493"/>
                <a:gd name="connsiteX42-355" fmla="*/ 2211950 w 4423901"/>
                <a:gd name="connsiteY42-356" fmla="*/ 0 h 4699493"/>
                <a:gd name="connsiteX0-357" fmla="*/ 145116 w 4423901"/>
                <a:gd name="connsiteY0-358" fmla="*/ 235698 h 4699493"/>
                <a:gd name="connsiteX1-359" fmla="*/ 276873 w 4423901"/>
                <a:gd name="connsiteY1-360" fmla="*/ 264500 h 4699493"/>
                <a:gd name="connsiteX2-361" fmla="*/ 1118968 w 4423901"/>
                <a:gd name="connsiteY2-362" fmla="*/ 850437 h 4699493"/>
                <a:gd name="connsiteX3-363" fmla="*/ 1870446 w 4423901"/>
                <a:gd name="connsiteY3-364" fmla="*/ 985594 h 4699493"/>
                <a:gd name="connsiteX4-365" fmla="*/ 2553456 w 4423901"/>
                <a:gd name="connsiteY4-366" fmla="*/ 985594 h 4699493"/>
                <a:gd name="connsiteX5-367" fmla="*/ 3304933 w 4423901"/>
                <a:gd name="connsiteY5-368" fmla="*/ 850437 h 4699493"/>
                <a:gd name="connsiteX6-369" fmla="*/ 4147029 w 4423901"/>
                <a:gd name="connsiteY6-370" fmla="*/ 264500 h 4699493"/>
                <a:gd name="connsiteX7-371" fmla="*/ 4278785 w 4423901"/>
                <a:gd name="connsiteY7-372" fmla="*/ 235698 h 4699493"/>
                <a:gd name="connsiteX8-373" fmla="*/ 4392316 w 4423901"/>
                <a:gd name="connsiteY8-374" fmla="*/ 308499 h 4699493"/>
                <a:gd name="connsiteX9-375" fmla="*/ 4348317 w 4423901"/>
                <a:gd name="connsiteY9-376" fmla="*/ 553787 h 4699493"/>
                <a:gd name="connsiteX10-377" fmla="*/ 3502246 w 4423901"/>
                <a:gd name="connsiteY10-378" fmla="*/ 1142489 h 4699493"/>
                <a:gd name="connsiteX11-379" fmla="*/ 3438035 w 4423901"/>
                <a:gd name="connsiteY11-380" fmla="*/ 1170298 h 4699493"/>
                <a:gd name="connsiteX12-381" fmla="*/ 2670698 w 4423901"/>
                <a:gd name="connsiteY12-382" fmla="*/ 1308842 h 4699493"/>
                <a:gd name="connsiteX13-383" fmla="*/ 2670698 w 4423901"/>
                <a:gd name="connsiteY13-384" fmla="*/ 2685585 h 4699493"/>
                <a:gd name="connsiteX14-385" fmla="*/ 2670699 w 4423901"/>
                <a:gd name="connsiteY14-386" fmla="*/ 2685590 h 4699493"/>
                <a:gd name="connsiteX15-387" fmla="*/ 2670698 w 4423901"/>
                <a:gd name="connsiteY15-388" fmla="*/ 4523280 h 4699493"/>
                <a:gd name="connsiteX16-389" fmla="*/ 2494485 w 4423901"/>
                <a:gd name="connsiteY16-390" fmla="*/ 4699493 h 4699493"/>
                <a:gd name="connsiteX17-391" fmla="*/ 2494486 w 4423901"/>
                <a:gd name="connsiteY17-392" fmla="*/ 4699492 h 4699493"/>
                <a:gd name="connsiteX18-393" fmla="*/ 2318273 w 4423901"/>
                <a:gd name="connsiteY18-394" fmla="*/ 4523279 h 4699493"/>
                <a:gd name="connsiteX19-395" fmla="*/ 2318273 w 4423901"/>
                <a:gd name="connsiteY19-396" fmla="*/ 2831795 h 4699493"/>
                <a:gd name="connsiteX20-397" fmla="*/ 2310227 w 4423901"/>
                <a:gd name="connsiteY20-398" fmla="*/ 2791944 h 4699493"/>
                <a:gd name="connsiteX21-399" fmla="*/ 2215879 w 4423901"/>
                <a:gd name="connsiteY21-400" fmla="*/ 2729405 h 4699493"/>
                <a:gd name="connsiteX22-401" fmla="*/ 2121531 w 4423901"/>
                <a:gd name="connsiteY22-402" fmla="*/ 2791944 h 4699493"/>
                <a:gd name="connsiteX23-403" fmla="*/ 2113486 w 4423901"/>
                <a:gd name="connsiteY23-404" fmla="*/ 2831791 h 4699493"/>
                <a:gd name="connsiteX24-405" fmla="*/ 2113485 w 4423901"/>
                <a:gd name="connsiteY24-406" fmla="*/ 4523280 h 4699493"/>
                <a:gd name="connsiteX25-407" fmla="*/ 1937272 w 4423901"/>
                <a:gd name="connsiteY25-408" fmla="*/ 4699493 h 4699493"/>
                <a:gd name="connsiteX26-409" fmla="*/ 1937273 w 4423901"/>
                <a:gd name="connsiteY26-410" fmla="*/ 4699492 h 4699493"/>
                <a:gd name="connsiteX27-411" fmla="*/ 1761060 w 4423901"/>
                <a:gd name="connsiteY27-412" fmla="*/ 4523279 h 4699493"/>
                <a:gd name="connsiteX28-413" fmla="*/ 1761060 w 4423901"/>
                <a:gd name="connsiteY28-414" fmla="*/ 3157076 h 4699493"/>
                <a:gd name="connsiteX29-415" fmla="*/ 1761060 w 4423901"/>
                <a:gd name="connsiteY29-416" fmla="*/ 2685590 h 4699493"/>
                <a:gd name="connsiteX30-417" fmla="*/ 1761060 w 4423901"/>
                <a:gd name="connsiteY30-418" fmla="*/ 1310255 h 4699493"/>
                <a:gd name="connsiteX31-419" fmla="*/ 1022232 w 4423901"/>
                <a:gd name="connsiteY31-420" fmla="*/ 1177374 h 4699493"/>
                <a:gd name="connsiteX32-421" fmla="*/ 985866 w 4423901"/>
                <a:gd name="connsiteY32-422" fmla="*/ 1170298 h 4699493"/>
                <a:gd name="connsiteX33-423" fmla="*/ 921655 w 4423901"/>
                <a:gd name="connsiteY33-424" fmla="*/ 1142489 h 4699493"/>
                <a:gd name="connsiteX34-425" fmla="*/ 75584 w 4423901"/>
                <a:gd name="connsiteY34-426" fmla="*/ 553787 h 4699493"/>
                <a:gd name="connsiteX35-427" fmla="*/ 31585 w 4423901"/>
                <a:gd name="connsiteY35-428" fmla="*/ 308499 h 4699493"/>
                <a:gd name="connsiteX36-429" fmla="*/ 145116 w 4423901"/>
                <a:gd name="connsiteY36-430" fmla="*/ 235698 h 4699493"/>
                <a:gd name="connsiteX37-431" fmla="*/ 2211950 w 4423901"/>
                <a:gd name="connsiteY37-432" fmla="*/ 0 h 4699493"/>
                <a:gd name="connsiteX38-433" fmla="*/ 2598204 w 4423901"/>
                <a:gd name="connsiteY38-434" fmla="*/ 386254 h 4699493"/>
                <a:gd name="connsiteX39-435" fmla="*/ 2211950 w 4423901"/>
                <a:gd name="connsiteY39-436" fmla="*/ 772508 h 4699493"/>
                <a:gd name="connsiteX40-437" fmla="*/ 1825696 w 4423901"/>
                <a:gd name="connsiteY40-438" fmla="*/ 386254 h 4699493"/>
                <a:gd name="connsiteX41-439" fmla="*/ 2211950 w 4423901"/>
                <a:gd name="connsiteY41-440" fmla="*/ 0 h 4699493"/>
                <a:gd name="connsiteX0-441" fmla="*/ 145116 w 4423901"/>
                <a:gd name="connsiteY0-442" fmla="*/ 235698 h 4699493"/>
                <a:gd name="connsiteX1-443" fmla="*/ 276873 w 4423901"/>
                <a:gd name="connsiteY1-444" fmla="*/ 264500 h 4699493"/>
                <a:gd name="connsiteX2-445" fmla="*/ 1118968 w 4423901"/>
                <a:gd name="connsiteY2-446" fmla="*/ 850437 h 4699493"/>
                <a:gd name="connsiteX3-447" fmla="*/ 1870446 w 4423901"/>
                <a:gd name="connsiteY3-448" fmla="*/ 985594 h 4699493"/>
                <a:gd name="connsiteX4-449" fmla="*/ 2553456 w 4423901"/>
                <a:gd name="connsiteY4-450" fmla="*/ 985594 h 4699493"/>
                <a:gd name="connsiteX5-451" fmla="*/ 3304933 w 4423901"/>
                <a:gd name="connsiteY5-452" fmla="*/ 850437 h 4699493"/>
                <a:gd name="connsiteX6-453" fmla="*/ 4147029 w 4423901"/>
                <a:gd name="connsiteY6-454" fmla="*/ 264500 h 4699493"/>
                <a:gd name="connsiteX7-455" fmla="*/ 4278785 w 4423901"/>
                <a:gd name="connsiteY7-456" fmla="*/ 235698 h 4699493"/>
                <a:gd name="connsiteX8-457" fmla="*/ 4392316 w 4423901"/>
                <a:gd name="connsiteY8-458" fmla="*/ 308499 h 4699493"/>
                <a:gd name="connsiteX9-459" fmla="*/ 4348317 w 4423901"/>
                <a:gd name="connsiteY9-460" fmla="*/ 553787 h 4699493"/>
                <a:gd name="connsiteX10-461" fmla="*/ 3502246 w 4423901"/>
                <a:gd name="connsiteY10-462" fmla="*/ 1142489 h 4699493"/>
                <a:gd name="connsiteX11-463" fmla="*/ 3438035 w 4423901"/>
                <a:gd name="connsiteY11-464" fmla="*/ 1170298 h 4699493"/>
                <a:gd name="connsiteX12-465" fmla="*/ 2670698 w 4423901"/>
                <a:gd name="connsiteY12-466" fmla="*/ 1308842 h 4699493"/>
                <a:gd name="connsiteX13-467" fmla="*/ 2670698 w 4423901"/>
                <a:gd name="connsiteY13-468" fmla="*/ 2685585 h 4699493"/>
                <a:gd name="connsiteX14-469" fmla="*/ 2670699 w 4423901"/>
                <a:gd name="connsiteY14-470" fmla="*/ 2685590 h 4699493"/>
                <a:gd name="connsiteX15-471" fmla="*/ 2670698 w 4423901"/>
                <a:gd name="connsiteY15-472" fmla="*/ 4523280 h 4699493"/>
                <a:gd name="connsiteX16-473" fmla="*/ 2494485 w 4423901"/>
                <a:gd name="connsiteY16-474" fmla="*/ 4699493 h 4699493"/>
                <a:gd name="connsiteX17-475" fmla="*/ 2494486 w 4423901"/>
                <a:gd name="connsiteY17-476" fmla="*/ 4699492 h 4699493"/>
                <a:gd name="connsiteX18-477" fmla="*/ 2318273 w 4423901"/>
                <a:gd name="connsiteY18-478" fmla="*/ 4523279 h 4699493"/>
                <a:gd name="connsiteX19-479" fmla="*/ 2318273 w 4423901"/>
                <a:gd name="connsiteY19-480" fmla="*/ 2831795 h 4699493"/>
                <a:gd name="connsiteX20-481" fmla="*/ 2310227 w 4423901"/>
                <a:gd name="connsiteY20-482" fmla="*/ 2791944 h 4699493"/>
                <a:gd name="connsiteX21-483" fmla="*/ 2215879 w 4423901"/>
                <a:gd name="connsiteY21-484" fmla="*/ 2729405 h 4699493"/>
                <a:gd name="connsiteX22-485" fmla="*/ 2121531 w 4423901"/>
                <a:gd name="connsiteY22-486" fmla="*/ 2791944 h 4699493"/>
                <a:gd name="connsiteX23-487" fmla="*/ 2113486 w 4423901"/>
                <a:gd name="connsiteY23-488" fmla="*/ 2831791 h 4699493"/>
                <a:gd name="connsiteX24-489" fmla="*/ 2113485 w 4423901"/>
                <a:gd name="connsiteY24-490" fmla="*/ 4523280 h 4699493"/>
                <a:gd name="connsiteX25-491" fmla="*/ 1937272 w 4423901"/>
                <a:gd name="connsiteY25-492" fmla="*/ 4699493 h 4699493"/>
                <a:gd name="connsiteX26-493" fmla="*/ 1937273 w 4423901"/>
                <a:gd name="connsiteY26-494" fmla="*/ 4699492 h 4699493"/>
                <a:gd name="connsiteX27-495" fmla="*/ 1761060 w 4423901"/>
                <a:gd name="connsiteY27-496" fmla="*/ 4523279 h 4699493"/>
                <a:gd name="connsiteX28-497" fmla="*/ 1761060 w 4423901"/>
                <a:gd name="connsiteY28-498" fmla="*/ 3157076 h 4699493"/>
                <a:gd name="connsiteX29-499" fmla="*/ 1761060 w 4423901"/>
                <a:gd name="connsiteY29-500" fmla="*/ 2685590 h 4699493"/>
                <a:gd name="connsiteX30-501" fmla="*/ 1761060 w 4423901"/>
                <a:gd name="connsiteY30-502" fmla="*/ 1310255 h 4699493"/>
                <a:gd name="connsiteX31-503" fmla="*/ 985866 w 4423901"/>
                <a:gd name="connsiteY31-504" fmla="*/ 1170298 h 4699493"/>
                <a:gd name="connsiteX32-505" fmla="*/ 921655 w 4423901"/>
                <a:gd name="connsiteY32-506" fmla="*/ 1142489 h 4699493"/>
                <a:gd name="connsiteX33-507" fmla="*/ 75584 w 4423901"/>
                <a:gd name="connsiteY33-508" fmla="*/ 553787 h 4699493"/>
                <a:gd name="connsiteX34-509" fmla="*/ 31585 w 4423901"/>
                <a:gd name="connsiteY34-510" fmla="*/ 308499 h 4699493"/>
                <a:gd name="connsiteX35-511" fmla="*/ 145116 w 4423901"/>
                <a:gd name="connsiteY35-512" fmla="*/ 235698 h 4699493"/>
                <a:gd name="connsiteX36-513" fmla="*/ 2211950 w 4423901"/>
                <a:gd name="connsiteY36-514" fmla="*/ 0 h 4699493"/>
                <a:gd name="connsiteX37-515" fmla="*/ 2598204 w 4423901"/>
                <a:gd name="connsiteY37-516" fmla="*/ 386254 h 4699493"/>
                <a:gd name="connsiteX38-517" fmla="*/ 2211950 w 4423901"/>
                <a:gd name="connsiteY38-518" fmla="*/ 772508 h 4699493"/>
                <a:gd name="connsiteX39-519" fmla="*/ 1825696 w 4423901"/>
                <a:gd name="connsiteY39-520" fmla="*/ 386254 h 4699493"/>
                <a:gd name="connsiteX40-521" fmla="*/ 2211950 w 4423901"/>
                <a:gd name="connsiteY40-522" fmla="*/ 0 h 46994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Lst>
              <a:rect l="l" t="t" r="r" b="b"/>
              <a:pathLst>
                <a:path w="4423901" h="4699493">
                  <a:moveTo>
                    <a:pt x="145116" y="235698"/>
                  </a:moveTo>
                  <a:cubicBezTo>
                    <a:pt x="189504" y="227736"/>
                    <a:pt x="236930" y="236708"/>
                    <a:pt x="276873" y="264500"/>
                  </a:cubicBezTo>
                  <a:lnTo>
                    <a:pt x="1118968" y="850437"/>
                  </a:lnTo>
                  <a:lnTo>
                    <a:pt x="1870446" y="985594"/>
                  </a:lnTo>
                  <a:lnTo>
                    <a:pt x="2553456" y="985594"/>
                  </a:lnTo>
                  <a:lnTo>
                    <a:pt x="3304933" y="850437"/>
                  </a:lnTo>
                  <a:lnTo>
                    <a:pt x="4147029" y="264500"/>
                  </a:lnTo>
                  <a:cubicBezTo>
                    <a:pt x="4186971" y="236708"/>
                    <a:pt x="4234397" y="227736"/>
                    <a:pt x="4278785" y="235698"/>
                  </a:cubicBezTo>
                  <a:cubicBezTo>
                    <a:pt x="4323173" y="243661"/>
                    <a:pt x="4364524" y="268557"/>
                    <a:pt x="4392316" y="308499"/>
                  </a:cubicBezTo>
                  <a:cubicBezTo>
                    <a:pt x="4447901" y="388384"/>
                    <a:pt x="4428202" y="498202"/>
                    <a:pt x="4348317" y="553787"/>
                  </a:cubicBezTo>
                  <a:lnTo>
                    <a:pt x="3502246" y="1142489"/>
                  </a:lnTo>
                  <a:cubicBezTo>
                    <a:pt x="3482275" y="1156385"/>
                    <a:pt x="3460433" y="1165576"/>
                    <a:pt x="3438035" y="1170298"/>
                  </a:cubicBezTo>
                  <a:lnTo>
                    <a:pt x="2670698" y="1308842"/>
                  </a:lnTo>
                  <a:lnTo>
                    <a:pt x="2670698" y="2685585"/>
                  </a:lnTo>
                  <a:cubicBezTo>
                    <a:pt x="2670698" y="2685587"/>
                    <a:pt x="2670699" y="2685588"/>
                    <a:pt x="2670699" y="2685590"/>
                  </a:cubicBezTo>
                  <a:cubicBezTo>
                    <a:pt x="2670699" y="3298153"/>
                    <a:pt x="2670698" y="3910717"/>
                    <a:pt x="2670698" y="4523280"/>
                  </a:cubicBezTo>
                  <a:cubicBezTo>
                    <a:pt x="2670698" y="4620600"/>
                    <a:pt x="2591805" y="4699493"/>
                    <a:pt x="2494485" y="4699493"/>
                  </a:cubicBezTo>
                  <a:lnTo>
                    <a:pt x="2494486" y="4699492"/>
                  </a:lnTo>
                  <a:cubicBezTo>
                    <a:pt x="2397166" y="4699492"/>
                    <a:pt x="2318273" y="4620599"/>
                    <a:pt x="2318273" y="4523279"/>
                  </a:cubicBezTo>
                  <a:lnTo>
                    <a:pt x="2318273" y="2831795"/>
                  </a:lnTo>
                  <a:lnTo>
                    <a:pt x="2310227" y="2791944"/>
                  </a:lnTo>
                  <a:cubicBezTo>
                    <a:pt x="2294683" y="2755192"/>
                    <a:pt x="2258292" y="2729405"/>
                    <a:pt x="2215879" y="2729405"/>
                  </a:cubicBezTo>
                  <a:cubicBezTo>
                    <a:pt x="2173466" y="2729405"/>
                    <a:pt x="2137075" y="2755192"/>
                    <a:pt x="2121531" y="2791944"/>
                  </a:cubicBezTo>
                  <a:lnTo>
                    <a:pt x="2113486" y="2831791"/>
                  </a:lnTo>
                  <a:cubicBezTo>
                    <a:pt x="2113486" y="3395621"/>
                    <a:pt x="2113485" y="3959450"/>
                    <a:pt x="2113485" y="4523280"/>
                  </a:cubicBezTo>
                  <a:cubicBezTo>
                    <a:pt x="2113485" y="4620600"/>
                    <a:pt x="2034592" y="4699493"/>
                    <a:pt x="1937272" y="4699493"/>
                  </a:cubicBezTo>
                  <a:lnTo>
                    <a:pt x="1937273" y="4699492"/>
                  </a:lnTo>
                  <a:cubicBezTo>
                    <a:pt x="1839953" y="4699492"/>
                    <a:pt x="1761060" y="4620599"/>
                    <a:pt x="1761060" y="4523279"/>
                  </a:cubicBezTo>
                  <a:lnTo>
                    <a:pt x="1761060" y="3157076"/>
                  </a:lnTo>
                  <a:lnTo>
                    <a:pt x="1761060" y="2685590"/>
                  </a:lnTo>
                  <a:lnTo>
                    <a:pt x="1761060" y="1310255"/>
                  </a:lnTo>
                  <a:lnTo>
                    <a:pt x="985866" y="1170298"/>
                  </a:lnTo>
                  <a:cubicBezTo>
                    <a:pt x="963468" y="1165576"/>
                    <a:pt x="941626" y="1156385"/>
                    <a:pt x="921655" y="1142489"/>
                  </a:cubicBezTo>
                  <a:lnTo>
                    <a:pt x="75584" y="553787"/>
                  </a:lnTo>
                  <a:cubicBezTo>
                    <a:pt x="-4301" y="498202"/>
                    <a:pt x="-24000" y="388384"/>
                    <a:pt x="31585" y="308499"/>
                  </a:cubicBezTo>
                  <a:cubicBezTo>
                    <a:pt x="59377" y="268557"/>
                    <a:pt x="100728" y="243661"/>
                    <a:pt x="145116" y="235698"/>
                  </a:cubicBezTo>
                  <a:close/>
                  <a:moveTo>
                    <a:pt x="2211950" y="0"/>
                  </a:moveTo>
                  <a:cubicBezTo>
                    <a:pt x="2425272" y="0"/>
                    <a:pt x="2598204" y="172932"/>
                    <a:pt x="2598204" y="386254"/>
                  </a:cubicBezTo>
                  <a:cubicBezTo>
                    <a:pt x="2598204" y="599576"/>
                    <a:pt x="2425272" y="772508"/>
                    <a:pt x="2211950" y="772508"/>
                  </a:cubicBezTo>
                  <a:cubicBezTo>
                    <a:pt x="1998628" y="772508"/>
                    <a:pt x="1825696" y="599576"/>
                    <a:pt x="1825696" y="386254"/>
                  </a:cubicBezTo>
                  <a:cubicBezTo>
                    <a:pt x="1825696" y="172932"/>
                    <a:pt x="1998628" y="0"/>
                    <a:pt x="2211950" y="0"/>
                  </a:cubicBezTo>
                  <a:close/>
                </a:path>
              </a:pathLst>
            </a:custGeom>
            <a:solidFill>
              <a:schemeClr val="tx1">
                <a:lumMod val="65000"/>
                <a:lumOff val="35000"/>
              </a:schemeClr>
            </a:solidFill>
            <a:ln w="12700" cap="flat" cmpd="sng" algn="ctr">
              <a:solidFill>
                <a:schemeClr val="bg1">
                  <a:lumMod val="85000"/>
                </a:schemeClr>
              </a:solidFill>
              <a:prstDash val="solid"/>
              <a:miter lim="800000"/>
            </a:ln>
            <a:effectLst>
              <a:reflection blurRad="6350" stA="25000" endPos="16000" dir="5400000" sy="-100000" algn="bl" rotWithShape="0"/>
            </a:effectLst>
          </p:spPr>
          <p:txBody>
            <a:bodyPr rtlCol="0" anchor="ctr"/>
            <a:lstStyle/>
            <a:p>
              <a:pPr algn="ctr">
                <a:defRPr/>
              </a:pPr>
              <a:endParaRPr lang="zh-CN" altLang="en-US" sz="1800" kern="0">
                <a:latin typeface="微软雅黑 Light"/>
              </a:endParaRPr>
            </a:p>
          </p:txBody>
        </p:sp>
        <p:grpSp>
          <p:nvGrpSpPr>
            <p:cNvPr id="28" name="组合 45">
              <a:extLst>
                <a:ext uri="{FF2B5EF4-FFF2-40B4-BE49-F238E27FC236}">
                  <a16:creationId xmlns:a16="http://schemas.microsoft.com/office/drawing/2014/main" id="{4473217B-02CC-9541-B522-96B46855BBE1}"/>
                </a:ext>
              </a:extLst>
            </p:cNvPr>
            <p:cNvGrpSpPr/>
            <p:nvPr/>
          </p:nvGrpSpPr>
          <p:grpSpPr>
            <a:xfrm>
              <a:off x="2975005" y="2424458"/>
              <a:ext cx="2246428" cy="2737921"/>
              <a:chOff x="2974210" y="2514687"/>
              <a:chExt cx="2246428" cy="2737921"/>
            </a:xfrm>
          </p:grpSpPr>
          <p:sp>
            <p:nvSpPr>
              <p:cNvPr id="61" name="任意多边形 48">
                <a:extLst>
                  <a:ext uri="{FF2B5EF4-FFF2-40B4-BE49-F238E27FC236}">
                    <a16:creationId xmlns:a16="http://schemas.microsoft.com/office/drawing/2014/main" id="{6C57DC49-24CE-A04B-B7DD-AF1C6982B135}"/>
                  </a:ext>
                </a:extLst>
              </p:cNvPr>
              <p:cNvSpPr/>
              <p:nvPr/>
            </p:nvSpPr>
            <p:spPr>
              <a:xfrm>
                <a:off x="2976834" y="4451262"/>
                <a:ext cx="2243804" cy="801346"/>
              </a:xfrm>
              <a:custGeom>
                <a:avLst/>
                <a:gdLst>
                  <a:gd name="connsiteX0" fmla="*/ 0 w 2243804"/>
                  <a:gd name="connsiteY0" fmla="*/ 0 h 801346"/>
                  <a:gd name="connsiteX1" fmla="*/ 2243804 w 2243804"/>
                  <a:gd name="connsiteY1" fmla="*/ 0 h 801346"/>
                  <a:gd name="connsiteX2" fmla="*/ 2215921 w 2243804"/>
                  <a:gd name="connsiteY2" fmla="*/ 76182 h 801346"/>
                  <a:gd name="connsiteX3" fmla="*/ 1121902 w 2243804"/>
                  <a:gd name="connsiteY3" fmla="*/ 801346 h 801346"/>
                  <a:gd name="connsiteX4" fmla="*/ 27883 w 2243804"/>
                  <a:gd name="connsiteY4" fmla="*/ 76182 h 801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804" h="801346">
                    <a:moveTo>
                      <a:pt x="0" y="0"/>
                    </a:moveTo>
                    <a:lnTo>
                      <a:pt x="2243804" y="0"/>
                    </a:lnTo>
                    <a:lnTo>
                      <a:pt x="2215921" y="76182"/>
                    </a:lnTo>
                    <a:cubicBezTo>
                      <a:pt x="2035675" y="502330"/>
                      <a:pt x="1613708" y="801346"/>
                      <a:pt x="1121902" y="801346"/>
                    </a:cubicBezTo>
                    <a:cubicBezTo>
                      <a:pt x="630096" y="801346"/>
                      <a:pt x="208129" y="502330"/>
                      <a:pt x="27883" y="76182"/>
                    </a:cubicBezTo>
                    <a:close/>
                  </a:path>
                </a:pathLst>
              </a:custGeom>
              <a:solidFill>
                <a:schemeClr val="tx1">
                  <a:lumMod val="85000"/>
                  <a:lumOff val="15000"/>
                </a:schemeClr>
              </a:solidFill>
              <a:ln w="12700" cap="flat" cmpd="sng" algn="ctr">
                <a:noFill/>
                <a:prstDash val="solid"/>
                <a:miter lim="800000"/>
              </a:ln>
              <a:effectLst/>
              <a:scene3d>
                <a:camera prst="orthographicFront"/>
                <a:lightRig rig="threePt" dir="t"/>
              </a:scene3d>
              <a:sp3d>
                <a:bevelT w="425450" prst="angle"/>
              </a:sp3d>
            </p:spPr>
            <p:txBody>
              <a:bodyPr rtlCol="0" anchor="ctr"/>
              <a:lstStyle/>
              <a:p>
                <a:pPr algn="ctr">
                  <a:defRPr/>
                </a:pPr>
                <a:endParaRPr lang="zh-CN" altLang="en-US" sz="1600" kern="0">
                  <a:latin typeface="Impact MT Std" pitchFamily="34" charset="0"/>
                </a:endParaRPr>
              </a:p>
            </p:txBody>
          </p:sp>
          <p:sp>
            <p:nvSpPr>
              <p:cNvPr id="62" name="等腰三角形 20">
                <a:extLst>
                  <a:ext uri="{FF2B5EF4-FFF2-40B4-BE49-F238E27FC236}">
                    <a16:creationId xmlns:a16="http://schemas.microsoft.com/office/drawing/2014/main" id="{2A33CC90-336B-CA43-B718-8FEFAA4F0731}"/>
                  </a:ext>
                </a:extLst>
              </p:cNvPr>
              <p:cNvSpPr/>
              <p:nvPr/>
            </p:nvSpPr>
            <p:spPr>
              <a:xfrm>
                <a:off x="2974210" y="2514687"/>
                <a:ext cx="2246428" cy="1936575"/>
              </a:xfrm>
              <a:custGeom>
                <a:avLst/>
                <a:gdLst>
                  <a:gd name="connsiteX0" fmla="*/ 0 w 2246428"/>
                  <a:gd name="connsiteY0" fmla="*/ 1936575 h 1936575"/>
                  <a:gd name="connsiteX1" fmla="*/ 1123214 w 2246428"/>
                  <a:gd name="connsiteY1" fmla="*/ 0 h 1936575"/>
                  <a:gd name="connsiteX2" fmla="*/ 2246428 w 2246428"/>
                  <a:gd name="connsiteY2" fmla="*/ 1936575 h 1936575"/>
                  <a:gd name="connsiteX3" fmla="*/ 0 w 2246428"/>
                  <a:gd name="connsiteY3" fmla="*/ 1936575 h 1936575"/>
                  <a:gd name="connsiteX0-1" fmla="*/ 0 w 2246428"/>
                  <a:gd name="connsiteY0-2" fmla="*/ 1936575 h 2028015"/>
                  <a:gd name="connsiteX1-3" fmla="*/ 1123214 w 2246428"/>
                  <a:gd name="connsiteY1-4" fmla="*/ 0 h 2028015"/>
                  <a:gd name="connsiteX2-5" fmla="*/ 2246428 w 2246428"/>
                  <a:gd name="connsiteY2-6" fmla="*/ 1936575 h 2028015"/>
                  <a:gd name="connsiteX3-7" fmla="*/ 91440 w 2246428"/>
                  <a:gd name="connsiteY3-8" fmla="*/ 2028015 h 2028015"/>
                  <a:gd name="connsiteX0-9" fmla="*/ 0 w 2246428"/>
                  <a:gd name="connsiteY0-10" fmla="*/ 1936575 h 1936575"/>
                  <a:gd name="connsiteX1-11" fmla="*/ 1123214 w 2246428"/>
                  <a:gd name="connsiteY1-12" fmla="*/ 0 h 1936575"/>
                  <a:gd name="connsiteX2-13" fmla="*/ 2246428 w 2246428"/>
                  <a:gd name="connsiteY2-14" fmla="*/ 1936575 h 1936575"/>
                </a:gdLst>
                <a:ahLst/>
                <a:cxnLst>
                  <a:cxn ang="0">
                    <a:pos x="connsiteX0-1" y="connsiteY0-2"/>
                  </a:cxn>
                  <a:cxn ang="0">
                    <a:pos x="connsiteX1-3" y="connsiteY1-4"/>
                  </a:cxn>
                  <a:cxn ang="0">
                    <a:pos x="connsiteX2-5" y="connsiteY2-6"/>
                  </a:cxn>
                </a:cxnLst>
                <a:rect l="l" t="t" r="r" b="b"/>
                <a:pathLst>
                  <a:path w="2246428" h="1936575">
                    <a:moveTo>
                      <a:pt x="0" y="1936575"/>
                    </a:moveTo>
                    <a:lnTo>
                      <a:pt x="1123214" y="0"/>
                    </a:lnTo>
                    <a:lnTo>
                      <a:pt x="2246428" y="1936575"/>
                    </a:lnTo>
                  </a:path>
                </a:pathLst>
              </a:custGeom>
              <a:solidFill>
                <a:srgbClr val="DE9D3F"/>
              </a:solidFill>
              <a:ln w="6350" cap="flat" cmpd="sng" algn="ctr">
                <a:solidFill>
                  <a:schemeClr val="bg1"/>
                </a:solidFill>
                <a:prstDash val="solid"/>
                <a:miter lim="800000"/>
              </a:ln>
              <a:effectLst/>
            </p:spPr>
            <p:txBody>
              <a:bodyPr rtlCol="0" anchor="ctr"/>
              <a:lstStyle/>
              <a:p>
                <a:pPr algn="ctr">
                  <a:defRPr/>
                </a:pPr>
                <a:endParaRPr lang="zh-CN" altLang="en-US" sz="1600" kern="0">
                  <a:latin typeface="Impact MT Std" pitchFamily="34" charset="0"/>
                </a:endParaRPr>
              </a:p>
            </p:txBody>
          </p:sp>
        </p:grpSp>
        <p:grpSp>
          <p:nvGrpSpPr>
            <p:cNvPr id="29" name="组合 51">
              <a:extLst>
                <a:ext uri="{FF2B5EF4-FFF2-40B4-BE49-F238E27FC236}">
                  <a16:creationId xmlns:a16="http://schemas.microsoft.com/office/drawing/2014/main" id="{7E1D769C-5EA3-0040-9D63-ADF8894DE9C5}"/>
                </a:ext>
              </a:extLst>
            </p:cNvPr>
            <p:cNvGrpSpPr/>
            <p:nvPr/>
          </p:nvGrpSpPr>
          <p:grpSpPr>
            <a:xfrm>
              <a:off x="6958225" y="2424458"/>
              <a:ext cx="2246428" cy="2737921"/>
              <a:chOff x="2974210" y="2514687"/>
              <a:chExt cx="2246428" cy="2737921"/>
            </a:xfrm>
          </p:grpSpPr>
          <p:sp>
            <p:nvSpPr>
              <p:cNvPr id="58" name="任意多边形 54">
                <a:extLst>
                  <a:ext uri="{FF2B5EF4-FFF2-40B4-BE49-F238E27FC236}">
                    <a16:creationId xmlns:a16="http://schemas.microsoft.com/office/drawing/2014/main" id="{B16758E9-C615-E345-BF69-5D66C7964B56}"/>
                  </a:ext>
                </a:extLst>
              </p:cNvPr>
              <p:cNvSpPr/>
              <p:nvPr/>
            </p:nvSpPr>
            <p:spPr>
              <a:xfrm>
                <a:off x="2976834" y="4451262"/>
                <a:ext cx="2243804" cy="801346"/>
              </a:xfrm>
              <a:custGeom>
                <a:avLst/>
                <a:gdLst>
                  <a:gd name="connsiteX0" fmla="*/ 0 w 2243804"/>
                  <a:gd name="connsiteY0" fmla="*/ 0 h 801346"/>
                  <a:gd name="connsiteX1" fmla="*/ 2243804 w 2243804"/>
                  <a:gd name="connsiteY1" fmla="*/ 0 h 801346"/>
                  <a:gd name="connsiteX2" fmla="*/ 2215921 w 2243804"/>
                  <a:gd name="connsiteY2" fmla="*/ 76182 h 801346"/>
                  <a:gd name="connsiteX3" fmla="*/ 1121902 w 2243804"/>
                  <a:gd name="connsiteY3" fmla="*/ 801346 h 801346"/>
                  <a:gd name="connsiteX4" fmla="*/ 27883 w 2243804"/>
                  <a:gd name="connsiteY4" fmla="*/ 76182 h 801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804" h="801346">
                    <a:moveTo>
                      <a:pt x="0" y="0"/>
                    </a:moveTo>
                    <a:lnTo>
                      <a:pt x="2243804" y="0"/>
                    </a:lnTo>
                    <a:lnTo>
                      <a:pt x="2215921" y="76182"/>
                    </a:lnTo>
                    <a:cubicBezTo>
                      <a:pt x="2035675" y="502330"/>
                      <a:pt x="1613708" y="801346"/>
                      <a:pt x="1121902" y="801346"/>
                    </a:cubicBezTo>
                    <a:cubicBezTo>
                      <a:pt x="630096" y="801346"/>
                      <a:pt x="208129" y="502330"/>
                      <a:pt x="27883" y="76182"/>
                    </a:cubicBezTo>
                    <a:close/>
                  </a:path>
                </a:pathLst>
              </a:custGeom>
              <a:solidFill>
                <a:schemeClr val="tx1">
                  <a:lumMod val="75000"/>
                  <a:lumOff val="25000"/>
                </a:schemeClr>
              </a:solidFill>
              <a:ln w="12700" cap="flat" cmpd="sng" algn="ctr">
                <a:noFill/>
                <a:prstDash val="solid"/>
                <a:miter lim="800000"/>
              </a:ln>
              <a:effectLst/>
              <a:scene3d>
                <a:camera prst="orthographicFront"/>
                <a:lightRig rig="threePt" dir="t"/>
              </a:scene3d>
              <a:sp3d>
                <a:bevelT w="425450" prst="angle"/>
              </a:sp3d>
            </p:spPr>
            <p:txBody>
              <a:bodyPr rtlCol="0" anchor="ctr"/>
              <a:lstStyle/>
              <a:p>
                <a:pPr algn="ctr">
                  <a:defRPr/>
                </a:pPr>
                <a:endParaRPr lang="zh-CN" altLang="en-US" sz="1600" kern="0">
                  <a:latin typeface="Impact MT Std" pitchFamily="34" charset="0"/>
                </a:endParaRPr>
              </a:p>
            </p:txBody>
          </p:sp>
          <p:sp>
            <p:nvSpPr>
              <p:cNvPr id="59" name="等腰三角形 20">
                <a:extLst>
                  <a:ext uri="{FF2B5EF4-FFF2-40B4-BE49-F238E27FC236}">
                    <a16:creationId xmlns:a16="http://schemas.microsoft.com/office/drawing/2014/main" id="{BFD767C1-DB7F-C54F-9924-7836C25268CD}"/>
                  </a:ext>
                </a:extLst>
              </p:cNvPr>
              <p:cNvSpPr/>
              <p:nvPr/>
            </p:nvSpPr>
            <p:spPr>
              <a:xfrm>
                <a:off x="2974210" y="2514687"/>
                <a:ext cx="2246428" cy="1936575"/>
              </a:xfrm>
              <a:custGeom>
                <a:avLst/>
                <a:gdLst>
                  <a:gd name="connsiteX0" fmla="*/ 0 w 2246428"/>
                  <a:gd name="connsiteY0" fmla="*/ 1936575 h 1936575"/>
                  <a:gd name="connsiteX1" fmla="*/ 1123214 w 2246428"/>
                  <a:gd name="connsiteY1" fmla="*/ 0 h 1936575"/>
                  <a:gd name="connsiteX2" fmla="*/ 2246428 w 2246428"/>
                  <a:gd name="connsiteY2" fmla="*/ 1936575 h 1936575"/>
                  <a:gd name="connsiteX3" fmla="*/ 0 w 2246428"/>
                  <a:gd name="connsiteY3" fmla="*/ 1936575 h 1936575"/>
                  <a:gd name="connsiteX0-1" fmla="*/ 0 w 2246428"/>
                  <a:gd name="connsiteY0-2" fmla="*/ 1936575 h 2028015"/>
                  <a:gd name="connsiteX1-3" fmla="*/ 1123214 w 2246428"/>
                  <a:gd name="connsiteY1-4" fmla="*/ 0 h 2028015"/>
                  <a:gd name="connsiteX2-5" fmla="*/ 2246428 w 2246428"/>
                  <a:gd name="connsiteY2-6" fmla="*/ 1936575 h 2028015"/>
                  <a:gd name="connsiteX3-7" fmla="*/ 91440 w 2246428"/>
                  <a:gd name="connsiteY3-8" fmla="*/ 2028015 h 2028015"/>
                  <a:gd name="connsiteX0-9" fmla="*/ 0 w 2246428"/>
                  <a:gd name="connsiteY0-10" fmla="*/ 1936575 h 1936575"/>
                  <a:gd name="connsiteX1-11" fmla="*/ 1123214 w 2246428"/>
                  <a:gd name="connsiteY1-12" fmla="*/ 0 h 1936575"/>
                  <a:gd name="connsiteX2-13" fmla="*/ 2246428 w 2246428"/>
                  <a:gd name="connsiteY2-14" fmla="*/ 1936575 h 1936575"/>
                </a:gdLst>
                <a:ahLst/>
                <a:cxnLst>
                  <a:cxn ang="0">
                    <a:pos x="connsiteX0-1" y="connsiteY0-2"/>
                  </a:cxn>
                  <a:cxn ang="0">
                    <a:pos x="connsiteX1-3" y="connsiteY1-4"/>
                  </a:cxn>
                  <a:cxn ang="0">
                    <a:pos x="connsiteX2-5" y="connsiteY2-6"/>
                  </a:cxn>
                </a:cxnLst>
                <a:rect l="l" t="t" r="r" b="b"/>
                <a:pathLst>
                  <a:path w="2246428" h="1936575">
                    <a:moveTo>
                      <a:pt x="0" y="1936575"/>
                    </a:moveTo>
                    <a:lnTo>
                      <a:pt x="1123214" y="0"/>
                    </a:lnTo>
                    <a:lnTo>
                      <a:pt x="2246428" y="1936575"/>
                    </a:lnTo>
                  </a:path>
                </a:pathLst>
              </a:custGeom>
              <a:solidFill>
                <a:srgbClr val="0070C0"/>
              </a:solidFill>
              <a:ln w="6350" cap="flat" cmpd="sng" algn="ctr">
                <a:solidFill>
                  <a:schemeClr val="bg1"/>
                </a:solidFill>
                <a:prstDash val="solid"/>
                <a:miter lim="800000"/>
              </a:ln>
              <a:effectLst/>
            </p:spPr>
            <p:txBody>
              <a:bodyPr rtlCol="0" anchor="ctr"/>
              <a:lstStyle/>
              <a:p>
                <a:pPr algn="ctr">
                  <a:defRPr/>
                </a:pPr>
                <a:endParaRPr lang="zh-CN" altLang="en-US" sz="1600" kern="0" dirty="0">
                  <a:latin typeface="Impact MT Std" pitchFamily="34" charset="0"/>
                </a:endParaRPr>
              </a:p>
            </p:txBody>
          </p:sp>
        </p:grpSp>
        <p:grpSp>
          <p:nvGrpSpPr>
            <p:cNvPr id="47" name="组合 56">
              <a:extLst>
                <a:ext uri="{FF2B5EF4-FFF2-40B4-BE49-F238E27FC236}">
                  <a16:creationId xmlns:a16="http://schemas.microsoft.com/office/drawing/2014/main" id="{7C6D6BDA-13B8-9940-86E7-7B24DC7FF093}"/>
                </a:ext>
              </a:extLst>
            </p:cNvPr>
            <p:cNvGrpSpPr/>
            <p:nvPr/>
          </p:nvGrpSpPr>
          <p:grpSpPr>
            <a:xfrm>
              <a:off x="3454490" y="1990992"/>
              <a:ext cx="5284608" cy="371879"/>
              <a:chOff x="3452322" y="2081221"/>
              <a:chExt cx="5284608" cy="371879"/>
            </a:xfrm>
            <a:solidFill>
              <a:schemeClr val="accent2"/>
            </a:solidFill>
          </p:grpSpPr>
          <p:sp>
            <p:nvSpPr>
              <p:cNvPr id="54" name="右箭头 57">
                <a:extLst>
                  <a:ext uri="{FF2B5EF4-FFF2-40B4-BE49-F238E27FC236}">
                    <a16:creationId xmlns:a16="http://schemas.microsoft.com/office/drawing/2014/main" id="{CE5BC2E1-B803-124C-9C3F-6B570D453652}"/>
                  </a:ext>
                </a:extLst>
              </p:cNvPr>
              <p:cNvSpPr/>
              <p:nvPr/>
            </p:nvSpPr>
            <p:spPr>
              <a:xfrm>
                <a:off x="8148049" y="2081221"/>
                <a:ext cx="588881" cy="371879"/>
              </a:xfrm>
              <a:prstGeom prst="rightArrow">
                <a:avLst/>
              </a:prstGeom>
              <a:solidFill>
                <a:srgbClr val="0070C0"/>
              </a:solidFill>
              <a:ln w="12700" cap="flat" cmpd="sng" algn="ctr">
                <a:noFill/>
                <a:prstDash val="solid"/>
                <a:miter lim="800000"/>
              </a:ln>
              <a:effectLst/>
            </p:spPr>
            <p:txBody>
              <a:bodyPr rtlCol="0" anchor="ctr"/>
              <a:lstStyle/>
              <a:p>
                <a:pPr algn="ctr">
                  <a:defRPr/>
                </a:pPr>
                <a:endParaRPr lang="zh-CN" altLang="en-US" sz="1800" kern="0">
                  <a:latin typeface="微软雅黑 Light"/>
                </a:endParaRPr>
              </a:p>
            </p:txBody>
          </p:sp>
          <p:sp>
            <p:nvSpPr>
              <p:cNvPr id="57" name="右箭头 58">
                <a:extLst>
                  <a:ext uri="{FF2B5EF4-FFF2-40B4-BE49-F238E27FC236}">
                    <a16:creationId xmlns:a16="http://schemas.microsoft.com/office/drawing/2014/main" id="{58F3CDD0-1A3F-5744-805C-494371D5B171}"/>
                  </a:ext>
                </a:extLst>
              </p:cNvPr>
              <p:cNvSpPr/>
              <p:nvPr/>
            </p:nvSpPr>
            <p:spPr>
              <a:xfrm flipH="1">
                <a:off x="3452322" y="2081221"/>
                <a:ext cx="588881" cy="371879"/>
              </a:xfrm>
              <a:prstGeom prst="rightArrow">
                <a:avLst/>
              </a:prstGeom>
              <a:solidFill>
                <a:srgbClr val="DE9D3F"/>
              </a:solidFill>
              <a:ln w="12700" cap="flat" cmpd="sng" algn="ctr">
                <a:noFill/>
                <a:prstDash val="solid"/>
                <a:miter lim="800000"/>
              </a:ln>
              <a:effectLst/>
            </p:spPr>
            <p:txBody>
              <a:bodyPr rtlCol="0" anchor="ctr"/>
              <a:lstStyle/>
              <a:p>
                <a:pPr algn="ctr">
                  <a:defRPr/>
                </a:pPr>
                <a:endParaRPr lang="zh-CN" altLang="en-US" sz="1800" kern="0">
                  <a:latin typeface="微软雅黑 Light"/>
                </a:endParaRPr>
              </a:p>
            </p:txBody>
          </p:sp>
        </p:grpSp>
        <p:sp>
          <p:nvSpPr>
            <p:cNvPr id="50" name="TextBox 49">
              <a:extLst>
                <a:ext uri="{FF2B5EF4-FFF2-40B4-BE49-F238E27FC236}">
                  <a16:creationId xmlns:a16="http://schemas.microsoft.com/office/drawing/2014/main" id="{6808AE9D-3B1C-9D45-A626-3FE65B8B5A46}"/>
                </a:ext>
              </a:extLst>
            </p:cNvPr>
            <p:cNvSpPr txBox="1"/>
            <p:nvPr/>
          </p:nvSpPr>
          <p:spPr>
            <a:xfrm>
              <a:off x="174717" y="1652438"/>
              <a:ext cx="2243804" cy="381566"/>
            </a:xfrm>
            <a:prstGeom prst="rect">
              <a:avLst/>
            </a:prstGeom>
            <a:noFill/>
          </p:spPr>
          <p:txBody>
            <a:bodyPr wrap="square" rtlCol="0">
              <a:spAutoFit/>
            </a:bodyPr>
            <a:lstStyle/>
            <a:p>
              <a:pPr lvl="0" algn="r"/>
              <a:endParaRPr lang="en-US" sz="1600" b="1" dirty="0">
                <a:latin typeface="Georgia" panose="02040502050405020303" pitchFamily="18" charset="0"/>
              </a:endParaRPr>
            </a:p>
          </p:txBody>
        </p:sp>
        <p:sp>
          <p:nvSpPr>
            <p:cNvPr id="51" name="TextBox 50">
              <a:extLst>
                <a:ext uri="{FF2B5EF4-FFF2-40B4-BE49-F238E27FC236}">
                  <a16:creationId xmlns:a16="http://schemas.microsoft.com/office/drawing/2014/main" id="{59561FB7-F6A9-4142-BE25-B5E38B356E6F}"/>
                </a:ext>
              </a:extLst>
            </p:cNvPr>
            <p:cNvSpPr txBox="1"/>
            <p:nvPr/>
          </p:nvSpPr>
          <p:spPr>
            <a:xfrm>
              <a:off x="9775070" y="4234676"/>
              <a:ext cx="2243804" cy="381566"/>
            </a:xfrm>
            <a:prstGeom prst="rect">
              <a:avLst/>
            </a:prstGeom>
            <a:noFill/>
          </p:spPr>
          <p:txBody>
            <a:bodyPr wrap="square" rtlCol="0">
              <a:spAutoFit/>
            </a:bodyPr>
            <a:lstStyle/>
            <a:p>
              <a:pPr lvl="0"/>
              <a:endParaRPr lang="en-US" sz="1600" b="1" dirty="0">
                <a:latin typeface="Georgia" panose="02040502050405020303" pitchFamily="18" charset="0"/>
              </a:endParaRPr>
            </a:p>
          </p:txBody>
        </p:sp>
        <p:sp>
          <p:nvSpPr>
            <p:cNvPr id="52" name="TextBox 51">
              <a:extLst>
                <a:ext uri="{FF2B5EF4-FFF2-40B4-BE49-F238E27FC236}">
                  <a16:creationId xmlns:a16="http://schemas.microsoft.com/office/drawing/2014/main" id="{0E2FAC0E-725E-D048-85FE-48D9312092C0}"/>
                </a:ext>
              </a:extLst>
            </p:cNvPr>
            <p:cNvSpPr txBox="1"/>
            <p:nvPr/>
          </p:nvSpPr>
          <p:spPr>
            <a:xfrm>
              <a:off x="3281019" y="3199265"/>
              <a:ext cx="1674701" cy="939280"/>
            </a:xfrm>
            <a:prstGeom prst="rect">
              <a:avLst/>
            </a:prstGeom>
            <a:noFill/>
          </p:spPr>
          <p:txBody>
            <a:bodyPr wrap="square" rtlCol="0">
              <a:spAutoFit/>
            </a:bodyPr>
            <a:lstStyle/>
            <a:p>
              <a:pPr algn="ctr"/>
              <a:r>
                <a:rPr lang="en-US" sz="2000" b="1" dirty="0">
                  <a:solidFill>
                    <a:schemeClr val="bg1"/>
                  </a:solidFill>
                </a:rPr>
                <a:t>Anti VEGF</a:t>
              </a:r>
            </a:p>
          </p:txBody>
        </p:sp>
        <p:sp>
          <p:nvSpPr>
            <p:cNvPr id="53" name="TextBox 52">
              <a:extLst>
                <a:ext uri="{FF2B5EF4-FFF2-40B4-BE49-F238E27FC236}">
                  <a16:creationId xmlns:a16="http://schemas.microsoft.com/office/drawing/2014/main" id="{07808287-5EAB-2541-8E77-BE7EA03D7F18}"/>
                </a:ext>
              </a:extLst>
            </p:cNvPr>
            <p:cNvSpPr txBox="1"/>
            <p:nvPr/>
          </p:nvSpPr>
          <p:spPr>
            <a:xfrm>
              <a:off x="7514675" y="3657490"/>
              <a:ext cx="1271081" cy="602124"/>
            </a:xfrm>
            <a:prstGeom prst="rect">
              <a:avLst/>
            </a:prstGeom>
            <a:noFill/>
          </p:spPr>
          <p:txBody>
            <a:bodyPr wrap="square" rtlCol="0">
              <a:spAutoFit/>
            </a:bodyPr>
            <a:lstStyle/>
            <a:p>
              <a:pPr algn="ctr"/>
              <a:r>
                <a:rPr lang="en-US" sz="2000" b="1" dirty="0">
                  <a:solidFill>
                    <a:schemeClr val="bg1"/>
                  </a:solidFill>
                </a:rPr>
                <a:t>PRP</a:t>
              </a:r>
            </a:p>
          </p:txBody>
        </p:sp>
      </p:grpSp>
      <p:sp>
        <p:nvSpPr>
          <p:cNvPr id="63" name="Round Single Corner of Rectangle 62">
            <a:extLst>
              <a:ext uri="{FF2B5EF4-FFF2-40B4-BE49-F238E27FC236}">
                <a16:creationId xmlns:a16="http://schemas.microsoft.com/office/drawing/2014/main" id="{90D7DD48-0C7D-1B44-8945-B2D1EDB14819}"/>
              </a:ext>
            </a:extLst>
          </p:cNvPr>
          <p:cNvSpPr/>
          <p:nvPr/>
        </p:nvSpPr>
        <p:spPr>
          <a:xfrm flipH="1">
            <a:off x="620050" y="1945280"/>
            <a:ext cx="2901402" cy="3769720"/>
          </a:xfrm>
          <a:prstGeom prst="round1Rect">
            <a:avLst>
              <a:gd name="adj" fmla="val 9704"/>
            </a:avLst>
          </a:prstGeom>
          <a:solidFill>
            <a:srgbClr val="FFDB93">
              <a:alpha val="40000"/>
            </a:srgbClr>
          </a:solidFill>
          <a:ln>
            <a:solidFill>
              <a:srgbClr val="FFDB9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7800" indent="-177800">
              <a:lnSpc>
                <a:spcPts val="1680"/>
              </a:lnSpc>
              <a:spcBef>
                <a:spcPts val="600"/>
              </a:spcBef>
              <a:buFont typeface="Wingdings" panose="05000000000000000000" pitchFamily="2" charset="2"/>
              <a:buChar char="§"/>
            </a:pPr>
            <a:endParaRPr lang="en-US" sz="1400" dirty="0">
              <a:solidFill>
                <a:schemeClr val="tx1">
                  <a:lumMod val="75000"/>
                  <a:lumOff val="25000"/>
                </a:schemeClr>
              </a:solidFill>
            </a:endParaRPr>
          </a:p>
          <a:p>
            <a:pPr>
              <a:lnSpc>
                <a:spcPts val="1680"/>
              </a:lnSpc>
              <a:spcBef>
                <a:spcPts val="600"/>
              </a:spcBef>
            </a:pPr>
            <a:endParaRPr lang="en-US" sz="1400" dirty="0">
              <a:solidFill>
                <a:schemeClr val="tx1">
                  <a:lumMod val="75000"/>
                  <a:lumOff val="25000"/>
                </a:schemeClr>
              </a:solidFill>
            </a:endParaRPr>
          </a:p>
          <a:p>
            <a:pPr marL="177800" indent="-177800">
              <a:lnSpc>
                <a:spcPts val="1680"/>
              </a:lnSpc>
              <a:spcBef>
                <a:spcPts val="600"/>
              </a:spcBef>
              <a:buFont typeface="Wingdings" panose="05000000000000000000" pitchFamily="2" charset="2"/>
              <a:buChar char="§"/>
            </a:pPr>
            <a:r>
              <a:rPr lang="en-US" sz="1400" dirty="0">
                <a:solidFill>
                  <a:schemeClr val="tx1">
                    <a:lumMod val="75000"/>
                    <a:lumOff val="25000"/>
                  </a:schemeClr>
                </a:solidFill>
              </a:rPr>
              <a:t>Better VA gain over 2 years</a:t>
            </a:r>
          </a:p>
          <a:p>
            <a:pPr marL="177800" indent="-177800">
              <a:lnSpc>
                <a:spcPts val="1680"/>
              </a:lnSpc>
              <a:spcBef>
                <a:spcPts val="600"/>
              </a:spcBef>
              <a:buFont typeface="Wingdings" panose="05000000000000000000" pitchFamily="2" charset="2"/>
              <a:buChar char="§"/>
            </a:pPr>
            <a:r>
              <a:rPr lang="en-US" sz="1400" dirty="0">
                <a:solidFill>
                  <a:schemeClr val="tx1">
                    <a:lumMod val="75000"/>
                    <a:lumOff val="25000"/>
                  </a:schemeClr>
                </a:solidFill>
              </a:rPr>
              <a:t>Less visual field loss</a:t>
            </a:r>
          </a:p>
          <a:p>
            <a:pPr marL="177800" indent="-177800">
              <a:lnSpc>
                <a:spcPts val="1680"/>
              </a:lnSpc>
              <a:spcBef>
                <a:spcPts val="600"/>
              </a:spcBef>
              <a:buFont typeface="Wingdings" panose="05000000000000000000" pitchFamily="2" charset="2"/>
              <a:buChar char="§"/>
            </a:pPr>
            <a:r>
              <a:rPr lang="en-US" sz="1400" dirty="0">
                <a:solidFill>
                  <a:schemeClr val="tx1">
                    <a:lumMod val="75000"/>
                    <a:lumOff val="25000"/>
                  </a:schemeClr>
                </a:solidFill>
              </a:rPr>
              <a:t>Less development of DME</a:t>
            </a:r>
          </a:p>
          <a:p>
            <a:pPr marL="177800" indent="-177800">
              <a:lnSpc>
                <a:spcPts val="1680"/>
              </a:lnSpc>
              <a:spcBef>
                <a:spcPts val="600"/>
              </a:spcBef>
              <a:buFont typeface="Wingdings" panose="05000000000000000000" pitchFamily="2" charset="2"/>
              <a:buChar char="§"/>
            </a:pPr>
            <a:r>
              <a:rPr lang="en-US" sz="1400" dirty="0">
                <a:solidFill>
                  <a:schemeClr val="tx1">
                    <a:lumMod val="75000"/>
                    <a:lumOff val="25000"/>
                  </a:schemeClr>
                </a:solidFill>
              </a:rPr>
              <a:t>Lower rate of vitreous hemorrhage</a:t>
            </a:r>
          </a:p>
          <a:p>
            <a:pPr marL="177800" indent="-177800">
              <a:lnSpc>
                <a:spcPts val="1680"/>
              </a:lnSpc>
              <a:spcBef>
                <a:spcPts val="600"/>
              </a:spcBef>
              <a:buFont typeface="Wingdings" panose="05000000000000000000" pitchFamily="2" charset="2"/>
              <a:buChar char="§"/>
            </a:pPr>
            <a:r>
              <a:rPr lang="en-US" sz="1400" dirty="0">
                <a:solidFill>
                  <a:schemeClr val="tx1">
                    <a:lumMod val="75000"/>
                    <a:lumOff val="25000"/>
                  </a:schemeClr>
                </a:solidFill>
              </a:rPr>
              <a:t>Lower rate of retinal detachment</a:t>
            </a:r>
          </a:p>
          <a:p>
            <a:pPr marL="177800" indent="-177800">
              <a:lnSpc>
                <a:spcPts val="1680"/>
              </a:lnSpc>
              <a:spcBef>
                <a:spcPts val="600"/>
              </a:spcBef>
              <a:buFont typeface="Wingdings" panose="05000000000000000000" pitchFamily="2" charset="2"/>
              <a:buChar char="§"/>
            </a:pPr>
            <a:r>
              <a:rPr lang="en-US" sz="1400" dirty="0">
                <a:solidFill>
                  <a:schemeClr val="tx1">
                    <a:lumMod val="75000"/>
                    <a:lumOff val="25000"/>
                  </a:schemeClr>
                </a:solidFill>
              </a:rPr>
              <a:t>Low rates of substantial increases in IOP</a:t>
            </a:r>
          </a:p>
          <a:p>
            <a:pPr marL="177800" indent="-177800">
              <a:lnSpc>
                <a:spcPts val="1680"/>
              </a:lnSpc>
              <a:spcBef>
                <a:spcPts val="600"/>
              </a:spcBef>
              <a:buFont typeface="Wingdings" panose="05000000000000000000" pitchFamily="2" charset="2"/>
              <a:buChar char="§"/>
            </a:pPr>
            <a:r>
              <a:rPr lang="en-US" sz="1400" dirty="0">
                <a:solidFill>
                  <a:schemeClr val="tx1">
                    <a:lumMod val="75000"/>
                    <a:lumOff val="25000"/>
                  </a:schemeClr>
                </a:solidFill>
              </a:rPr>
              <a:t>Fewer vitrectomies </a:t>
            </a:r>
          </a:p>
        </p:txBody>
      </p:sp>
      <p:sp>
        <p:nvSpPr>
          <p:cNvPr id="64" name="Round Single Corner of Rectangle 63">
            <a:extLst>
              <a:ext uri="{FF2B5EF4-FFF2-40B4-BE49-F238E27FC236}">
                <a16:creationId xmlns:a16="http://schemas.microsoft.com/office/drawing/2014/main" id="{A6B435E8-78CA-AE41-B77E-BBEE66006268}"/>
              </a:ext>
            </a:extLst>
          </p:cNvPr>
          <p:cNvSpPr/>
          <p:nvPr/>
        </p:nvSpPr>
        <p:spPr>
          <a:xfrm>
            <a:off x="7773150" y="1945280"/>
            <a:ext cx="3829046" cy="3769720"/>
          </a:xfrm>
          <a:prstGeom prst="round1Rect">
            <a:avLst>
              <a:gd name="adj" fmla="val 7817"/>
            </a:avLst>
          </a:prstGeom>
          <a:solidFill>
            <a:schemeClr val="accent4">
              <a:lumMod val="40000"/>
              <a:lumOff val="60000"/>
              <a:alpha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7800" indent="-177800">
              <a:lnSpc>
                <a:spcPts val="1680"/>
              </a:lnSpc>
              <a:spcBef>
                <a:spcPts val="600"/>
              </a:spcBef>
              <a:buFont typeface="Wingdings" panose="05000000000000000000" pitchFamily="2" charset="2"/>
              <a:buChar char="§"/>
            </a:pPr>
            <a:endParaRPr lang="en-US" sz="1400" dirty="0">
              <a:solidFill>
                <a:schemeClr val="tx1">
                  <a:lumMod val="75000"/>
                  <a:lumOff val="25000"/>
                </a:schemeClr>
              </a:solidFill>
            </a:endParaRPr>
          </a:p>
          <a:p>
            <a:pPr>
              <a:lnSpc>
                <a:spcPts val="1680"/>
              </a:lnSpc>
              <a:spcBef>
                <a:spcPts val="600"/>
              </a:spcBef>
            </a:pPr>
            <a:endParaRPr lang="en-US" sz="1400" dirty="0">
              <a:solidFill>
                <a:schemeClr val="tx1">
                  <a:lumMod val="75000"/>
                  <a:lumOff val="25000"/>
                </a:schemeClr>
              </a:solidFill>
            </a:endParaRPr>
          </a:p>
          <a:p>
            <a:pPr marL="177800" indent="-177800">
              <a:lnSpc>
                <a:spcPts val="1680"/>
              </a:lnSpc>
              <a:spcBef>
                <a:spcPts val="600"/>
              </a:spcBef>
              <a:buFont typeface="Wingdings" panose="05000000000000000000" pitchFamily="2" charset="2"/>
              <a:buChar char="§"/>
            </a:pPr>
            <a:r>
              <a:rPr lang="en-US" sz="1400" dirty="0">
                <a:solidFill>
                  <a:schemeClr val="tx1">
                    <a:lumMod val="75000"/>
                    <a:lumOff val="25000"/>
                  </a:schemeClr>
                </a:solidFill>
              </a:rPr>
              <a:t>Inferior to anti-VEGF in terms of VA</a:t>
            </a:r>
          </a:p>
          <a:p>
            <a:pPr marL="177800" indent="-177800">
              <a:lnSpc>
                <a:spcPts val="1680"/>
              </a:lnSpc>
              <a:spcBef>
                <a:spcPts val="600"/>
              </a:spcBef>
              <a:buFont typeface="Wingdings" panose="05000000000000000000" pitchFamily="2" charset="2"/>
              <a:buChar char="§"/>
            </a:pPr>
            <a:r>
              <a:rPr lang="en-US" sz="1400" dirty="0">
                <a:solidFill>
                  <a:schemeClr val="tx1">
                    <a:lumMod val="75000"/>
                    <a:lumOff val="25000"/>
                  </a:schemeClr>
                </a:solidFill>
              </a:rPr>
              <a:t>Peripheral vision</a:t>
            </a:r>
          </a:p>
          <a:p>
            <a:pPr marL="177800" indent="-177800">
              <a:lnSpc>
                <a:spcPts val="1680"/>
              </a:lnSpc>
              <a:spcBef>
                <a:spcPts val="600"/>
              </a:spcBef>
              <a:buFont typeface="Wingdings" panose="05000000000000000000" pitchFamily="2" charset="2"/>
              <a:buChar char="§"/>
            </a:pPr>
            <a:r>
              <a:rPr lang="en-US" sz="1400" dirty="0">
                <a:solidFill>
                  <a:schemeClr val="tx1">
                    <a:lumMod val="75000"/>
                    <a:lumOff val="25000"/>
                  </a:schemeClr>
                </a:solidFill>
              </a:rPr>
              <a:t>Permanent visual field loss</a:t>
            </a:r>
          </a:p>
          <a:p>
            <a:pPr marL="177800" indent="-177800">
              <a:lnSpc>
                <a:spcPts val="1680"/>
              </a:lnSpc>
              <a:spcBef>
                <a:spcPts val="600"/>
              </a:spcBef>
              <a:buFont typeface="Wingdings" panose="05000000000000000000" pitchFamily="2" charset="2"/>
              <a:buChar char="§"/>
            </a:pPr>
            <a:r>
              <a:rPr lang="en-US" sz="1400" dirty="0">
                <a:solidFill>
                  <a:schemeClr val="tx1">
                    <a:lumMod val="75000"/>
                    <a:lumOff val="25000"/>
                  </a:schemeClr>
                </a:solidFill>
              </a:rPr>
              <a:t>High  risk for Vitreous Hemorrhage</a:t>
            </a:r>
          </a:p>
          <a:p>
            <a:pPr marL="177800" indent="-177800">
              <a:lnSpc>
                <a:spcPts val="1680"/>
              </a:lnSpc>
              <a:spcBef>
                <a:spcPts val="600"/>
              </a:spcBef>
              <a:buFont typeface="Wingdings" panose="05000000000000000000" pitchFamily="2" charset="2"/>
              <a:buChar char="§"/>
            </a:pPr>
            <a:r>
              <a:rPr lang="en-US" sz="1400" dirty="0">
                <a:solidFill>
                  <a:schemeClr val="tx1">
                    <a:lumMod val="75000"/>
                    <a:lumOff val="25000"/>
                  </a:schemeClr>
                </a:solidFill>
              </a:rPr>
              <a:t>High risk of Tractional  Retinal Detachment</a:t>
            </a:r>
          </a:p>
          <a:p>
            <a:pPr marL="177800" indent="-177800">
              <a:lnSpc>
                <a:spcPts val="1680"/>
              </a:lnSpc>
              <a:spcBef>
                <a:spcPts val="600"/>
              </a:spcBef>
              <a:buFont typeface="Wingdings" panose="05000000000000000000" pitchFamily="2" charset="2"/>
              <a:buChar char="§"/>
            </a:pPr>
            <a:r>
              <a:rPr lang="en-US" sz="1400" dirty="0">
                <a:solidFill>
                  <a:schemeClr val="tx1">
                    <a:lumMod val="75000"/>
                    <a:lumOff val="25000"/>
                  </a:schemeClr>
                </a:solidFill>
              </a:rPr>
              <a:t>Decreased night vision, color vision and contrast sensitivity</a:t>
            </a:r>
          </a:p>
          <a:p>
            <a:pPr marL="177800" indent="-177800">
              <a:lnSpc>
                <a:spcPts val="1680"/>
              </a:lnSpc>
              <a:spcBef>
                <a:spcPts val="600"/>
              </a:spcBef>
              <a:buFont typeface="Wingdings" panose="05000000000000000000" pitchFamily="2" charset="2"/>
              <a:buChar char="§"/>
            </a:pPr>
            <a:r>
              <a:rPr lang="en-US" sz="1400" dirty="0">
                <a:solidFill>
                  <a:schemeClr val="tx1">
                    <a:lumMod val="75000"/>
                    <a:lumOff val="25000"/>
                  </a:schemeClr>
                </a:solidFill>
              </a:rPr>
              <a:t>Good option for patient with major systemic comorbidities</a:t>
            </a:r>
          </a:p>
          <a:p>
            <a:pPr marL="177800" indent="-177800">
              <a:lnSpc>
                <a:spcPts val="1680"/>
              </a:lnSpc>
              <a:spcBef>
                <a:spcPts val="600"/>
              </a:spcBef>
              <a:buFont typeface="Wingdings" panose="05000000000000000000" pitchFamily="2" charset="2"/>
              <a:buChar char="§"/>
            </a:pPr>
            <a:r>
              <a:rPr lang="en-US" sz="1400" dirty="0">
                <a:solidFill>
                  <a:schemeClr val="tx1">
                    <a:lumMod val="75000"/>
                    <a:lumOff val="25000"/>
                  </a:schemeClr>
                </a:solidFill>
              </a:rPr>
              <a:t>Option for difficulty with frequent follow-up visits</a:t>
            </a:r>
          </a:p>
        </p:txBody>
      </p:sp>
      <p:sp>
        <p:nvSpPr>
          <p:cNvPr id="65" name="Oval 64">
            <a:extLst>
              <a:ext uri="{FF2B5EF4-FFF2-40B4-BE49-F238E27FC236}">
                <a16:creationId xmlns:a16="http://schemas.microsoft.com/office/drawing/2014/main" id="{B63B654F-5B9B-9649-8DCE-4D116F2CC3B1}"/>
              </a:ext>
            </a:extLst>
          </p:cNvPr>
          <p:cNvSpPr/>
          <p:nvPr/>
        </p:nvSpPr>
        <p:spPr>
          <a:xfrm>
            <a:off x="1610674" y="1414937"/>
            <a:ext cx="980126" cy="980126"/>
          </a:xfrm>
          <a:prstGeom prst="ellipse">
            <a:avLst/>
          </a:prstGeom>
          <a:solidFill>
            <a:schemeClr val="bg1"/>
          </a:solidFill>
          <a:ln>
            <a:solidFill>
              <a:srgbClr val="FFDB9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7800" indent="-177800">
              <a:buFont typeface="Wingdings" panose="05000000000000000000" pitchFamily="2" charset="2"/>
              <a:buChar char="§"/>
            </a:pPr>
            <a:endParaRPr lang="en-US" sz="1600">
              <a:solidFill>
                <a:schemeClr val="tx1">
                  <a:lumMod val="75000"/>
                  <a:lumOff val="25000"/>
                </a:schemeClr>
              </a:solidFill>
            </a:endParaRPr>
          </a:p>
        </p:txBody>
      </p:sp>
      <p:sp>
        <p:nvSpPr>
          <p:cNvPr id="66" name="Oval 65">
            <a:extLst>
              <a:ext uri="{FF2B5EF4-FFF2-40B4-BE49-F238E27FC236}">
                <a16:creationId xmlns:a16="http://schemas.microsoft.com/office/drawing/2014/main" id="{E269FFEB-5F93-0F46-B9C6-57B74FC93E33}"/>
              </a:ext>
            </a:extLst>
          </p:cNvPr>
          <p:cNvSpPr/>
          <p:nvPr/>
        </p:nvSpPr>
        <p:spPr>
          <a:xfrm>
            <a:off x="9082182" y="1414937"/>
            <a:ext cx="980126" cy="980126"/>
          </a:xfrm>
          <a:prstGeom prst="ellipse">
            <a:avLst/>
          </a:prstGeom>
          <a:solidFill>
            <a:schemeClr val="bg1"/>
          </a:solidFill>
          <a:ln>
            <a:solidFill>
              <a:srgbClr val="FFDB9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7800" indent="-177800">
              <a:buFont typeface="Wingdings" panose="05000000000000000000" pitchFamily="2" charset="2"/>
              <a:buChar char="§"/>
            </a:pPr>
            <a:endParaRPr lang="en-US" sz="1600">
              <a:solidFill>
                <a:schemeClr val="tx1">
                  <a:lumMod val="75000"/>
                  <a:lumOff val="25000"/>
                </a:schemeClr>
              </a:solidFill>
            </a:endParaRPr>
          </a:p>
        </p:txBody>
      </p:sp>
      <p:pic>
        <p:nvPicPr>
          <p:cNvPr id="67" name="Picture 2" descr="AMD &amp; Anti-VEGF Therapy for Android - APK Download">
            <a:extLst>
              <a:ext uri="{FF2B5EF4-FFF2-40B4-BE49-F238E27FC236}">
                <a16:creationId xmlns:a16="http://schemas.microsoft.com/office/drawing/2014/main" id="{C01C50B6-4C5F-2B48-ACD0-3DAA30BE537F}"/>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194" t="8168" r="6480" b="5316"/>
          <a:stretch/>
        </p:blipFill>
        <p:spPr bwMode="auto">
          <a:xfrm>
            <a:off x="1680700" y="1486876"/>
            <a:ext cx="844062" cy="836247"/>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7">
            <a:extLst>
              <a:ext uri="{FF2B5EF4-FFF2-40B4-BE49-F238E27FC236}">
                <a16:creationId xmlns:a16="http://schemas.microsoft.com/office/drawing/2014/main" id="{3F27CCB9-BB29-C341-9AE7-AA604BD23DEC}"/>
              </a:ext>
            </a:extLst>
          </p:cNvPr>
          <p:cNvPicPr>
            <a:picLocks noChangeAspect="1"/>
          </p:cNvPicPr>
          <p:nvPr/>
        </p:nvPicPr>
        <p:blipFill>
          <a:blip r:embed="rId4"/>
          <a:stretch>
            <a:fillRect/>
          </a:stretch>
        </p:blipFill>
        <p:spPr>
          <a:xfrm>
            <a:off x="9160716" y="1507802"/>
            <a:ext cx="823057" cy="794393"/>
          </a:xfrm>
          <a:prstGeom prst="rect">
            <a:avLst/>
          </a:prstGeom>
        </p:spPr>
      </p:pic>
    </p:spTree>
    <p:extLst>
      <p:ext uri="{BB962C8B-B14F-4D97-AF65-F5344CB8AC3E}">
        <p14:creationId xmlns:p14="http://schemas.microsoft.com/office/powerpoint/2010/main" val="3243523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47547CF9-5B10-D24F-A8D7-45A9778164F7}" type="slidenum">
              <a:rPr lang="uk-UA" smtClean="0">
                <a:latin typeface="Arial" panose="020B0604020202020204" pitchFamily="34" charset="0"/>
                <a:cs typeface="Arial" panose="020B0604020202020204" pitchFamily="34" charset="0"/>
              </a:rPr>
              <a:pPr/>
              <a:t>17</a:t>
            </a:fld>
            <a:endParaRPr lang="uk-UA" dirty="0">
              <a:latin typeface="Arial" panose="020B0604020202020204" pitchFamily="34" charset="0"/>
              <a:cs typeface="Arial" panose="020B0604020202020204" pitchFamily="34" charset="0"/>
            </a:endParaRPr>
          </a:p>
        </p:txBody>
      </p:sp>
      <p:sp>
        <p:nvSpPr>
          <p:cNvPr id="11" name="Title 1"/>
          <p:cNvSpPr>
            <a:spLocks noGrp="1"/>
          </p:cNvSpPr>
          <p:nvPr>
            <p:ph type="title"/>
          </p:nvPr>
        </p:nvSpPr>
        <p:spPr>
          <a:xfrm>
            <a:off x="613277" y="178790"/>
            <a:ext cx="9935186" cy="1371122"/>
          </a:xfrm>
        </p:spPr>
        <p:txBody>
          <a:bodyPr wrap="square" anchor="ctr">
            <a:normAutofit/>
          </a:bodyPr>
          <a:lstStyle/>
          <a:p>
            <a:pPr>
              <a:lnSpc>
                <a:spcPct val="90000"/>
              </a:lnSpc>
            </a:pPr>
            <a:r>
              <a:rPr lang="en-US" b="0" spc="-133" dirty="0" err="1"/>
              <a:t>DRCR.Net</a:t>
            </a:r>
            <a:r>
              <a:rPr lang="en-US" b="0" spc="-133" dirty="0"/>
              <a:t> PDR Treatment Algorithm</a:t>
            </a:r>
          </a:p>
        </p:txBody>
      </p:sp>
      <p:sp>
        <p:nvSpPr>
          <p:cNvPr id="24" name="Text Placeholder 3">
            <a:extLst>
              <a:ext uri="{FF2B5EF4-FFF2-40B4-BE49-F238E27FC236}">
                <a16:creationId xmlns:a16="http://schemas.microsoft.com/office/drawing/2014/main" id="{871A0B8B-DE3F-7747-8E92-B2DE81170736}"/>
              </a:ext>
            </a:extLst>
          </p:cNvPr>
          <p:cNvSpPr txBox="1">
            <a:spLocks/>
          </p:cNvSpPr>
          <p:nvPr/>
        </p:nvSpPr>
        <p:spPr>
          <a:xfrm>
            <a:off x="630865" y="6047800"/>
            <a:ext cx="11663432" cy="261903"/>
          </a:xfrm>
          <a:prstGeom prst="rect">
            <a:avLst/>
          </a:prstGeom>
          <a:noFill/>
          <a:ln>
            <a:noFill/>
          </a:ln>
        </p:spPr>
        <p:txBody>
          <a:bodyPr vert="horz" lIns="0" tIns="0" rIns="0" bIns="0" spcCol="182880" rtlCol="0">
            <a:noAutofit/>
          </a:bodyPr>
          <a:lstStyle>
            <a:lvl1pPr marL="304762" indent="-304762" algn="l" defTabSz="1219048" rtl="0" eaLnBrk="1" latinLnBrk="0" hangingPunct="1">
              <a:spcBef>
                <a:spcPts val="1200"/>
              </a:spcBef>
              <a:buClrTx/>
              <a:buSzPct val="100000"/>
              <a:buFont typeface="Wingdings" charset="2"/>
              <a:buChar char="§"/>
              <a:tabLst>
                <a:tab pos="5331218" algn="r"/>
                <a:tab pos="10971429" algn="r"/>
              </a:tabLst>
              <a:defRPr sz="2400" b="0" i="0" kern="1200" spc="0" baseline="0">
                <a:solidFill>
                  <a:schemeClr val="tx1"/>
                </a:solidFill>
                <a:latin typeface="+mn-lt"/>
                <a:ea typeface="+mn-ea"/>
                <a:cs typeface="+mn-cs"/>
              </a:defRPr>
            </a:lvl1pPr>
            <a:lvl2pPr marL="609524" indent="-304762" algn="l" defTabSz="1219048" rtl="0" eaLnBrk="1" latinLnBrk="0" hangingPunct="1">
              <a:spcBef>
                <a:spcPts val="400"/>
              </a:spcBef>
              <a:buClrTx/>
              <a:buSzPct val="100000"/>
              <a:buFont typeface="Arial" pitchFamily="34" charset="0"/>
              <a:buChar char="–"/>
              <a:defRPr sz="2133" b="0" i="0" kern="1200" spc="0" baseline="0">
                <a:solidFill>
                  <a:schemeClr val="tx1"/>
                </a:solidFill>
                <a:latin typeface="+mn-lt"/>
                <a:ea typeface="+mn-ea"/>
                <a:cs typeface="+mn-cs"/>
              </a:defRPr>
            </a:lvl2pPr>
            <a:lvl3pPr marL="914286" indent="-304762" algn="l" defTabSz="1219048" rtl="0" eaLnBrk="1" latinLnBrk="0" hangingPunct="1">
              <a:spcBef>
                <a:spcPts val="400"/>
              </a:spcBef>
              <a:buClrTx/>
              <a:buSzPct val="100000"/>
              <a:buFont typeface="Arial" pitchFamily="34" charset="0"/>
              <a:buChar char="–"/>
              <a:defRPr sz="2133" b="0" i="0" kern="1200" spc="0" baseline="0">
                <a:solidFill>
                  <a:schemeClr val="tx1"/>
                </a:solidFill>
                <a:latin typeface="+mn-lt"/>
                <a:ea typeface="+mn-ea"/>
                <a:cs typeface="+mn-cs"/>
              </a:defRPr>
            </a:lvl3pPr>
            <a:lvl4pPr marL="1219048" indent="-304762" algn="l" defTabSz="1219048" rtl="0" eaLnBrk="1" latinLnBrk="0" hangingPunct="1">
              <a:spcBef>
                <a:spcPts val="400"/>
              </a:spcBef>
              <a:buClrTx/>
              <a:buSzPct val="100000"/>
              <a:buFont typeface="Arial" pitchFamily="34" charset="0"/>
              <a:buChar char="–"/>
              <a:defRPr sz="2133" b="0" i="0" kern="1200" spc="0" baseline="0">
                <a:solidFill>
                  <a:schemeClr val="tx1"/>
                </a:solidFill>
                <a:latin typeface="+mn-lt"/>
                <a:ea typeface="+mn-ea"/>
                <a:cs typeface="+mn-cs"/>
              </a:defRPr>
            </a:lvl4pPr>
            <a:lvl5pPr marL="1523810" indent="-304762" algn="l" defTabSz="1219048" rtl="0" eaLnBrk="1" latinLnBrk="0" hangingPunct="1">
              <a:spcBef>
                <a:spcPts val="400"/>
              </a:spcBef>
              <a:buClrTx/>
              <a:buSzPct val="100000"/>
              <a:buFont typeface="Arial" pitchFamily="34" charset="0"/>
              <a:buChar char="–"/>
              <a:defRPr sz="2133" b="0" i="0" kern="1200" spc="0" baseline="0">
                <a:solidFill>
                  <a:schemeClr val="tx1"/>
                </a:solidFill>
                <a:latin typeface="+mn-lt"/>
                <a:ea typeface="+mn-ea"/>
                <a:cs typeface="+mn-cs"/>
              </a:defRPr>
            </a:lvl5pPr>
            <a:lvl6pPr marL="3352381" indent="-304762" algn="l" defTabSz="1219048"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1905" indent="-304762" algn="l" defTabSz="1219048"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429" indent="-304762" algn="l" defTabSz="1219048"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0952" indent="-304762" algn="l" defTabSz="1219048"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Font typeface="Wingdings" charset="2"/>
              <a:buNone/>
            </a:pPr>
            <a:r>
              <a:rPr lang="en-US" sz="700" dirty="0"/>
              <a:t>Jennifer K. Sun et al, Ophthalmology (2019);126:87-95</a:t>
            </a:r>
          </a:p>
        </p:txBody>
      </p:sp>
      <p:sp>
        <p:nvSpPr>
          <p:cNvPr id="25" name="TextBox 24">
            <a:extLst>
              <a:ext uri="{FF2B5EF4-FFF2-40B4-BE49-F238E27FC236}">
                <a16:creationId xmlns:a16="http://schemas.microsoft.com/office/drawing/2014/main" id="{C6055D59-BE6C-754A-AD17-5BB9984116C9}"/>
              </a:ext>
            </a:extLst>
          </p:cNvPr>
          <p:cNvSpPr txBox="1"/>
          <p:nvPr/>
        </p:nvSpPr>
        <p:spPr>
          <a:xfrm>
            <a:off x="533400" y="5093109"/>
            <a:ext cx="11049000" cy="1123384"/>
          </a:xfrm>
          <a:prstGeom prst="rect">
            <a:avLst/>
          </a:prstGeom>
          <a:noFill/>
        </p:spPr>
        <p:txBody>
          <a:bodyPr wrap="square" rtlCol="0">
            <a:spAutoFit/>
          </a:bodyPr>
          <a:lstStyle/>
          <a:p>
            <a:r>
              <a:rPr lang="en-US" sz="700" b="1" dirty="0"/>
              <a:t>*</a:t>
            </a:r>
            <a:r>
              <a:rPr lang="en-US" sz="700" dirty="0"/>
              <a:t>Four-week, not 1-month, intervals were used. </a:t>
            </a:r>
          </a:p>
          <a:p>
            <a:r>
              <a:rPr lang="en-US" sz="700" b="1" dirty="0"/>
              <a:t>┼</a:t>
            </a:r>
            <a:r>
              <a:rPr lang="en-US" sz="700" dirty="0"/>
              <a:t>Four injections were required every 4 weeks initially; it is not known whether a different number of injections initially would have worked as well</a:t>
            </a:r>
          </a:p>
          <a:p>
            <a:r>
              <a:rPr lang="en-US" sz="700" dirty="0"/>
              <a:t>╪Relevant details: (1) deferral of injections owing to stability occurred only when sustained stability criteria were met, defined as NV clinically unchanged at the current visit and the last 2 injection visits;(2) resolved was defined as absence of NV of the iris, NV of the disc, NV elsewhere, and NV of the angle (if the angle was assessed)</a:t>
            </a:r>
          </a:p>
          <a:p>
            <a:r>
              <a:rPr lang="en-US" sz="700" b="1" baseline="30000" dirty="0"/>
              <a:t>ꞗ</a:t>
            </a:r>
            <a:r>
              <a:rPr lang="en-US" sz="700" baseline="30000" dirty="0"/>
              <a:t>-</a:t>
            </a:r>
            <a:r>
              <a:rPr lang="en-US" sz="700" dirty="0"/>
              <a:t>Injection was at investigator discretion if NV status was sustained stability or resolved and was performed 15% and 23% of the time in these cases, respectively.</a:t>
            </a:r>
          </a:p>
          <a:p>
            <a:r>
              <a:rPr lang="en-US" sz="700" b="1" dirty="0"/>
              <a:t>II</a:t>
            </a:r>
            <a:r>
              <a:rPr lang="en-US" sz="700" dirty="0"/>
              <a:t>-</a:t>
            </a:r>
            <a:r>
              <a:rPr lang="en-US" sz="700" dirty="0" err="1"/>
              <a:t>Panretinal</a:t>
            </a:r>
            <a:r>
              <a:rPr lang="en-US" sz="700" dirty="0"/>
              <a:t> photocoagulation was permitted if failure criteria were met, namely, if NV worsened substantially despite at least 4 monthly injections or iris NV involving the angle developed</a:t>
            </a:r>
          </a:p>
          <a:p>
            <a:r>
              <a:rPr lang="en-US" sz="700" b="1" baseline="30000" dirty="0"/>
              <a:t>¶</a:t>
            </a:r>
            <a:r>
              <a:rPr lang="en-US" sz="700" baseline="30000" dirty="0"/>
              <a:t>-</a:t>
            </a:r>
            <a:r>
              <a:rPr lang="en-US" sz="700" dirty="0"/>
              <a:t>Follow-up continued every 4 weeks through the 52-week visit and did not permit extension of follow-up until after the 52-week visit. If injection was withheld because of no resolution or sustained stability at 3 consecutive visits after the week 52 visit, the follow-up interval was doubled to 8 weeks and then again to 16 weeks if still no change.</a:t>
            </a:r>
          </a:p>
          <a:p>
            <a:endParaRPr lang="en-US" sz="1050" dirty="0"/>
          </a:p>
        </p:txBody>
      </p:sp>
      <p:sp>
        <p:nvSpPr>
          <p:cNvPr id="60" name="Rectangle 59">
            <a:extLst>
              <a:ext uri="{FF2B5EF4-FFF2-40B4-BE49-F238E27FC236}">
                <a16:creationId xmlns:a16="http://schemas.microsoft.com/office/drawing/2014/main" id="{29CAE024-A820-EE4B-BEB8-AE369BF7F676}"/>
              </a:ext>
            </a:extLst>
          </p:cNvPr>
          <p:cNvSpPr/>
          <p:nvPr/>
        </p:nvSpPr>
        <p:spPr>
          <a:xfrm>
            <a:off x="1576657" y="1580941"/>
            <a:ext cx="3895503" cy="669854"/>
          </a:xfrm>
          <a:prstGeom prst="rect">
            <a:avLst/>
          </a:prstGeom>
          <a:solidFill>
            <a:schemeClr val="accent4">
              <a:lumMod val="20000"/>
              <a:lumOff val="80000"/>
              <a:alpha val="66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lumMod val="75000"/>
                    <a:lumOff val="25000"/>
                  </a:schemeClr>
                </a:solidFill>
              </a:rPr>
              <a:t>Assessment 1 Month* After Initial </a:t>
            </a:r>
          </a:p>
          <a:p>
            <a:pPr algn="ctr"/>
            <a:r>
              <a:rPr lang="en-US" sz="1600" b="1" dirty="0">
                <a:solidFill>
                  <a:schemeClr val="tx1">
                    <a:lumMod val="75000"/>
                    <a:lumOff val="25000"/>
                  </a:schemeClr>
                </a:solidFill>
              </a:rPr>
              <a:t>Injections (s) </a:t>
            </a:r>
            <a:r>
              <a:rPr lang="en-US" sz="1051" b="1" baseline="30000" dirty="0">
                <a:solidFill>
                  <a:schemeClr val="tx1">
                    <a:lumMod val="75000"/>
                    <a:lumOff val="25000"/>
                  </a:schemeClr>
                </a:solidFill>
              </a:rPr>
              <a:t>┼</a:t>
            </a:r>
            <a:endParaRPr lang="en-US" sz="1600" b="1" baseline="30000" dirty="0">
              <a:solidFill>
                <a:schemeClr val="tx1">
                  <a:lumMod val="75000"/>
                  <a:lumOff val="25000"/>
                </a:schemeClr>
              </a:solidFill>
            </a:endParaRPr>
          </a:p>
        </p:txBody>
      </p:sp>
      <p:sp>
        <p:nvSpPr>
          <p:cNvPr id="61" name="Down Arrow 60">
            <a:extLst>
              <a:ext uri="{FF2B5EF4-FFF2-40B4-BE49-F238E27FC236}">
                <a16:creationId xmlns:a16="http://schemas.microsoft.com/office/drawing/2014/main" id="{F26A49DC-14D3-3F43-A788-1813030632D1}"/>
              </a:ext>
            </a:extLst>
          </p:cNvPr>
          <p:cNvSpPr/>
          <p:nvPr/>
        </p:nvSpPr>
        <p:spPr>
          <a:xfrm>
            <a:off x="3165293" y="2313708"/>
            <a:ext cx="631563" cy="515721"/>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2" name="Down Arrow 61">
            <a:extLst>
              <a:ext uri="{FF2B5EF4-FFF2-40B4-BE49-F238E27FC236}">
                <a16:creationId xmlns:a16="http://schemas.microsoft.com/office/drawing/2014/main" id="{59EF937B-0FD0-D14E-84C9-BFA6FEA51A93}"/>
              </a:ext>
            </a:extLst>
          </p:cNvPr>
          <p:cNvSpPr/>
          <p:nvPr/>
        </p:nvSpPr>
        <p:spPr>
          <a:xfrm>
            <a:off x="3165294" y="3373636"/>
            <a:ext cx="631562" cy="502071"/>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3" name="Down Arrow 62">
            <a:extLst>
              <a:ext uri="{FF2B5EF4-FFF2-40B4-BE49-F238E27FC236}">
                <a16:creationId xmlns:a16="http://schemas.microsoft.com/office/drawing/2014/main" id="{9692B9A0-DB4E-8140-8F70-A03003FCC8F1}"/>
              </a:ext>
            </a:extLst>
          </p:cNvPr>
          <p:cNvSpPr/>
          <p:nvPr/>
        </p:nvSpPr>
        <p:spPr>
          <a:xfrm>
            <a:off x="8336708" y="3790908"/>
            <a:ext cx="691419" cy="499892"/>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5" name="Right Arrow 64">
            <a:extLst>
              <a:ext uri="{FF2B5EF4-FFF2-40B4-BE49-F238E27FC236}">
                <a16:creationId xmlns:a16="http://schemas.microsoft.com/office/drawing/2014/main" id="{4A6ECC2A-B6A9-6C4C-9C10-7ED7042BB721}"/>
              </a:ext>
            </a:extLst>
          </p:cNvPr>
          <p:cNvSpPr/>
          <p:nvPr/>
        </p:nvSpPr>
        <p:spPr>
          <a:xfrm>
            <a:off x="5713389" y="2779595"/>
            <a:ext cx="952157" cy="644856"/>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b="1" dirty="0">
                <a:solidFill>
                  <a:schemeClr val="bg1"/>
                </a:solidFill>
              </a:rPr>
              <a:t>Yes</a:t>
            </a:r>
            <a:r>
              <a:rPr lang="en-US" sz="1600" b="1" baseline="30000" dirty="0">
                <a:solidFill>
                  <a:schemeClr val="bg1"/>
                </a:solidFill>
              </a:rPr>
              <a:t>ꞗ</a:t>
            </a:r>
          </a:p>
        </p:txBody>
      </p:sp>
      <p:sp>
        <p:nvSpPr>
          <p:cNvPr id="66" name="Left Arrow 65">
            <a:extLst>
              <a:ext uri="{FF2B5EF4-FFF2-40B4-BE49-F238E27FC236}">
                <a16:creationId xmlns:a16="http://schemas.microsoft.com/office/drawing/2014/main" id="{E5F47DE4-E492-D54D-9BAE-6BB9550E4A0D}"/>
              </a:ext>
            </a:extLst>
          </p:cNvPr>
          <p:cNvSpPr/>
          <p:nvPr/>
        </p:nvSpPr>
        <p:spPr>
          <a:xfrm>
            <a:off x="5713389" y="3857930"/>
            <a:ext cx="894406" cy="594200"/>
          </a:xfrm>
          <a:prstGeom prst="lef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bg1"/>
                </a:solidFill>
              </a:rPr>
              <a:t>Yes</a:t>
            </a:r>
          </a:p>
        </p:txBody>
      </p:sp>
      <p:sp>
        <p:nvSpPr>
          <p:cNvPr id="67" name="TextBox 66">
            <a:extLst>
              <a:ext uri="{FF2B5EF4-FFF2-40B4-BE49-F238E27FC236}">
                <a16:creationId xmlns:a16="http://schemas.microsoft.com/office/drawing/2014/main" id="{C3EFB2C1-D83F-B240-91F1-B0459A031B99}"/>
              </a:ext>
            </a:extLst>
          </p:cNvPr>
          <p:cNvSpPr txBox="1"/>
          <p:nvPr/>
        </p:nvSpPr>
        <p:spPr>
          <a:xfrm>
            <a:off x="3275198" y="3459241"/>
            <a:ext cx="639776" cy="338510"/>
          </a:xfrm>
          <a:prstGeom prst="rect">
            <a:avLst/>
          </a:prstGeom>
          <a:noFill/>
          <a:ln>
            <a:noFill/>
          </a:ln>
        </p:spPr>
        <p:txBody>
          <a:bodyPr wrap="square" rtlCol="0">
            <a:spAutoFit/>
          </a:bodyPr>
          <a:lstStyle/>
          <a:p>
            <a:r>
              <a:rPr lang="en-US" sz="1600" b="1" dirty="0">
                <a:solidFill>
                  <a:schemeClr val="bg1"/>
                </a:solidFill>
              </a:rPr>
              <a:t>No</a:t>
            </a:r>
          </a:p>
        </p:txBody>
      </p:sp>
      <p:sp>
        <p:nvSpPr>
          <p:cNvPr id="69" name="Curved Right Arrow 68">
            <a:extLst>
              <a:ext uri="{FF2B5EF4-FFF2-40B4-BE49-F238E27FC236}">
                <a16:creationId xmlns:a16="http://schemas.microsoft.com/office/drawing/2014/main" id="{DF6ED7E1-4831-E74C-B14C-6551915E0C21}"/>
              </a:ext>
            </a:extLst>
          </p:cNvPr>
          <p:cNvSpPr/>
          <p:nvPr/>
        </p:nvSpPr>
        <p:spPr>
          <a:xfrm rot="10800000" flipH="1">
            <a:off x="641498" y="2811775"/>
            <a:ext cx="904787" cy="1469721"/>
          </a:xfrm>
          <a:prstGeom prst="curved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72" name="Rectangle 71">
            <a:extLst>
              <a:ext uri="{FF2B5EF4-FFF2-40B4-BE49-F238E27FC236}">
                <a16:creationId xmlns:a16="http://schemas.microsoft.com/office/drawing/2014/main" id="{AA0EDAE7-1FE8-3C46-9515-22DAD9E3832F}"/>
              </a:ext>
            </a:extLst>
          </p:cNvPr>
          <p:cNvSpPr/>
          <p:nvPr/>
        </p:nvSpPr>
        <p:spPr>
          <a:xfrm>
            <a:off x="6876812" y="2313708"/>
            <a:ext cx="3716192" cy="443132"/>
          </a:xfrm>
          <a:prstGeom prst="rect">
            <a:avLst/>
          </a:prstGeom>
          <a:solidFill>
            <a:schemeClr val="accent4">
              <a:lumMod val="20000"/>
              <a:lumOff val="80000"/>
              <a:alpha val="66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lumMod val="75000"/>
                    <a:lumOff val="25000"/>
                  </a:schemeClr>
                </a:solidFill>
              </a:rPr>
              <a:t>No injection and Return in 1 Month</a:t>
            </a:r>
          </a:p>
        </p:txBody>
      </p:sp>
      <p:sp>
        <p:nvSpPr>
          <p:cNvPr id="73" name="Rectangle 72">
            <a:extLst>
              <a:ext uri="{FF2B5EF4-FFF2-40B4-BE49-F238E27FC236}">
                <a16:creationId xmlns:a16="http://schemas.microsoft.com/office/drawing/2014/main" id="{D33FC265-0119-DD43-ADF3-A307598987F8}"/>
              </a:ext>
            </a:extLst>
          </p:cNvPr>
          <p:cNvSpPr/>
          <p:nvPr/>
        </p:nvSpPr>
        <p:spPr>
          <a:xfrm>
            <a:off x="6859256" y="4353816"/>
            <a:ext cx="3716191" cy="499892"/>
          </a:xfrm>
          <a:prstGeom prst="rect">
            <a:avLst/>
          </a:prstGeom>
          <a:solidFill>
            <a:schemeClr val="accent4">
              <a:lumMod val="20000"/>
              <a:lumOff val="80000"/>
              <a:alpha val="66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lumMod val="75000"/>
                    <a:lumOff val="25000"/>
                  </a:schemeClr>
                </a:solidFill>
              </a:rPr>
              <a:t>Double Follow-up intervals Up to 4 months</a:t>
            </a:r>
            <a:r>
              <a:rPr lang="en-US" sz="1600" b="1" baseline="30000" dirty="0">
                <a:solidFill>
                  <a:schemeClr val="tx1">
                    <a:lumMod val="75000"/>
                    <a:lumOff val="25000"/>
                  </a:schemeClr>
                </a:solidFill>
              </a:rPr>
              <a:t>¶</a:t>
            </a:r>
          </a:p>
        </p:txBody>
      </p:sp>
      <p:sp>
        <p:nvSpPr>
          <p:cNvPr id="74" name="Rectangle 73">
            <a:extLst>
              <a:ext uri="{FF2B5EF4-FFF2-40B4-BE49-F238E27FC236}">
                <a16:creationId xmlns:a16="http://schemas.microsoft.com/office/drawing/2014/main" id="{8212A450-38EF-B04D-82C2-7F92B0B55E4D}"/>
              </a:ext>
            </a:extLst>
          </p:cNvPr>
          <p:cNvSpPr/>
          <p:nvPr/>
        </p:nvSpPr>
        <p:spPr>
          <a:xfrm>
            <a:off x="1616435" y="3955311"/>
            <a:ext cx="3855725" cy="449601"/>
          </a:xfrm>
          <a:prstGeom prst="rect">
            <a:avLst/>
          </a:prstGeom>
          <a:solidFill>
            <a:schemeClr val="accent4">
              <a:lumMod val="20000"/>
              <a:lumOff val="80000"/>
              <a:alpha val="66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lumMod val="75000"/>
                    <a:lumOff val="25000"/>
                  </a:schemeClr>
                </a:solidFill>
              </a:rPr>
              <a:t>Re-inject and Return in 1 Month </a:t>
            </a:r>
            <a:r>
              <a:rPr lang="en-US" sz="1600" b="1" baseline="30000" dirty="0">
                <a:solidFill>
                  <a:schemeClr val="tx1">
                    <a:lumMod val="75000"/>
                    <a:lumOff val="25000"/>
                  </a:schemeClr>
                </a:solidFill>
              </a:rPr>
              <a:t>II</a:t>
            </a:r>
          </a:p>
        </p:txBody>
      </p:sp>
      <p:sp>
        <p:nvSpPr>
          <p:cNvPr id="75" name="Rectangle 74">
            <a:extLst>
              <a:ext uri="{FF2B5EF4-FFF2-40B4-BE49-F238E27FC236}">
                <a16:creationId xmlns:a16="http://schemas.microsoft.com/office/drawing/2014/main" id="{5A78ECE1-6372-4240-94AD-1F9EE9928CD1}"/>
              </a:ext>
            </a:extLst>
          </p:cNvPr>
          <p:cNvSpPr/>
          <p:nvPr/>
        </p:nvSpPr>
        <p:spPr>
          <a:xfrm>
            <a:off x="1616435" y="2894253"/>
            <a:ext cx="3855725" cy="415540"/>
          </a:xfrm>
          <a:prstGeom prst="rect">
            <a:avLst/>
          </a:prstGeom>
          <a:solidFill>
            <a:schemeClr val="accent4">
              <a:lumMod val="20000"/>
              <a:lumOff val="80000"/>
              <a:alpha val="66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lumMod val="75000"/>
                    <a:lumOff val="25000"/>
                  </a:schemeClr>
                </a:solidFill>
              </a:rPr>
              <a:t>NV Stable or Resolved </a:t>
            </a:r>
            <a:r>
              <a:rPr lang="en-US" sz="1600" b="1" baseline="30000" dirty="0">
                <a:solidFill>
                  <a:schemeClr val="tx1">
                    <a:lumMod val="75000"/>
                    <a:lumOff val="25000"/>
                  </a:schemeClr>
                </a:solidFill>
              </a:rPr>
              <a:t>╪</a:t>
            </a:r>
            <a:r>
              <a:rPr lang="en-US" sz="1600" b="1" dirty="0">
                <a:solidFill>
                  <a:schemeClr val="tx1">
                    <a:lumMod val="75000"/>
                    <a:lumOff val="25000"/>
                  </a:schemeClr>
                </a:solidFill>
              </a:rPr>
              <a:t>?</a:t>
            </a:r>
          </a:p>
        </p:txBody>
      </p:sp>
      <p:sp>
        <p:nvSpPr>
          <p:cNvPr id="76" name="Rectangle 75">
            <a:extLst>
              <a:ext uri="{FF2B5EF4-FFF2-40B4-BE49-F238E27FC236}">
                <a16:creationId xmlns:a16="http://schemas.microsoft.com/office/drawing/2014/main" id="{765D4593-6523-7844-ABC8-11A596877814}"/>
              </a:ext>
            </a:extLst>
          </p:cNvPr>
          <p:cNvSpPr/>
          <p:nvPr/>
        </p:nvSpPr>
        <p:spPr>
          <a:xfrm>
            <a:off x="6876812" y="3347108"/>
            <a:ext cx="3716192" cy="396094"/>
          </a:xfrm>
          <a:prstGeom prst="rect">
            <a:avLst/>
          </a:prstGeom>
          <a:solidFill>
            <a:schemeClr val="accent4">
              <a:lumMod val="20000"/>
              <a:lumOff val="80000"/>
              <a:alpha val="66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lumMod val="75000"/>
                    <a:lumOff val="25000"/>
                  </a:schemeClr>
                </a:solidFill>
              </a:rPr>
              <a:t>NV worsens or Returns</a:t>
            </a:r>
          </a:p>
        </p:txBody>
      </p:sp>
      <p:sp>
        <p:nvSpPr>
          <p:cNvPr id="77" name="Curved Right Arrow 76">
            <a:extLst>
              <a:ext uri="{FF2B5EF4-FFF2-40B4-BE49-F238E27FC236}">
                <a16:creationId xmlns:a16="http://schemas.microsoft.com/office/drawing/2014/main" id="{E9842B78-0A7A-D546-92EA-1DD367E131EC}"/>
              </a:ext>
            </a:extLst>
          </p:cNvPr>
          <p:cNvSpPr/>
          <p:nvPr/>
        </p:nvSpPr>
        <p:spPr>
          <a:xfrm rot="10800000">
            <a:off x="10623462" y="3309793"/>
            <a:ext cx="904787" cy="1469721"/>
          </a:xfrm>
          <a:prstGeom prst="curved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78" name="Down Arrow 77">
            <a:extLst>
              <a:ext uri="{FF2B5EF4-FFF2-40B4-BE49-F238E27FC236}">
                <a16:creationId xmlns:a16="http://schemas.microsoft.com/office/drawing/2014/main" id="{A83D588D-FD5F-6644-9584-65F7BBFE1352}"/>
              </a:ext>
            </a:extLst>
          </p:cNvPr>
          <p:cNvSpPr/>
          <p:nvPr/>
        </p:nvSpPr>
        <p:spPr>
          <a:xfrm>
            <a:off x="8336708" y="2823345"/>
            <a:ext cx="691419" cy="499892"/>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9" name="Group 78">
            <a:extLst>
              <a:ext uri="{FF2B5EF4-FFF2-40B4-BE49-F238E27FC236}">
                <a16:creationId xmlns:a16="http://schemas.microsoft.com/office/drawing/2014/main" id="{B9825B54-8AFA-A84C-8963-3310D7DB4B96}"/>
              </a:ext>
            </a:extLst>
          </p:cNvPr>
          <p:cNvGrpSpPr/>
          <p:nvPr/>
        </p:nvGrpSpPr>
        <p:grpSpPr>
          <a:xfrm>
            <a:off x="10495870" y="-1676400"/>
            <a:ext cx="3372530" cy="3372530"/>
            <a:chOff x="10363200" y="-1804038"/>
            <a:chExt cx="3659885" cy="3659885"/>
          </a:xfrm>
        </p:grpSpPr>
        <p:sp>
          <p:nvSpPr>
            <p:cNvPr id="80" name="Pie 79">
              <a:extLst>
                <a:ext uri="{FF2B5EF4-FFF2-40B4-BE49-F238E27FC236}">
                  <a16:creationId xmlns:a16="http://schemas.microsoft.com/office/drawing/2014/main" id="{929E3520-8BB7-7847-97E6-55441B07F9D2}"/>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81" name="Block Arc 80">
              <a:extLst>
                <a:ext uri="{FF2B5EF4-FFF2-40B4-BE49-F238E27FC236}">
                  <a16:creationId xmlns:a16="http://schemas.microsoft.com/office/drawing/2014/main" id="{4DB60EDD-8783-4E45-B896-B780465CE1FD}"/>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sp>
        <p:nvSpPr>
          <p:cNvPr id="82" name="Rectangle 81">
            <a:extLst>
              <a:ext uri="{FF2B5EF4-FFF2-40B4-BE49-F238E27FC236}">
                <a16:creationId xmlns:a16="http://schemas.microsoft.com/office/drawing/2014/main" id="{B10A1FBE-BB6A-B542-948C-191D437A7313}"/>
              </a:ext>
            </a:extLst>
          </p:cNvPr>
          <p:cNvSpPr/>
          <p:nvPr/>
        </p:nvSpPr>
        <p:spPr>
          <a:xfrm>
            <a:off x="11192986" y="241618"/>
            <a:ext cx="670525" cy="888363"/>
          </a:xfrm>
          <a:prstGeom prst="rect">
            <a:avLst/>
          </a:prstGeom>
          <a:blipFill>
            <a:blip r:embed="rId3">
              <a:biLevel thresh="25000"/>
              <a:extLst>
                <a:ext uri="{28A0092B-C50C-407E-A947-70E740481C1C}">
                  <a14:useLocalDpi xmlns:a14="http://schemas.microsoft.com/office/drawing/2010/main" val="0"/>
                </a:ext>
              </a:extLst>
            </a:blip>
            <a:srcRect/>
            <a:stretch>
              <a:fillRect l="-13000" r="-13000"/>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435622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1981201" y="1341119"/>
            <a:ext cx="8763000" cy="4139932"/>
          </a:xfrm>
        </p:spPr>
        <p:txBody>
          <a:bodyPr>
            <a:normAutofit/>
          </a:bodyPr>
          <a:lstStyle/>
          <a:p>
            <a:r>
              <a:rPr lang="en-US" sz="4000" dirty="0">
                <a:latin typeface="+mj-lt"/>
              </a:rPr>
              <a:t>Ranibizumab in PDR: What are the evidence?</a:t>
            </a:r>
          </a:p>
        </p:txBody>
      </p:sp>
    </p:spTree>
    <p:extLst>
      <p:ext uri="{BB962C8B-B14F-4D97-AF65-F5344CB8AC3E}">
        <p14:creationId xmlns:p14="http://schemas.microsoft.com/office/powerpoint/2010/main" val="3295063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ound Same-side Corner of Rectangle 70">
            <a:extLst>
              <a:ext uri="{FF2B5EF4-FFF2-40B4-BE49-F238E27FC236}">
                <a16:creationId xmlns:a16="http://schemas.microsoft.com/office/drawing/2014/main" id="{04B8C57E-46F0-A146-89C8-9C1B515F27E9}"/>
              </a:ext>
            </a:extLst>
          </p:cNvPr>
          <p:cNvSpPr/>
          <p:nvPr/>
        </p:nvSpPr>
        <p:spPr>
          <a:xfrm rot="10800000">
            <a:off x="3821240" y="3660214"/>
            <a:ext cx="2283038" cy="2016556"/>
          </a:xfrm>
          <a:prstGeom prst="round2SameRect">
            <a:avLst>
              <a:gd name="adj1" fmla="val 8465"/>
              <a:gd name="adj2" fmla="val 0"/>
            </a:avLst>
          </a:prstGeom>
          <a:solidFill>
            <a:srgbClr val="C00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81" name="Pie 80">
            <a:extLst>
              <a:ext uri="{FF2B5EF4-FFF2-40B4-BE49-F238E27FC236}">
                <a16:creationId xmlns:a16="http://schemas.microsoft.com/office/drawing/2014/main" id="{76AF50EF-DB7A-5343-A396-493AF0CBE946}"/>
              </a:ext>
            </a:extLst>
          </p:cNvPr>
          <p:cNvSpPr/>
          <p:nvPr/>
        </p:nvSpPr>
        <p:spPr>
          <a:xfrm rot="16200000">
            <a:off x="3812962" y="2522275"/>
            <a:ext cx="2283038" cy="2283038"/>
          </a:xfrm>
          <a:prstGeom prst="pie">
            <a:avLst>
              <a:gd name="adj1" fmla="val 5404816"/>
              <a:gd name="adj2" fmla="val 1620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solidFill>
                <a:schemeClr val="tx1"/>
              </a:solidFill>
            </a:endParaRPr>
          </a:p>
        </p:txBody>
      </p:sp>
      <p:sp>
        <p:nvSpPr>
          <p:cNvPr id="82" name="Rectangle 81">
            <a:extLst>
              <a:ext uri="{FF2B5EF4-FFF2-40B4-BE49-F238E27FC236}">
                <a16:creationId xmlns:a16="http://schemas.microsoft.com/office/drawing/2014/main" id="{24B4BB37-3A86-2E4B-B18B-A5599D3852E1}"/>
              </a:ext>
            </a:extLst>
          </p:cNvPr>
          <p:cNvSpPr/>
          <p:nvPr/>
        </p:nvSpPr>
        <p:spPr>
          <a:xfrm>
            <a:off x="4276176" y="4046615"/>
            <a:ext cx="1460656" cy="400110"/>
          </a:xfrm>
          <a:prstGeom prst="rect">
            <a:avLst/>
          </a:prstGeom>
        </p:spPr>
        <p:txBody>
          <a:bodyPr wrap="none">
            <a:spAutoFit/>
          </a:bodyPr>
          <a:lstStyle/>
          <a:p>
            <a:pPr algn="ctr"/>
            <a:r>
              <a:rPr lang="en-GB" sz="2000" b="1" dirty="0">
                <a:solidFill>
                  <a:schemeClr val="bg1"/>
                </a:solidFill>
              </a:rPr>
              <a:t>Protocol I</a:t>
            </a:r>
            <a:r>
              <a:rPr lang="en-GB" sz="2000" b="1" baseline="30000" dirty="0">
                <a:solidFill>
                  <a:schemeClr val="bg1"/>
                </a:solidFill>
              </a:rPr>
              <a:t>3</a:t>
            </a:r>
            <a:endParaRPr lang="en-US" sz="1600" dirty="0">
              <a:solidFill>
                <a:schemeClr val="bg1"/>
              </a:solidFill>
            </a:endParaRPr>
          </a:p>
        </p:txBody>
      </p:sp>
      <p:sp>
        <p:nvSpPr>
          <p:cNvPr id="79" name="Rectangle 78">
            <a:extLst>
              <a:ext uri="{FF2B5EF4-FFF2-40B4-BE49-F238E27FC236}">
                <a16:creationId xmlns:a16="http://schemas.microsoft.com/office/drawing/2014/main" id="{6E14419C-FC7F-CD47-B852-6D6F974542BF}"/>
              </a:ext>
            </a:extLst>
          </p:cNvPr>
          <p:cNvSpPr/>
          <p:nvPr/>
        </p:nvSpPr>
        <p:spPr>
          <a:xfrm>
            <a:off x="3665878" y="3446528"/>
            <a:ext cx="2743200" cy="459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80" name="Rectangle 79">
            <a:extLst>
              <a:ext uri="{FF2B5EF4-FFF2-40B4-BE49-F238E27FC236}">
                <a16:creationId xmlns:a16="http://schemas.microsoft.com/office/drawing/2014/main" id="{87CEDA5A-757F-1646-B361-2EE730D6EE99}"/>
              </a:ext>
            </a:extLst>
          </p:cNvPr>
          <p:cNvSpPr/>
          <p:nvPr/>
        </p:nvSpPr>
        <p:spPr>
          <a:xfrm rot="5400000">
            <a:off x="8310680" y="1776145"/>
            <a:ext cx="1141515" cy="5401924"/>
          </a:xfrm>
          <a:prstGeom prst="rect">
            <a:avLst/>
          </a:prstGeom>
          <a:gradFill>
            <a:gsLst>
              <a:gs pos="0">
                <a:schemeClr val="bg1"/>
              </a:gs>
              <a:gs pos="97000">
                <a:srgbClr val="FF9F91">
                  <a:alpha val="3098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83" name="Rectangle 82">
            <a:extLst>
              <a:ext uri="{FF2B5EF4-FFF2-40B4-BE49-F238E27FC236}">
                <a16:creationId xmlns:a16="http://schemas.microsoft.com/office/drawing/2014/main" id="{E9B154DB-7CDA-B644-B6D3-0DCEE50E7418}"/>
              </a:ext>
            </a:extLst>
          </p:cNvPr>
          <p:cNvSpPr/>
          <p:nvPr/>
        </p:nvSpPr>
        <p:spPr>
          <a:xfrm>
            <a:off x="3812961" y="4728934"/>
            <a:ext cx="2283038" cy="923330"/>
          </a:xfrm>
          <a:prstGeom prst="rect">
            <a:avLst/>
          </a:prstGeom>
        </p:spPr>
        <p:txBody>
          <a:bodyPr wrap="square">
            <a:spAutoFit/>
          </a:bodyPr>
          <a:lstStyle/>
          <a:p>
            <a:pPr algn="ctr" eaLnBrk="0" hangingPunct="0"/>
            <a:r>
              <a:rPr lang="en-US" sz="1800" dirty="0">
                <a:ea typeface="ヒラギノ角ゴ Pro W3"/>
                <a:cs typeface="ヒラギノ角ゴ Pro W3"/>
              </a:rPr>
              <a:t>Ranibizumab + laser</a:t>
            </a:r>
            <a:br>
              <a:rPr lang="en-US" sz="1800" dirty="0">
                <a:ea typeface="ヒラギノ角ゴ Pro W3"/>
                <a:cs typeface="ヒラギノ角ゴ Pro W3"/>
              </a:rPr>
            </a:br>
            <a:r>
              <a:rPr lang="en-US" sz="1800" dirty="0">
                <a:ea typeface="ヒラギノ角ゴ Pro W3"/>
                <a:cs typeface="ヒラギノ角ゴ Pro W3"/>
              </a:rPr>
              <a:t>vs sham + laser in DME</a:t>
            </a:r>
          </a:p>
        </p:txBody>
      </p:sp>
      <p:sp>
        <p:nvSpPr>
          <p:cNvPr id="84" name="Rectangle 83">
            <a:extLst>
              <a:ext uri="{FF2B5EF4-FFF2-40B4-BE49-F238E27FC236}">
                <a16:creationId xmlns:a16="http://schemas.microsoft.com/office/drawing/2014/main" id="{B0D1342C-5A32-0D44-924C-88D5E653684B}"/>
              </a:ext>
            </a:extLst>
          </p:cNvPr>
          <p:cNvSpPr/>
          <p:nvPr/>
        </p:nvSpPr>
        <p:spPr>
          <a:xfrm>
            <a:off x="6234616" y="4131256"/>
            <a:ext cx="3674346" cy="784830"/>
          </a:xfrm>
          <a:prstGeom prst="rect">
            <a:avLst/>
          </a:prstGeom>
        </p:spPr>
        <p:txBody>
          <a:bodyPr wrap="square">
            <a:spAutoFit/>
          </a:bodyPr>
          <a:lstStyle/>
          <a:p>
            <a:pPr marL="228600" lvl="1" indent="-228600">
              <a:buFont typeface="Wingdings" pitchFamily="2" charset="2"/>
              <a:buChar char="§"/>
            </a:pPr>
            <a:r>
              <a:rPr lang="en-US" altLang="en-US" sz="1500" dirty="0"/>
              <a:t>Reduction in DR disease progression in response to ranibizumab + laser, compared with sham + laser</a:t>
            </a:r>
          </a:p>
        </p:txBody>
      </p:sp>
      <p:sp>
        <p:nvSpPr>
          <p:cNvPr id="2" name="Round Same-side Corner of Rectangle 1">
            <a:extLst>
              <a:ext uri="{FF2B5EF4-FFF2-40B4-BE49-F238E27FC236}">
                <a16:creationId xmlns:a16="http://schemas.microsoft.com/office/drawing/2014/main" id="{240850BC-DFE8-0D41-99C8-0FA8FE7445F7}"/>
              </a:ext>
            </a:extLst>
          </p:cNvPr>
          <p:cNvSpPr/>
          <p:nvPr/>
        </p:nvSpPr>
        <p:spPr>
          <a:xfrm rot="10800000">
            <a:off x="612562" y="1356686"/>
            <a:ext cx="2283038" cy="2420680"/>
          </a:xfrm>
          <a:prstGeom prst="round2SameRect">
            <a:avLst>
              <a:gd name="adj1" fmla="val 8465"/>
              <a:gd name="adj2" fmla="val 0"/>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9" name="Rectangle 8">
            <a:extLst>
              <a:ext uri="{FF2B5EF4-FFF2-40B4-BE49-F238E27FC236}">
                <a16:creationId xmlns:a16="http://schemas.microsoft.com/office/drawing/2014/main" id="{EE7E35E5-CC42-1840-AF2D-13FC3DE91268}"/>
              </a:ext>
            </a:extLst>
          </p:cNvPr>
          <p:cNvSpPr/>
          <p:nvPr/>
        </p:nvSpPr>
        <p:spPr>
          <a:xfrm>
            <a:off x="457200" y="1143000"/>
            <a:ext cx="2743200" cy="459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7" name="Rectangle 6">
            <a:extLst>
              <a:ext uri="{FF2B5EF4-FFF2-40B4-BE49-F238E27FC236}">
                <a16:creationId xmlns:a16="http://schemas.microsoft.com/office/drawing/2014/main" id="{60511422-8C1A-EF4E-AB89-465A97AD0781}"/>
              </a:ext>
            </a:extLst>
          </p:cNvPr>
          <p:cNvSpPr/>
          <p:nvPr/>
        </p:nvSpPr>
        <p:spPr>
          <a:xfrm rot="5400000">
            <a:off x="3509315" y="1065306"/>
            <a:ext cx="2169819" cy="3244850"/>
          </a:xfrm>
          <a:prstGeom prst="rect">
            <a:avLst/>
          </a:prstGeom>
          <a:gradFill>
            <a:gsLst>
              <a:gs pos="0">
                <a:schemeClr val="bg1"/>
              </a:gs>
              <a:gs pos="98000">
                <a:schemeClr val="accent4">
                  <a:lumMod val="40000"/>
                  <a:lumOff val="60000"/>
                  <a:alpha val="7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 name="Slide Number Placeholder 5"/>
          <p:cNvSpPr>
            <a:spLocks noGrp="1"/>
          </p:cNvSpPr>
          <p:nvPr>
            <p:ph type="sldNum" sz="quarter" idx="11"/>
          </p:nvPr>
        </p:nvSpPr>
        <p:spPr/>
        <p:txBody>
          <a:bodyPr/>
          <a:lstStyle/>
          <a:p>
            <a:fld id="{47547CF9-5B10-D24F-A8D7-45A9778164F7}" type="slidenum">
              <a:rPr lang="uk-UA" smtClean="0">
                <a:latin typeface="Arial" panose="020B0604020202020204" pitchFamily="34" charset="0"/>
                <a:cs typeface="Arial" panose="020B0604020202020204" pitchFamily="34" charset="0"/>
              </a:rPr>
              <a:pPr/>
              <a:t>19</a:t>
            </a:fld>
            <a:endParaRPr lang="uk-UA" dirty="0">
              <a:latin typeface="Arial" panose="020B0604020202020204" pitchFamily="34" charset="0"/>
              <a:cs typeface="Arial" panose="020B0604020202020204" pitchFamily="34" charset="0"/>
            </a:endParaRPr>
          </a:p>
        </p:txBody>
      </p:sp>
      <p:sp>
        <p:nvSpPr>
          <p:cNvPr id="11" name="Title 1"/>
          <p:cNvSpPr>
            <a:spLocks noGrp="1"/>
          </p:cNvSpPr>
          <p:nvPr>
            <p:ph type="title"/>
          </p:nvPr>
        </p:nvSpPr>
        <p:spPr>
          <a:xfrm>
            <a:off x="613277" y="178790"/>
            <a:ext cx="9935186" cy="1371122"/>
          </a:xfrm>
        </p:spPr>
        <p:txBody>
          <a:bodyPr wrap="square" anchor="ctr">
            <a:normAutofit/>
          </a:bodyPr>
          <a:lstStyle/>
          <a:p>
            <a:pPr>
              <a:lnSpc>
                <a:spcPct val="90000"/>
              </a:lnSpc>
            </a:pPr>
            <a:r>
              <a:rPr lang="en-US" b="0" spc="-133" dirty="0"/>
              <a:t>Evidence for ranibizumab treatment in PDR</a:t>
            </a:r>
          </a:p>
        </p:txBody>
      </p:sp>
      <p:sp>
        <p:nvSpPr>
          <p:cNvPr id="26" name="Text Placeholder 7">
            <a:extLst>
              <a:ext uri="{FF2B5EF4-FFF2-40B4-BE49-F238E27FC236}">
                <a16:creationId xmlns:a16="http://schemas.microsoft.com/office/drawing/2014/main" id="{C6A246DD-5F16-904A-8F3D-D83C24B0DA89}"/>
              </a:ext>
            </a:extLst>
          </p:cNvPr>
          <p:cNvSpPr txBox="1">
            <a:spLocks/>
          </p:cNvSpPr>
          <p:nvPr/>
        </p:nvSpPr>
        <p:spPr>
          <a:xfrm>
            <a:off x="604284" y="5977730"/>
            <a:ext cx="11663100" cy="261359"/>
          </a:xfrm>
          <a:prstGeom prst="rect">
            <a:avLst/>
          </a:prstGeom>
          <a:ln>
            <a:noFill/>
          </a:ln>
        </p:spPr>
        <p:txBody>
          <a:bodyPr vert="horz" lIns="0" tIns="0" rIns="0" bIns="0" rtlCol="0" anchor="t" anchorCtr="0">
            <a:normAutofit/>
          </a:bodyPr>
          <a:lstStyle>
            <a:defPPr>
              <a:defRPr lang="en-US"/>
            </a:defPPr>
            <a:lvl1pPr marL="0" algn="l" defTabSz="1219261" rtl="0" eaLnBrk="1" latinLnBrk="0" hangingPunct="1">
              <a:defRPr lang="en-US" sz="1050" b="0" i="0" kern="1200" spc="0" baseline="0" smtClean="0">
                <a:solidFill>
                  <a:srgbClr val="7F7F7F"/>
                </a:solidFill>
                <a:latin typeface="+mn-lt"/>
                <a:ea typeface="+mn-ea"/>
                <a:cs typeface="+mn-cs"/>
              </a:defRPr>
            </a:lvl1pPr>
            <a:lvl2pPr marL="609630" algn="l" defTabSz="1219261" rtl="0" eaLnBrk="1" latinLnBrk="0" hangingPunct="1">
              <a:defRPr sz="2400" kern="1200">
                <a:solidFill>
                  <a:schemeClr val="tx1"/>
                </a:solidFill>
                <a:latin typeface="+mn-lt"/>
                <a:ea typeface="+mn-ea"/>
                <a:cs typeface="+mn-cs"/>
              </a:defRPr>
            </a:lvl2pPr>
            <a:lvl3pPr marL="1219261" algn="l" defTabSz="1219261" rtl="0" eaLnBrk="1" latinLnBrk="0" hangingPunct="1">
              <a:defRPr sz="2400" kern="1200">
                <a:solidFill>
                  <a:schemeClr val="tx1"/>
                </a:solidFill>
                <a:latin typeface="+mn-lt"/>
                <a:ea typeface="+mn-ea"/>
                <a:cs typeface="+mn-cs"/>
              </a:defRPr>
            </a:lvl3pPr>
            <a:lvl4pPr marL="1828891" algn="l" defTabSz="1219261" rtl="0" eaLnBrk="1" latinLnBrk="0" hangingPunct="1">
              <a:defRPr sz="2400" kern="1200">
                <a:solidFill>
                  <a:schemeClr val="tx1"/>
                </a:solidFill>
                <a:latin typeface="+mn-lt"/>
                <a:ea typeface="+mn-ea"/>
                <a:cs typeface="+mn-cs"/>
              </a:defRPr>
            </a:lvl4pPr>
            <a:lvl5pPr marL="2438522" algn="l" defTabSz="1219261" rtl="0" eaLnBrk="1" latinLnBrk="0" hangingPunct="1">
              <a:defRPr sz="2400" kern="1200">
                <a:solidFill>
                  <a:schemeClr val="tx1"/>
                </a:solidFill>
                <a:latin typeface="+mn-lt"/>
                <a:ea typeface="+mn-ea"/>
                <a:cs typeface="+mn-cs"/>
              </a:defRPr>
            </a:lvl5pPr>
            <a:lvl6pPr marL="3048152" algn="l" defTabSz="1219261" rtl="0" eaLnBrk="1" latinLnBrk="0" hangingPunct="1">
              <a:defRPr sz="2400" kern="1200">
                <a:solidFill>
                  <a:schemeClr val="tx1"/>
                </a:solidFill>
                <a:latin typeface="+mn-lt"/>
                <a:ea typeface="+mn-ea"/>
                <a:cs typeface="+mn-cs"/>
              </a:defRPr>
            </a:lvl6pPr>
            <a:lvl7pPr marL="3657783" algn="l" defTabSz="1219261" rtl="0" eaLnBrk="1" latinLnBrk="0" hangingPunct="1">
              <a:defRPr sz="2400" kern="1200">
                <a:solidFill>
                  <a:schemeClr val="tx1"/>
                </a:solidFill>
                <a:latin typeface="+mn-lt"/>
                <a:ea typeface="+mn-ea"/>
                <a:cs typeface="+mn-cs"/>
              </a:defRPr>
            </a:lvl7pPr>
            <a:lvl8pPr marL="4267413" algn="l" defTabSz="1219261" rtl="0" eaLnBrk="1" latinLnBrk="0" hangingPunct="1">
              <a:defRPr sz="2400" kern="1200">
                <a:solidFill>
                  <a:schemeClr val="tx1"/>
                </a:solidFill>
                <a:latin typeface="+mn-lt"/>
                <a:ea typeface="+mn-ea"/>
                <a:cs typeface="+mn-cs"/>
              </a:defRPr>
            </a:lvl8pPr>
            <a:lvl9pPr marL="4877044" algn="l" defTabSz="1219261" rtl="0" eaLnBrk="1" latinLnBrk="0" hangingPunct="1">
              <a:defRPr sz="2400" kern="1200">
                <a:solidFill>
                  <a:schemeClr val="tx1"/>
                </a:solidFill>
                <a:latin typeface="+mn-lt"/>
                <a:ea typeface="+mn-ea"/>
                <a:cs typeface="+mn-cs"/>
              </a:defRPr>
            </a:lvl9pPr>
          </a:lstStyle>
          <a:p>
            <a:r>
              <a:rPr lang="en-IN" sz="700" dirty="0">
                <a:solidFill>
                  <a:schemeClr val="tx1"/>
                </a:solidFill>
              </a:rPr>
              <a:t>; 1.. Gross JG, et al. JAMA 2015;13:1-11 2. </a:t>
            </a:r>
            <a:r>
              <a:rPr lang="en-IN" sz="700" dirty="0" err="1">
                <a:solidFill>
                  <a:schemeClr val="tx1"/>
                </a:solidFill>
              </a:rPr>
              <a:t>Wykoff</a:t>
            </a:r>
            <a:r>
              <a:rPr lang="en-IN" sz="700" dirty="0">
                <a:solidFill>
                  <a:schemeClr val="tx1"/>
                </a:solidFill>
              </a:rPr>
              <a:t> C, et al. Ophthalmology Retina. 2018; 2:997–1009 3. 3. </a:t>
            </a:r>
            <a:r>
              <a:rPr lang="da-DK" sz="700" dirty="0" err="1">
                <a:solidFill>
                  <a:schemeClr val="tx1"/>
                </a:solidFill>
              </a:rPr>
              <a:t>Bressler</a:t>
            </a:r>
            <a:r>
              <a:rPr lang="da-DK" sz="700" dirty="0">
                <a:solidFill>
                  <a:schemeClr val="tx1"/>
                </a:solidFill>
              </a:rPr>
              <a:t> SB, et al. JAMA </a:t>
            </a:r>
            <a:r>
              <a:rPr lang="da-DK" sz="700" dirty="0" err="1">
                <a:solidFill>
                  <a:schemeClr val="tx1"/>
                </a:solidFill>
              </a:rPr>
              <a:t>Ophthalmol</a:t>
            </a:r>
            <a:r>
              <a:rPr lang="da-DK" sz="700" dirty="0">
                <a:solidFill>
                  <a:schemeClr val="tx1"/>
                </a:solidFill>
              </a:rPr>
              <a:t>. 2013;131:1033–40</a:t>
            </a:r>
          </a:p>
        </p:txBody>
      </p:sp>
      <p:sp>
        <p:nvSpPr>
          <p:cNvPr id="3" name="Pie 2">
            <a:extLst>
              <a:ext uri="{FF2B5EF4-FFF2-40B4-BE49-F238E27FC236}">
                <a16:creationId xmlns:a16="http://schemas.microsoft.com/office/drawing/2014/main" id="{EE49C7F0-3F91-C140-81CA-3CBB9C97B1CB}"/>
              </a:ext>
            </a:extLst>
          </p:cNvPr>
          <p:cNvSpPr/>
          <p:nvPr/>
        </p:nvSpPr>
        <p:spPr>
          <a:xfrm rot="16200000">
            <a:off x="604284" y="461298"/>
            <a:ext cx="2283038" cy="2283038"/>
          </a:xfrm>
          <a:prstGeom prst="pie">
            <a:avLst>
              <a:gd name="adj1" fmla="val 5404816"/>
              <a:gd name="adj2" fmla="val 162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solidFill>
                <a:schemeClr val="tx1"/>
              </a:solidFill>
            </a:endParaRPr>
          </a:p>
        </p:txBody>
      </p:sp>
      <p:sp>
        <p:nvSpPr>
          <p:cNvPr id="4" name="Rectangle 3">
            <a:extLst>
              <a:ext uri="{FF2B5EF4-FFF2-40B4-BE49-F238E27FC236}">
                <a16:creationId xmlns:a16="http://schemas.microsoft.com/office/drawing/2014/main" id="{02469A8B-CCB3-7F4E-935A-7F07A390C94A}"/>
              </a:ext>
            </a:extLst>
          </p:cNvPr>
          <p:cNvSpPr/>
          <p:nvPr/>
        </p:nvSpPr>
        <p:spPr>
          <a:xfrm>
            <a:off x="1017003" y="1832419"/>
            <a:ext cx="1561646" cy="400110"/>
          </a:xfrm>
          <a:prstGeom prst="rect">
            <a:avLst/>
          </a:prstGeom>
        </p:spPr>
        <p:txBody>
          <a:bodyPr wrap="none">
            <a:spAutoFit/>
          </a:bodyPr>
          <a:lstStyle/>
          <a:p>
            <a:pPr algn="ctr"/>
            <a:r>
              <a:rPr lang="en-GB" sz="2000" b="1" dirty="0">
                <a:solidFill>
                  <a:schemeClr val="bg1"/>
                </a:solidFill>
              </a:rPr>
              <a:t>Protocol S</a:t>
            </a:r>
            <a:r>
              <a:rPr lang="en-GB" sz="2000" b="1" baseline="30000" dirty="0">
                <a:solidFill>
                  <a:schemeClr val="bg1"/>
                </a:solidFill>
              </a:rPr>
              <a:t>1</a:t>
            </a:r>
            <a:endParaRPr lang="en-US" sz="1600" dirty="0">
              <a:solidFill>
                <a:schemeClr val="bg1"/>
              </a:solidFill>
            </a:endParaRPr>
          </a:p>
        </p:txBody>
      </p:sp>
      <p:sp>
        <p:nvSpPr>
          <p:cNvPr id="5" name="Rectangle 4">
            <a:extLst>
              <a:ext uri="{FF2B5EF4-FFF2-40B4-BE49-F238E27FC236}">
                <a16:creationId xmlns:a16="http://schemas.microsoft.com/office/drawing/2014/main" id="{0FF719EE-B197-2944-86F9-F9ADC0114E5D}"/>
              </a:ext>
            </a:extLst>
          </p:cNvPr>
          <p:cNvSpPr/>
          <p:nvPr/>
        </p:nvSpPr>
        <p:spPr>
          <a:xfrm>
            <a:off x="604283" y="2878964"/>
            <a:ext cx="2283038" cy="646331"/>
          </a:xfrm>
          <a:prstGeom prst="rect">
            <a:avLst/>
          </a:prstGeom>
        </p:spPr>
        <p:txBody>
          <a:bodyPr wrap="square">
            <a:spAutoFit/>
          </a:bodyPr>
          <a:lstStyle/>
          <a:p>
            <a:pPr algn="ctr" eaLnBrk="0" hangingPunct="0"/>
            <a:r>
              <a:rPr lang="en-US" sz="1800" dirty="0">
                <a:solidFill>
                  <a:srgbClr val="002060"/>
                </a:solidFill>
                <a:ea typeface="ヒラギノ角ゴ Pro W3"/>
                <a:cs typeface="ヒラギノ角ゴ Pro W3"/>
              </a:rPr>
              <a:t>Ranibizumab</a:t>
            </a:r>
            <a:br>
              <a:rPr lang="en-US" sz="1800" dirty="0">
                <a:solidFill>
                  <a:srgbClr val="002060"/>
                </a:solidFill>
                <a:ea typeface="ヒラギノ角ゴ Pro W3"/>
                <a:cs typeface="ヒラギノ角ゴ Pro W3"/>
              </a:rPr>
            </a:br>
            <a:r>
              <a:rPr lang="en-US" sz="1800" dirty="0">
                <a:solidFill>
                  <a:srgbClr val="002060"/>
                </a:solidFill>
                <a:ea typeface="ヒラギノ角ゴ Pro W3"/>
                <a:cs typeface="ヒラギノ角ゴ Pro W3"/>
              </a:rPr>
              <a:t>vs PRP in PDR</a:t>
            </a:r>
          </a:p>
        </p:txBody>
      </p:sp>
      <p:sp>
        <p:nvSpPr>
          <p:cNvPr id="33" name="Rectangle 32">
            <a:extLst>
              <a:ext uri="{FF2B5EF4-FFF2-40B4-BE49-F238E27FC236}">
                <a16:creationId xmlns:a16="http://schemas.microsoft.com/office/drawing/2014/main" id="{83F6C603-9D70-8642-AA89-21465AFF7FF1}"/>
              </a:ext>
            </a:extLst>
          </p:cNvPr>
          <p:cNvSpPr/>
          <p:nvPr/>
        </p:nvSpPr>
        <p:spPr>
          <a:xfrm>
            <a:off x="3025938" y="1602816"/>
            <a:ext cx="3109087" cy="1938992"/>
          </a:xfrm>
          <a:prstGeom prst="rect">
            <a:avLst/>
          </a:prstGeom>
        </p:spPr>
        <p:txBody>
          <a:bodyPr wrap="square">
            <a:spAutoFit/>
          </a:bodyPr>
          <a:lstStyle/>
          <a:p>
            <a:pPr marL="228600" lvl="1" indent="-228600">
              <a:buFont typeface="Wingdings" pitchFamily="2" charset="2"/>
              <a:buChar char="§"/>
            </a:pPr>
            <a:r>
              <a:rPr lang="en-US" altLang="en-US" sz="1500" dirty="0"/>
              <a:t>Ranibizumab shown to be noninferior to treatment with PRP, with better VA outcomes over 2 years</a:t>
            </a:r>
          </a:p>
          <a:p>
            <a:pPr marL="228600" indent="-228600">
              <a:buFont typeface="Wingdings" pitchFamily="2" charset="2"/>
              <a:buChar char="§"/>
            </a:pPr>
            <a:r>
              <a:rPr lang="en-US" sz="1500" kern="0" dirty="0"/>
              <a:t>Decrease in DME development and incidence of vitrectomies in ranibizumab treatment arm, compared with PRP</a:t>
            </a:r>
          </a:p>
        </p:txBody>
      </p:sp>
      <p:sp>
        <p:nvSpPr>
          <p:cNvPr id="56" name="Round Same-side Corner of Rectangle 55">
            <a:extLst>
              <a:ext uri="{FF2B5EF4-FFF2-40B4-BE49-F238E27FC236}">
                <a16:creationId xmlns:a16="http://schemas.microsoft.com/office/drawing/2014/main" id="{1419D457-BC7B-B048-B2B7-3CC19869DA8F}"/>
              </a:ext>
            </a:extLst>
          </p:cNvPr>
          <p:cNvSpPr/>
          <p:nvPr/>
        </p:nvSpPr>
        <p:spPr>
          <a:xfrm rot="10800000">
            <a:off x="6209405" y="1356686"/>
            <a:ext cx="2283038" cy="2420680"/>
          </a:xfrm>
          <a:prstGeom prst="round2SameRect">
            <a:avLst>
              <a:gd name="adj1" fmla="val 8465"/>
              <a:gd name="adj2" fmla="val 0"/>
            </a:avLst>
          </a:prstGeom>
          <a:solidFill>
            <a:srgbClr val="FFDB93">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57" name="Rectangle 56">
            <a:extLst>
              <a:ext uri="{FF2B5EF4-FFF2-40B4-BE49-F238E27FC236}">
                <a16:creationId xmlns:a16="http://schemas.microsoft.com/office/drawing/2014/main" id="{FDF09BD9-24E4-0346-9BBA-4B95B7F7965B}"/>
              </a:ext>
            </a:extLst>
          </p:cNvPr>
          <p:cNvSpPr/>
          <p:nvPr/>
        </p:nvSpPr>
        <p:spPr>
          <a:xfrm>
            <a:off x="6054043" y="1143000"/>
            <a:ext cx="2743200" cy="459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58" name="Rectangle 57">
            <a:extLst>
              <a:ext uri="{FF2B5EF4-FFF2-40B4-BE49-F238E27FC236}">
                <a16:creationId xmlns:a16="http://schemas.microsoft.com/office/drawing/2014/main" id="{FE66907E-504A-E844-AB76-9B5B691DC320}"/>
              </a:ext>
            </a:extLst>
          </p:cNvPr>
          <p:cNvSpPr/>
          <p:nvPr/>
        </p:nvSpPr>
        <p:spPr>
          <a:xfrm rot="5400000">
            <a:off x="9257311" y="914153"/>
            <a:ext cx="2169821" cy="3547157"/>
          </a:xfrm>
          <a:prstGeom prst="rect">
            <a:avLst/>
          </a:prstGeom>
          <a:gradFill>
            <a:gsLst>
              <a:gs pos="0">
                <a:schemeClr val="bg1"/>
              </a:gs>
              <a:gs pos="98000">
                <a:srgbClr val="FFDB93">
                  <a:alpha val="31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59" name="Pie 58">
            <a:extLst>
              <a:ext uri="{FF2B5EF4-FFF2-40B4-BE49-F238E27FC236}">
                <a16:creationId xmlns:a16="http://schemas.microsoft.com/office/drawing/2014/main" id="{FF896CCD-7036-B248-9756-CE166BFD9439}"/>
              </a:ext>
            </a:extLst>
          </p:cNvPr>
          <p:cNvSpPr/>
          <p:nvPr/>
        </p:nvSpPr>
        <p:spPr>
          <a:xfrm rot="16200000">
            <a:off x="6201127" y="461298"/>
            <a:ext cx="2283038" cy="2283038"/>
          </a:xfrm>
          <a:prstGeom prst="pie">
            <a:avLst>
              <a:gd name="adj1" fmla="val 5404816"/>
              <a:gd name="adj2" fmla="val 16200000"/>
            </a:avLst>
          </a:prstGeom>
          <a:solidFill>
            <a:srgbClr val="DE9D3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solidFill>
                <a:schemeClr val="tx1"/>
              </a:solidFill>
            </a:endParaRPr>
          </a:p>
        </p:txBody>
      </p:sp>
      <p:sp>
        <p:nvSpPr>
          <p:cNvPr id="64" name="Rectangle 63">
            <a:extLst>
              <a:ext uri="{FF2B5EF4-FFF2-40B4-BE49-F238E27FC236}">
                <a16:creationId xmlns:a16="http://schemas.microsoft.com/office/drawing/2014/main" id="{BC176429-7B9B-4F42-9D21-33571FF7801E}"/>
              </a:ext>
            </a:extLst>
          </p:cNvPr>
          <p:cNvSpPr/>
          <p:nvPr/>
        </p:nvSpPr>
        <p:spPr>
          <a:xfrm>
            <a:off x="6349351" y="1832419"/>
            <a:ext cx="2090637" cy="400110"/>
          </a:xfrm>
          <a:prstGeom prst="rect">
            <a:avLst/>
          </a:prstGeom>
        </p:spPr>
        <p:txBody>
          <a:bodyPr wrap="none">
            <a:spAutoFit/>
          </a:bodyPr>
          <a:lstStyle/>
          <a:p>
            <a:pPr algn="ctr"/>
            <a:r>
              <a:rPr lang="en-GB" sz="2000" b="1" dirty="0">
                <a:solidFill>
                  <a:schemeClr val="bg1"/>
                </a:solidFill>
              </a:rPr>
              <a:t>RISE and RIDE</a:t>
            </a:r>
            <a:r>
              <a:rPr lang="en-GB" sz="2000" b="1" baseline="30000" dirty="0">
                <a:solidFill>
                  <a:schemeClr val="bg1"/>
                </a:solidFill>
              </a:rPr>
              <a:t>2</a:t>
            </a:r>
            <a:endParaRPr lang="en-US" sz="1600" dirty="0">
              <a:solidFill>
                <a:schemeClr val="bg1"/>
              </a:solidFill>
            </a:endParaRPr>
          </a:p>
        </p:txBody>
      </p:sp>
      <p:sp>
        <p:nvSpPr>
          <p:cNvPr id="68" name="Rectangle 67">
            <a:extLst>
              <a:ext uri="{FF2B5EF4-FFF2-40B4-BE49-F238E27FC236}">
                <a16:creationId xmlns:a16="http://schemas.microsoft.com/office/drawing/2014/main" id="{C0C85BBF-A1CD-1647-A1EA-38F4E3CEFA3D}"/>
              </a:ext>
            </a:extLst>
          </p:cNvPr>
          <p:cNvSpPr/>
          <p:nvPr/>
        </p:nvSpPr>
        <p:spPr>
          <a:xfrm>
            <a:off x="6201126" y="2878964"/>
            <a:ext cx="2283038" cy="646331"/>
          </a:xfrm>
          <a:prstGeom prst="rect">
            <a:avLst/>
          </a:prstGeom>
        </p:spPr>
        <p:txBody>
          <a:bodyPr wrap="square">
            <a:spAutoFit/>
          </a:bodyPr>
          <a:lstStyle/>
          <a:p>
            <a:pPr algn="ctr" eaLnBrk="0" hangingPunct="0"/>
            <a:r>
              <a:rPr lang="en-US" sz="1800" dirty="0">
                <a:ea typeface="ヒラギノ角ゴ Pro W3"/>
                <a:cs typeface="ヒラギノ角ゴ Pro W3"/>
              </a:rPr>
              <a:t>Ranibizumab</a:t>
            </a:r>
            <a:br>
              <a:rPr lang="en-US" sz="1800" dirty="0">
                <a:ea typeface="ヒラギノ角ゴ Pro W3"/>
                <a:cs typeface="ヒラギノ角ゴ Pro W3"/>
              </a:rPr>
            </a:br>
            <a:r>
              <a:rPr lang="en-US" sz="1800" dirty="0">
                <a:ea typeface="ヒラギノ角ゴ Pro W3"/>
                <a:cs typeface="ヒラギノ角ゴ Pro W3"/>
              </a:rPr>
              <a:t>vs sham in DME</a:t>
            </a:r>
          </a:p>
        </p:txBody>
      </p:sp>
      <p:sp>
        <p:nvSpPr>
          <p:cNvPr id="70" name="Rectangle 69">
            <a:extLst>
              <a:ext uri="{FF2B5EF4-FFF2-40B4-BE49-F238E27FC236}">
                <a16:creationId xmlns:a16="http://schemas.microsoft.com/office/drawing/2014/main" id="{06ACAA11-400D-7443-BA8B-EBA292074807}"/>
              </a:ext>
            </a:extLst>
          </p:cNvPr>
          <p:cNvSpPr/>
          <p:nvPr/>
        </p:nvSpPr>
        <p:spPr>
          <a:xfrm>
            <a:off x="8622781" y="1602816"/>
            <a:ext cx="3340619" cy="2169825"/>
          </a:xfrm>
          <a:prstGeom prst="rect">
            <a:avLst/>
          </a:prstGeom>
        </p:spPr>
        <p:txBody>
          <a:bodyPr wrap="square">
            <a:spAutoFit/>
          </a:bodyPr>
          <a:lstStyle/>
          <a:p>
            <a:pPr marL="228600" lvl="1" indent="-228600">
              <a:buFont typeface="Wingdings" pitchFamily="2" charset="2"/>
              <a:buChar char="§"/>
            </a:pPr>
            <a:r>
              <a:rPr lang="en-US" altLang="en-US" sz="1500" dirty="0"/>
              <a:t>Reduction in DR disease progression and reduction in DR worsening (both ≥2-step and ≥3-step worsening on ETDRS scale) as well as an increase in improvements in DR severity (both ≥2-step and ≥3-step improvement on ETDRS scale) in response to ranibizumab, compared with sham</a:t>
            </a:r>
          </a:p>
        </p:txBody>
      </p:sp>
      <p:grpSp>
        <p:nvGrpSpPr>
          <p:cNvPr id="92" name="Group 91">
            <a:extLst>
              <a:ext uri="{FF2B5EF4-FFF2-40B4-BE49-F238E27FC236}">
                <a16:creationId xmlns:a16="http://schemas.microsoft.com/office/drawing/2014/main" id="{FD1D834F-6AC9-A747-AA95-95D401F8DC4B}"/>
              </a:ext>
            </a:extLst>
          </p:cNvPr>
          <p:cNvGrpSpPr/>
          <p:nvPr/>
        </p:nvGrpSpPr>
        <p:grpSpPr>
          <a:xfrm>
            <a:off x="10495870" y="-1676400"/>
            <a:ext cx="3372530" cy="3372530"/>
            <a:chOff x="10363200" y="-1804038"/>
            <a:chExt cx="3659885" cy="3659885"/>
          </a:xfrm>
        </p:grpSpPr>
        <p:sp>
          <p:nvSpPr>
            <p:cNvPr id="93" name="Pie 92">
              <a:extLst>
                <a:ext uri="{FF2B5EF4-FFF2-40B4-BE49-F238E27FC236}">
                  <a16:creationId xmlns:a16="http://schemas.microsoft.com/office/drawing/2014/main" id="{DE246B95-51F0-A448-BADA-740D16A998F7}"/>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94" name="Block Arc 93">
              <a:extLst>
                <a:ext uri="{FF2B5EF4-FFF2-40B4-BE49-F238E27FC236}">
                  <a16:creationId xmlns:a16="http://schemas.microsoft.com/office/drawing/2014/main" id="{0F6391A6-0307-834C-9B7D-3615FCD2EF22}"/>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pic>
        <p:nvPicPr>
          <p:cNvPr id="95" name="Picture 94">
            <a:extLst>
              <a:ext uri="{FF2B5EF4-FFF2-40B4-BE49-F238E27FC236}">
                <a16:creationId xmlns:a16="http://schemas.microsoft.com/office/drawing/2014/main" id="{E51B0427-67B8-D047-9D71-A5F737C779DE}"/>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11096446" y="293546"/>
            <a:ext cx="776891" cy="776891"/>
          </a:xfrm>
          <a:prstGeom prst="rect">
            <a:avLst/>
          </a:prstGeom>
        </p:spPr>
      </p:pic>
    </p:spTree>
    <p:extLst>
      <p:ext uri="{BB962C8B-B14F-4D97-AF65-F5344CB8AC3E}">
        <p14:creationId xmlns:p14="http://schemas.microsoft.com/office/powerpoint/2010/main" val="2510867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BC84A6CA-C1F1-EE42-A9E1-71873AC6C200}"/>
              </a:ext>
            </a:extLst>
          </p:cNvPr>
          <p:cNvGrpSpPr/>
          <p:nvPr/>
        </p:nvGrpSpPr>
        <p:grpSpPr>
          <a:xfrm>
            <a:off x="10495870" y="-1676400"/>
            <a:ext cx="3372530" cy="3372530"/>
            <a:chOff x="10363200" y="-1804038"/>
            <a:chExt cx="3659885" cy="3659885"/>
          </a:xfrm>
        </p:grpSpPr>
        <p:sp>
          <p:nvSpPr>
            <p:cNvPr id="14" name="Pie 13">
              <a:extLst>
                <a:ext uri="{FF2B5EF4-FFF2-40B4-BE49-F238E27FC236}">
                  <a16:creationId xmlns:a16="http://schemas.microsoft.com/office/drawing/2014/main" id="{DA48FD78-639E-AE4E-B65D-B9F883BCBAF9}"/>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Block Arc 14">
              <a:extLst>
                <a:ext uri="{FF2B5EF4-FFF2-40B4-BE49-F238E27FC236}">
                  <a16:creationId xmlns:a16="http://schemas.microsoft.com/office/drawing/2014/main" id="{F1CE87A9-A949-A147-B5E9-3E38032B5412}"/>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sp>
        <p:nvSpPr>
          <p:cNvPr id="6" name="Slide Number Placeholder 5"/>
          <p:cNvSpPr>
            <a:spLocks noGrp="1"/>
          </p:cNvSpPr>
          <p:nvPr>
            <p:ph type="sldNum" sz="quarter" idx="11"/>
          </p:nvPr>
        </p:nvSpPr>
        <p:spPr/>
        <p:txBody>
          <a:bodyPr/>
          <a:lstStyle/>
          <a:p>
            <a:fld id="{47547CF9-5B10-D24F-A8D7-45A9778164F7}" type="slidenum">
              <a:rPr lang="uk-UA" smtClean="0"/>
              <a:pPr/>
              <a:t>2</a:t>
            </a:fld>
            <a:endParaRPr lang="uk-UA" dirty="0"/>
          </a:p>
        </p:txBody>
      </p:sp>
      <p:sp>
        <p:nvSpPr>
          <p:cNvPr id="2" name="Content Placeholder 1"/>
          <p:cNvSpPr>
            <a:spLocks noGrp="1"/>
          </p:cNvSpPr>
          <p:nvPr>
            <p:ph idx="1"/>
          </p:nvPr>
        </p:nvSpPr>
        <p:spPr>
          <a:xfrm>
            <a:off x="612562" y="1216780"/>
            <a:ext cx="10530242" cy="5509200"/>
          </a:xfrm>
        </p:spPr>
        <p:txBody>
          <a:bodyPr/>
          <a:lstStyle/>
          <a:p>
            <a:pPr algn="just">
              <a:spcBef>
                <a:spcPts val="1200"/>
              </a:spcBef>
              <a:buClr>
                <a:schemeClr val="tx1"/>
              </a:buClr>
              <a:buFont typeface="Wingdings" pitchFamily="2" charset="2"/>
              <a:buChar char="§"/>
            </a:pPr>
            <a:r>
              <a:rPr lang="en-US" sz="1800" dirty="0"/>
              <a:t>The content of this slide deck is accurate to the best of our knowledge at the time of production, but accuracy and context at the time of presentation is the responsibility of the presenter.</a:t>
            </a:r>
          </a:p>
          <a:p>
            <a:pPr algn="just">
              <a:spcBef>
                <a:spcPts val="1200"/>
              </a:spcBef>
              <a:buClr>
                <a:schemeClr val="tx1"/>
              </a:buClr>
              <a:buFont typeface="Wingdings" pitchFamily="2" charset="2"/>
              <a:buChar char="§"/>
            </a:pPr>
            <a:r>
              <a:rPr lang="en-US" sz="1800" dirty="0"/>
              <a:t>This presentation is intended for non-promotional scientific purposes only and may contain information on products or indications currently under investigation and/or that have not been approved by the regulatory authorities.\</a:t>
            </a:r>
          </a:p>
          <a:p>
            <a:pPr algn="just">
              <a:spcBef>
                <a:spcPts val="1200"/>
              </a:spcBef>
              <a:buClr>
                <a:schemeClr val="tx1"/>
              </a:buClr>
              <a:buFont typeface="Wingdings" pitchFamily="2" charset="2"/>
              <a:buChar char="§"/>
            </a:pPr>
            <a:r>
              <a:rPr lang="en-US" sz="1800" dirty="0"/>
              <a:t>Any data about non-Novartis products are based on publicly available information at the time of presentation.</a:t>
            </a:r>
            <a:endParaRPr lang="en-US" sz="1800" kern="0" dirty="0"/>
          </a:p>
          <a:p>
            <a:pPr algn="just">
              <a:spcBef>
                <a:spcPts val="1200"/>
              </a:spcBef>
              <a:buClr>
                <a:schemeClr val="tx1"/>
              </a:buClr>
              <a:buFont typeface="Wingdings" pitchFamily="2" charset="2"/>
              <a:buChar char="§"/>
            </a:pPr>
            <a:r>
              <a:rPr lang="en-US" sz="1800" kern="0" dirty="0"/>
              <a:t>Novartis does not recommend the  use of its products in unapproved indications and recommends to refer to complete prescribing information prior to using any of the Novartis products.</a:t>
            </a:r>
          </a:p>
          <a:p>
            <a:pPr algn="just">
              <a:spcBef>
                <a:spcPts val="1200"/>
              </a:spcBef>
              <a:buClr>
                <a:schemeClr val="tx1"/>
              </a:buClr>
              <a:buFont typeface="Wingdings" pitchFamily="2" charset="2"/>
              <a:buChar char="§"/>
            </a:pPr>
            <a:r>
              <a:rPr lang="en-US" sz="1800" kern="0" dirty="0"/>
              <a:t>Novartis is not  liable to you in any manner whatsoever for any decision made or action or non-action taken by you in reliance upon the information provided.</a:t>
            </a:r>
          </a:p>
          <a:p>
            <a:pPr algn="just">
              <a:spcBef>
                <a:spcPts val="1200"/>
              </a:spcBef>
              <a:buClr>
                <a:schemeClr val="tx1"/>
              </a:buClr>
              <a:buFont typeface="Wingdings" pitchFamily="2" charset="2"/>
              <a:buChar char="§"/>
            </a:pPr>
            <a:r>
              <a:rPr lang="en-US" sz="1800" dirty="0"/>
              <a:t>Information is not shared with an intent to generate prescription. </a:t>
            </a:r>
          </a:p>
          <a:p>
            <a:pPr algn="just">
              <a:spcBef>
                <a:spcPts val="1200"/>
              </a:spcBef>
              <a:buClr>
                <a:schemeClr val="tx1"/>
              </a:buClr>
              <a:buFont typeface="Wingdings" pitchFamily="2" charset="2"/>
              <a:buChar char="§"/>
            </a:pPr>
            <a:r>
              <a:rPr lang="en-GB" sz="1800" dirty="0"/>
              <a:t>Please note that the recording, reproduction, distribution including on social media, public communication and/or content modification are not allowed. The content is Novartis Pharma proprietary and copyrighted content. </a:t>
            </a:r>
            <a:endParaRPr lang="en-US" sz="1800" dirty="0"/>
          </a:p>
          <a:p>
            <a:pPr algn="just">
              <a:spcBef>
                <a:spcPts val="1200"/>
              </a:spcBef>
              <a:buClr>
                <a:schemeClr val="tx1"/>
              </a:buClr>
              <a:buFont typeface="Wingdings" pitchFamily="2" charset="2"/>
              <a:buChar char="§"/>
            </a:pPr>
            <a:endParaRPr lang="en-US" sz="1800" dirty="0"/>
          </a:p>
        </p:txBody>
      </p:sp>
      <p:sp>
        <p:nvSpPr>
          <p:cNvPr id="11" name="Title 1"/>
          <p:cNvSpPr>
            <a:spLocks noGrp="1"/>
          </p:cNvSpPr>
          <p:nvPr>
            <p:ph type="title"/>
          </p:nvPr>
        </p:nvSpPr>
        <p:spPr>
          <a:xfrm>
            <a:off x="613277" y="178790"/>
            <a:ext cx="9935186" cy="1371122"/>
          </a:xfrm>
        </p:spPr>
        <p:txBody>
          <a:bodyPr wrap="square" anchor="ctr">
            <a:normAutofit/>
          </a:bodyPr>
          <a:lstStyle/>
          <a:p>
            <a:pPr>
              <a:lnSpc>
                <a:spcPct val="90000"/>
              </a:lnSpc>
            </a:pPr>
            <a:r>
              <a:rPr lang="en-US" b="0" spc="-100" dirty="0"/>
              <a:t>Disclaimer</a:t>
            </a:r>
          </a:p>
        </p:txBody>
      </p:sp>
      <p:pic>
        <p:nvPicPr>
          <p:cNvPr id="12" name="Picture 2" descr="Image result for DISCLAIMER ICON VECTOR">
            <a:extLst>
              <a:ext uri="{FF2B5EF4-FFF2-40B4-BE49-F238E27FC236}">
                <a16:creationId xmlns:a16="http://schemas.microsoft.com/office/drawing/2014/main" id="{CEA1BFCF-BBD7-4C42-AEE8-B608EDDAF737}"/>
              </a:ext>
            </a:extLst>
          </p:cNvPr>
          <p:cNvPicPr>
            <a:picLocks noChangeAspect="1" noChangeArrowheads="1"/>
          </p:cNvPicPr>
          <p:nvPr/>
        </p:nvPicPr>
        <p:blipFill>
          <a:blip r:embed="rId2" cstate="print">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11142804" y="381000"/>
            <a:ext cx="668196" cy="668196"/>
          </a:xfrm>
          <a:prstGeom prst="rect">
            <a:avLst/>
          </a:prstGeom>
          <a:noFill/>
          <a:ln>
            <a:noFill/>
          </a:ln>
        </p:spPr>
      </p:pic>
    </p:spTree>
    <p:extLst>
      <p:ext uri="{BB962C8B-B14F-4D97-AF65-F5344CB8AC3E}">
        <p14:creationId xmlns:p14="http://schemas.microsoft.com/office/powerpoint/2010/main" val="411933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E35A5E9-CDE1-494C-B681-879B369CF75A}"/>
              </a:ext>
            </a:extLst>
          </p:cNvPr>
          <p:cNvGrpSpPr/>
          <p:nvPr/>
        </p:nvGrpSpPr>
        <p:grpSpPr>
          <a:xfrm>
            <a:off x="5481076" y="3182955"/>
            <a:ext cx="1075267" cy="1075267"/>
            <a:chOff x="4650157" y="1966007"/>
            <a:chExt cx="879554" cy="879554"/>
          </a:xfrm>
        </p:grpSpPr>
        <p:sp>
          <p:nvSpPr>
            <p:cNvPr id="47" name="Oval 46">
              <a:extLst>
                <a:ext uri="{FF2B5EF4-FFF2-40B4-BE49-F238E27FC236}">
                  <a16:creationId xmlns:a16="http://schemas.microsoft.com/office/drawing/2014/main" id="{A88B5672-9303-AB4C-84D0-00B4363B87D8}"/>
                </a:ext>
              </a:extLst>
            </p:cNvPr>
            <p:cNvSpPr/>
            <p:nvPr/>
          </p:nvSpPr>
          <p:spPr>
            <a:xfrm>
              <a:off x="4650157" y="1966007"/>
              <a:ext cx="879554" cy="879554"/>
            </a:xfrm>
            <a:prstGeom prst="ellipse">
              <a:avLst/>
            </a:prstGeom>
            <a:solidFill>
              <a:schemeClr val="bg1"/>
            </a:solidFill>
            <a:ln w="127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Arial" panose="020B0604020202020204" pitchFamily="34" charset="0"/>
                <a:cs typeface="Arial" panose="020B0604020202020204" pitchFamily="34" charset="0"/>
              </a:endParaRPr>
            </a:p>
          </p:txBody>
        </p:sp>
        <p:sp>
          <p:nvSpPr>
            <p:cNvPr id="48" name="Oval 47">
              <a:extLst>
                <a:ext uri="{FF2B5EF4-FFF2-40B4-BE49-F238E27FC236}">
                  <a16:creationId xmlns:a16="http://schemas.microsoft.com/office/drawing/2014/main" id="{8A1CAD0F-D5A0-FA44-BD56-B502B91F6812}"/>
                </a:ext>
              </a:extLst>
            </p:cNvPr>
            <p:cNvSpPr/>
            <p:nvPr/>
          </p:nvSpPr>
          <p:spPr>
            <a:xfrm>
              <a:off x="4685974" y="2001824"/>
              <a:ext cx="807921" cy="807921"/>
            </a:xfrm>
            <a:prstGeom prst="ellipse">
              <a:avLst/>
            </a:prstGeom>
            <a:solidFill>
              <a:schemeClr val="bg1"/>
            </a:solidFill>
            <a:ln w="6350">
              <a:solidFill>
                <a:srgbClr val="0460A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Arial" panose="020B0604020202020204" pitchFamily="34" charset="0"/>
                <a:cs typeface="Arial" panose="020B0604020202020204" pitchFamily="34" charset="0"/>
              </a:endParaRPr>
            </a:p>
          </p:txBody>
        </p:sp>
      </p:grpSp>
      <p:sp>
        <p:nvSpPr>
          <p:cNvPr id="49" name="object 9">
            <a:extLst>
              <a:ext uri="{FF2B5EF4-FFF2-40B4-BE49-F238E27FC236}">
                <a16:creationId xmlns:a16="http://schemas.microsoft.com/office/drawing/2014/main" id="{2F73638C-2580-AB48-A01C-26F0C0D5504D}"/>
              </a:ext>
            </a:extLst>
          </p:cNvPr>
          <p:cNvSpPr txBox="1"/>
          <p:nvPr/>
        </p:nvSpPr>
        <p:spPr>
          <a:xfrm>
            <a:off x="4087196" y="4347511"/>
            <a:ext cx="3926823" cy="276999"/>
          </a:xfrm>
          <a:prstGeom prst="rect">
            <a:avLst/>
          </a:prstGeom>
        </p:spPr>
        <p:txBody>
          <a:bodyPr vert="horz" wrap="square" lIns="0" tIns="0" rIns="0" bIns="0" rtlCol="0">
            <a:spAutoFit/>
          </a:bodyPr>
          <a:lstStyle/>
          <a:p>
            <a:pPr marL="12699" algn="ctr" defTabSz="914286">
              <a:defRPr/>
            </a:pPr>
            <a:r>
              <a:rPr lang="en-IN" sz="1800" b="1" spc="11" dirty="0">
                <a:solidFill>
                  <a:srgbClr val="C00000"/>
                </a:solidFill>
                <a:cs typeface="Arial"/>
              </a:rPr>
              <a:t>PRIMARY OUTCOME  MEASURES</a:t>
            </a:r>
          </a:p>
        </p:txBody>
      </p:sp>
      <p:sp>
        <p:nvSpPr>
          <p:cNvPr id="50" name="object 13">
            <a:extLst>
              <a:ext uri="{FF2B5EF4-FFF2-40B4-BE49-F238E27FC236}">
                <a16:creationId xmlns:a16="http://schemas.microsoft.com/office/drawing/2014/main" id="{199C7302-E239-7843-9922-D234B6D2A73C}"/>
              </a:ext>
            </a:extLst>
          </p:cNvPr>
          <p:cNvSpPr txBox="1"/>
          <p:nvPr/>
        </p:nvSpPr>
        <p:spPr>
          <a:xfrm>
            <a:off x="4748562" y="4781120"/>
            <a:ext cx="2688241" cy="246221"/>
          </a:xfrm>
          <a:prstGeom prst="rect">
            <a:avLst/>
          </a:prstGeom>
        </p:spPr>
        <p:txBody>
          <a:bodyPr vert="horz" wrap="square" lIns="0" tIns="0" rIns="0" bIns="0" rtlCol="0">
            <a:spAutoFit/>
          </a:bodyPr>
          <a:lstStyle/>
          <a:p>
            <a:pPr algn="ctr" defTabSz="914286">
              <a:spcBef>
                <a:spcPts val="1320"/>
              </a:spcBef>
              <a:defRPr/>
            </a:pPr>
            <a:r>
              <a:rPr lang="en-IN" sz="1600" b="1" spc="-5" dirty="0">
                <a:cs typeface="Arial"/>
              </a:rPr>
              <a:t>Mean VA </a:t>
            </a:r>
            <a:r>
              <a:rPr lang="en-IN" sz="1600" spc="-5" dirty="0">
                <a:cs typeface="Arial"/>
              </a:rPr>
              <a:t>change at </a:t>
            </a:r>
            <a:r>
              <a:rPr lang="en-IN" sz="1600" b="1" spc="-5" dirty="0">
                <a:cs typeface="Arial"/>
              </a:rPr>
              <a:t>5</a:t>
            </a:r>
            <a:r>
              <a:rPr lang="en-IN" sz="1600" b="1" spc="-11" dirty="0">
                <a:cs typeface="Arial"/>
              </a:rPr>
              <a:t> </a:t>
            </a:r>
            <a:r>
              <a:rPr lang="en-IN" sz="1600" b="1" spc="-15" dirty="0">
                <a:cs typeface="Arial"/>
              </a:rPr>
              <a:t>years</a:t>
            </a:r>
            <a:endParaRPr lang="en-IN" sz="1600" dirty="0">
              <a:cs typeface="Arial"/>
            </a:endParaRPr>
          </a:p>
        </p:txBody>
      </p:sp>
      <p:sp>
        <p:nvSpPr>
          <p:cNvPr id="34" name="Rectangle 33">
            <a:extLst>
              <a:ext uri="{FF2B5EF4-FFF2-40B4-BE49-F238E27FC236}">
                <a16:creationId xmlns:a16="http://schemas.microsoft.com/office/drawing/2014/main" id="{E0097B24-797D-8249-AB56-1AE1FDF1CC72}"/>
              </a:ext>
            </a:extLst>
          </p:cNvPr>
          <p:cNvSpPr/>
          <p:nvPr/>
        </p:nvSpPr>
        <p:spPr>
          <a:xfrm rot="5400000">
            <a:off x="5800860" y="-2877470"/>
            <a:ext cx="1075268" cy="10487811"/>
          </a:xfrm>
          <a:prstGeom prst="rect">
            <a:avLst/>
          </a:prstGeom>
          <a:gradFill>
            <a:gsLst>
              <a:gs pos="0">
                <a:schemeClr val="bg1"/>
              </a:gs>
              <a:gs pos="98000">
                <a:schemeClr val="accent4">
                  <a:lumMod val="40000"/>
                  <a:lumOff val="60000"/>
                  <a:alpha val="7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 name="Slide Number Placeholder 5"/>
          <p:cNvSpPr>
            <a:spLocks noGrp="1"/>
          </p:cNvSpPr>
          <p:nvPr>
            <p:ph type="sldNum" sz="quarter" idx="11"/>
          </p:nvPr>
        </p:nvSpPr>
        <p:spPr/>
        <p:txBody>
          <a:bodyPr/>
          <a:lstStyle/>
          <a:p>
            <a:fld id="{47547CF9-5B10-D24F-A8D7-45A9778164F7}" type="slidenum">
              <a:rPr lang="uk-UA" smtClean="0">
                <a:latin typeface="Arial" panose="020B0604020202020204" pitchFamily="34" charset="0"/>
                <a:cs typeface="Arial" panose="020B0604020202020204" pitchFamily="34" charset="0"/>
              </a:rPr>
              <a:pPr/>
              <a:t>20</a:t>
            </a:fld>
            <a:endParaRPr lang="uk-UA" dirty="0">
              <a:latin typeface="Arial" panose="020B0604020202020204" pitchFamily="34" charset="0"/>
              <a:cs typeface="Arial" panose="020B0604020202020204" pitchFamily="34" charset="0"/>
            </a:endParaRPr>
          </a:p>
        </p:txBody>
      </p:sp>
      <p:sp>
        <p:nvSpPr>
          <p:cNvPr id="11" name="Title 1"/>
          <p:cNvSpPr>
            <a:spLocks noGrp="1"/>
          </p:cNvSpPr>
          <p:nvPr>
            <p:ph type="title"/>
          </p:nvPr>
        </p:nvSpPr>
        <p:spPr>
          <a:xfrm>
            <a:off x="613277" y="178790"/>
            <a:ext cx="9935186" cy="1371122"/>
          </a:xfrm>
        </p:spPr>
        <p:txBody>
          <a:bodyPr wrap="square" anchor="ctr">
            <a:normAutofit/>
          </a:bodyPr>
          <a:lstStyle/>
          <a:p>
            <a:pPr>
              <a:lnSpc>
                <a:spcPct val="90000"/>
              </a:lnSpc>
            </a:pPr>
            <a:r>
              <a:rPr lang="en-US" b="0" spc="-133" dirty="0"/>
              <a:t>Protocol S</a:t>
            </a:r>
            <a:br>
              <a:rPr lang="en-US" b="0" spc="-133" dirty="0"/>
            </a:br>
            <a:r>
              <a:rPr lang="en-US" sz="2800" b="0" spc="-133" dirty="0">
                <a:latin typeface="Arial" panose="020B0604020202020204" pitchFamily="34" charset="0"/>
                <a:cs typeface="Arial" panose="020B0604020202020204" pitchFamily="34" charset="0"/>
              </a:rPr>
              <a:t>Key study elements</a:t>
            </a:r>
            <a:endParaRPr lang="en-US" b="0" spc="-133" dirty="0">
              <a:latin typeface="Arial" panose="020B0604020202020204" pitchFamily="34" charset="0"/>
              <a:cs typeface="Arial" panose="020B0604020202020204" pitchFamily="34" charset="0"/>
            </a:endParaRPr>
          </a:p>
        </p:txBody>
      </p:sp>
      <p:grpSp>
        <p:nvGrpSpPr>
          <p:cNvPr id="28" name="Group 27">
            <a:extLst>
              <a:ext uri="{FF2B5EF4-FFF2-40B4-BE49-F238E27FC236}">
                <a16:creationId xmlns:a16="http://schemas.microsoft.com/office/drawing/2014/main" id="{B3C8916B-48D4-0B41-84A9-0FD5571D017A}"/>
              </a:ext>
            </a:extLst>
          </p:cNvPr>
          <p:cNvGrpSpPr/>
          <p:nvPr/>
        </p:nvGrpSpPr>
        <p:grpSpPr>
          <a:xfrm>
            <a:off x="601133" y="1828800"/>
            <a:ext cx="1075267" cy="1075267"/>
            <a:chOff x="4650157" y="1966007"/>
            <a:chExt cx="879554" cy="879554"/>
          </a:xfrm>
        </p:grpSpPr>
        <p:sp>
          <p:nvSpPr>
            <p:cNvPr id="29" name="Oval 28">
              <a:extLst>
                <a:ext uri="{FF2B5EF4-FFF2-40B4-BE49-F238E27FC236}">
                  <a16:creationId xmlns:a16="http://schemas.microsoft.com/office/drawing/2014/main" id="{7C7F0E5C-1890-BA45-BEB8-95A8C77AE4B9}"/>
                </a:ext>
              </a:extLst>
            </p:cNvPr>
            <p:cNvSpPr/>
            <p:nvPr/>
          </p:nvSpPr>
          <p:spPr>
            <a:xfrm>
              <a:off x="4650157" y="1966007"/>
              <a:ext cx="879554" cy="879554"/>
            </a:xfrm>
            <a:prstGeom prst="ellipse">
              <a:avLst/>
            </a:prstGeom>
            <a:solidFill>
              <a:schemeClr val="bg1"/>
            </a:solidFill>
            <a:ln w="6350">
              <a:solidFill>
                <a:srgbClr val="0460A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Arial" panose="020B0604020202020204" pitchFamily="34" charset="0"/>
                <a:cs typeface="Arial" panose="020B0604020202020204" pitchFamily="34" charset="0"/>
              </a:endParaRPr>
            </a:p>
          </p:txBody>
        </p:sp>
        <p:sp>
          <p:nvSpPr>
            <p:cNvPr id="30" name="Oval 29">
              <a:extLst>
                <a:ext uri="{FF2B5EF4-FFF2-40B4-BE49-F238E27FC236}">
                  <a16:creationId xmlns:a16="http://schemas.microsoft.com/office/drawing/2014/main" id="{370B692E-6C80-BA4F-9C8B-F0C42BB2B39D}"/>
                </a:ext>
              </a:extLst>
            </p:cNvPr>
            <p:cNvSpPr/>
            <p:nvPr/>
          </p:nvSpPr>
          <p:spPr>
            <a:xfrm>
              <a:off x="4685974" y="2001824"/>
              <a:ext cx="807921" cy="807921"/>
            </a:xfrm>
            <a:prstGeom prst="ellipse">
              <a:avLst/>
            </a:prstGeom>
            <a:solidFill>
              <a:schemeClr val="bg1"/>
            </a:solidFill>
            <a:ln w="6350">
              <a:solidFill>
                <a:srgbClr val="0460A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Arial" panose="020B0604020202020204" pitchFamily="34" charset="0"/>
                <a:cs typeface="Arial" panose="020B0604020202020204" pitchFamily="34" charset="0"/>
              </a:endParaRPr>
            </a:p>
          </p:txBody>
        </p:sp>
      </p:grpSp>
      <p:sp>
        <p:nvSpPr>
          <p:cNvPr id="31" name="object 24">
            <a:extLst>
              <a:ext uri="{FF2B5EF4-FFF2-40B4-BE49-F238E27FC236}">
                <a16:creationId xmlns:a16="http://schemas.microsoft.com/office/drawing/2014/main" id="{6C0B8300-A403-BE4A-AA66-30B646AE2898}"/>
              </a:ext>
            </a:extLst>
          </p:cNvPr>
          <p:cNvSpPr txBox="1"/>
          <p:nvPr/>
        </p:nvSpPr>
        <p:spPr>
          <a:xfrm>
            <a:off x="1828800" y="2089470"/>
            <a:ext cx="9561855" cy="553926"/>
          </a:xfrm>
          <a:prstGeom prst="rect">
            <a:avLst/>
          </a:prstGeom>
        </p:spPr>
        <p:txBody>
          <a:bodyPr vert="horz" wrap="square" lIns="0" tIns="0" rIns="0" bIns="0" rtlCol="0">
            <a:spAutoFit/>
          </a:bodyPr>
          <a:lstStyle/>
          <a:p>
            <a:pPr marL="7938" marR="5079" indent="4763" defTabSz="914286">
              <a:defRPr/>
            </a:pPr>
            <a:r>
              <a:rPr sz="1800" b="1" spc="-5" dirty="0">
                <a:latin typeface="Arial"/>
                <a:cs typeface="Arial"/>
              </a:rPr>
              <a:t>Objective: </a:t>
            </a:r>
            <a:r>
              <a:rPr sz="1800" spc="5" dirty="0">
                <a:latin typeface="Arial"/>
                <a:cs typeface="Arial"/>
              </a:rPr>
              <a:t>To </a:t>
            </a:r>
            <a:r>
              <a:rPr sz="1800" spc="-5" dirty="0">
                <a:latin typeface="Arial"/>
                <a:cs typeface="Arial"/>
              </a:rPr>
              <a:t>evaluate </a:t>
            </a:r>
            <a:r>
              <a:rPr sz="1800" dirty="0">
                <a:latin typeface="Arial"/>
                <a:cs typeface="Arial"/>
              </a:rPr>
              <a:t>the </a:t>
            </a:r>
            <a:r>
              <a:rPr sz="1800" spc="-5" dirty="0">
                <a:latin typeface="Arial"/>
                <a:cs typeface="Arial"/>
              </a:rPr>
              <a:t>efficacy and safety </a:t>
            </a:r>
            <a:r>
              <a:rPr sz="1800" dirty="0">
                <a:latin typeface="Arial"/>
                <a:cs typeface="Arial"/>
              </a:rPr>
              <a:t>of </a:t>
            </a:r>
            <a:r>
              <a:rPr sz="1800" spc="-5" dirty="0">
                <a:latin typeface="Arial"/>
                <a:cs typeface="Arial"/>
              </a:rPr>
              <a:t>intravitreous ranibizumab versus </a:t>
            </a:r>
            <a:r>
              <a:rPr sz="1800" dirty="0">
                <a:latin typeface="Arial"/>
                <a:cs typeface="Arial"/>
              </a:rPr>
              <a:t>PRP for VA  </a:t>
            </a:r>
            <a:r>
              <a:rPr sz="1800" spc="-5" dirty="0">
                <a:latin typeface="Arial"/>
                <a:cs typeface="Arial"/>
              </a:rPr>
              <a:t>outcomes in patients </a:t>
            </a:r>
            <a:r>
              <a:rPr sz="1800" spc="-15" dirty="0">
                <a:latin typeface="Arial"/>
                <a:cs typeface="Arial"/>
              </a:rPr>
              <a:t>with</a:t>
            </a:r>
            <a:r>
              <a:rPr sz="1800" spc="51" dirty="0">
                <a:latin typeface="Arial"/>
                <a:cs typeface="Arial"/>
              </a:rPr>
              <a:t> </a:t>
            </a:r>
            <a:r>
              <a:rPr sz="1800" spc="-5" dirty="0">
                <a:latin typeface="Arial"/>
                <a:cs typeface="Arial"/>
              </a:rPr>
              <a:t>PDR</a:t>
            </a:r>
            <a:r>
              <a:rPr sz="1800" spc="-7" baseline="25462" dirty="0">
                <a:latin typeface="Arial"/>
                <a:cs typeface="Arial"/>
              </a:rPr>
              <a:t>1,2</a:t>
            </a:r>
            <a:endParaRPr sz="1800" baseline="25462" dirty="0">
              <a:latin typeface="Arial"/>
              <a:cs typeface="Arial"/>
            </a:endParaRPr>
          </a:p>
        </p:txBody>
      </p:sp>
      <p:pic>
        <p:nvPicPr>
          <p:cNvPr id="1026" name="Picture 2" descr="objective Icon 2869391">
            <a:extLst>
              <a:ext uri="{FF2B5EF4-FFF2-40B4-BE49-F238E27FC236}">
                <a16:creationId xmlns:a16="http://schemas.microsoft.com/office/drawing/2014/main" id="{2BB52990-4AC5-EA4B-B866-22A792854160}"/>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9732" y="2057399"/>
            <a:ext cx="618068" cy="618068"/>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Group 34">
            <a:extLst>
              <a:ext uri="{FF2B5EF4-FFF2-40B4-BE49-F238E27FC236}">
                <a16:creationId xmlns:a16="http://schemas.microsoft.com/office/drawing/2014/main" id="{791BAE58-8C3E-EB4C-BDE6-BC8D8EDB9F53}"/>
              </a:ext>
            </a:extLst>
          </p:cNvPr>
          <p:cNvGrpSpPr/>
          <p:nvPr/>
        </p:nvGrpSpPr>
        <p:grpSpPr>
          <a:xfrm>
            <a:off x="1725692" y="3182955"/>
            <a:ext cx="1075267" cy="1075267"/>
            <a:chOff x="4650157" y="1966007"/>
            <a:chExt cx="879554" cy="879554"/>
          </a:xfrm>
        </p:grpSpPr>
        <p:sp>
          <p:nvSpPr>
            <p:cNvPr id="36" name="Oval 35">
              <a:extLst>
                <a:ext uri="{FF2B5EF4-FFF2-40B4-BE49-F238E27FC236}">
                  <a16:creationId xmlns:a16="http://schemas.microsoft.com/office/drawing/2014/main" id="{4EF73230-8AB8-2843-9CBB-5CE3CD37495E}"/>
                </a:ext>
              </a:extLst>
            </p:cNvPr>
            <p:cNvSpPr/>
            <p:nvPr/>
          </p:nvSpPr>
          <p:spPr>
            <a:xfrm>
              <a:off x="4650157" y="1966007"/>
              <a:ext cx="879554" cy="879554"/>
            </a:xfrm>
            <a:prstGeom prst="ellipse">
              <a:avLst/>
            </a:prstGeom>
            <a:solidFill>
              <a:schemeClr val="bg1"/>
            </a:solidFill>
            <a:ln w="12700">
              <a:solidFill>
                <a:srgbClr val="0460A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Arial" panose="020B0604020202020204" pitchFamily="34" charset="0"/>
                <a:cs typeface="Arial" panose="020B0604020202020204" pitchFamily="34" charset="0"/>
              </a:endParaRPr>
            </a:p>
          </p:txBody>
        </p:sp>
        <p:sp>
          <p:nvSpPr>
            <p:cNvPr id="37" name="Oval 36">
              <a:extLst>
                <a:ext uri="{FF2B5EF4-FFF2-40B4-BE49-F238E27FC236}">
                  <a16:creationId xmlns:a16="http://schemas.microsoft.com/office/drawing/2014/main" id="{FA38E0E7-F867-7C4F-A10F-283BD393ECAE}"/>
                </a:ext>
              </a:extLst>
            </p:cNvPr>
            <p:cNvSpPr/>
            <p:nvPr/>
          </p:nvSpPr>
          <p:spPr>
            <a:xfrm>
              <a:off x="4685974" y="2001824"/>
              <a:ext cx="807921" cy="807921"/>
            </a:xfrm>
            <a:prstGeom prst="ellipse">
              <a:avLst/>
            </a:prstGeom>
            <a:solidFill>
              <a:schemeClr val="bg1"/>
            </a:solidFill>
            <a:ln w="6350">
              <a:solidFill>
                <a:srgbClr val="0460A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Arial" panose="020B0604020202020204" pitchFamily="34" charset="0"/>
                <a:cs typeface="Arial" panose="020B0604020202020204" pitchFamily="34" charset="0"/>
              </a:endParaRPr>
            </a:p>
          </p:txBody>
        </p:sp>
      </p:grpSp>
      <p:sp>
        <p:nvSpPr>
          <p:cNvPr id="38" name="object 6">
            <a:extLst>
              <a:ext uri="{FF2B5EF4-FFF2-40B4-BE49-F238E27FC236}">
                <a16:creationId xmlns:a16="http://schemas.microsoft.com/office/drawing/2014/main" id="{B60795CA-0BDB-4C49-8E39-97EC5826D91E}"/>
              </a:ext>
            </a:extLst>
          </p:cNvPr>
          <p:cNvSpPr/>
          <p:nvPr/>
        </p:nvSpPr>
        <p:spPr>
          <a:xfrm>
            <a:off x="1843517" y="3226742"/>
            <a:ext cx="839615" cy="935614"/>
          </a:xfrm>
          <a:prstGeom prst="rect">
            <a:avLst/>
          </a:prstGeom>
          <a:blipFill>
            <a:blip r:embed="rId3" cstate="print">
              <a:duotone>
                <a:schemeClr val="bg2">
                  <a:shade val="45000"/>
                  <a:satMod val="135000"/>
                </a:schemeClr>
                <a:prstClr val="white"/>
              </a:duotone>
            </a:blip>
            <a:stretch>
              <a:fillRect/>
            </a:stretch>
          </a:blipFill>
        </p:spPr>
        <p:txBody>
          <a:bodyPr wrap="square" lIns="0" tIns="0" rIns="0" bIns="0" rtlCol="0"/>
          <a:lstStyle/>
          <a:p>
            <a:pPr defTabSz="914286">
              <a:defRPr/>
            </a:pPr>
            <a:endParaRPr sz="1800">
              <a:solidFill>
                <a:prstClr val="black"/>
              </a:solidFill>
              <a:latin typeface="Calibri"/>
            </a:endParaRPr>
          </a:p>
        </p:txBody>
      </p:sp>
      <p:sp>
        <p:nvSpPr>
          <p:cNvPr id="40" name="object 9">
            <a:extLst>
              <a:ext uri="{FF2B5EF4-FFF2-40B4-BE49-F238E27FC236}">
                <a16:creationId xmlns:a16="http://schemas.microsoft.com/office/drawing/2014/main" id="{F9E04126-CFDF-7249-AF0A-63598ECABACE}"/>
              </a:ext>
            </a:extLst>
          </p:cNvPr>
          <p:cNvSpPr txBox="1"/>
          <p:nvPr/>
        </p:nvSpPr>
        <p:spPr>
          <a:xfrm>
            <a:off x="1049996" y="4347511"/>
            <a:ext cx="2426655" cy="284785"/>
          </a:xfrm>
          <a:prstGeom prst="rect">
            <a:avLst/>
          </a:prstGeom>
        </p:spPr>
        <p:txBody>
          <a:bodyPr vert="horz" wrap="square" lIns="0" tIns="0" rIns="0" bIns="0" rtlCol="0">
            <a:spAutoFit/>
          </a:bodyPr>
          <a:lstStyle/>
          <a:p>
            <a:pPr marL="12699" algn="ctr" defTabSz="914286">
              <a:defRPr/>
            </a:pPr>
            <a:r>
              <a:rPr sz="1800" b="1" spc="11" dirty="0">
                <a:solidFill>
                  <a:srgbClr val="0070C0"/>
                </a:solidFill>
                <a:latin typeface="Arial"/>
                <a:cs typeface="Arial"/>
              </a:rPr>
              <a:t>STUDY</a:t>
            </a:r>
            <a:r>
              <a:rPr sz="1800" b="1" spc="-60" dirty="0">
                <a:solidFill>
                  <a:srgbClr val="0070C0"/>
                </a:solidFill>
                <a:latin typeface="Arial"/>
                <a:cs typeface="Arial"/>
              </a:rPr>
              <a:t> </a:t>
            </a:r>
            <a:r>
              <a:rPr sz="1800" b="1" spc="11" dirty="0">
                <a:solidFill>
                  <a:srgbClr val="0070C0"/>
                </a:solidFill>
                <a:latin typeface="Arial"/>
                <a:cs typeface="Arial"/>
              </a:rPr>
              <a:t>POPULATION</a:t>
            </a:r>
            <a:endParaRPr sz="1800" b="1" dirty="0">
              <a:solidFill>
                <a:srgbClr val="0070C0"/>
              </a:solidFill>
              <a:latin typeface="Arial"/>
              <a:cs typeface="Arial"/>
            </a:endParaRPr>
          </a:p>
        </p:txBody>
      </p:sp>
      <p:sp>
        <p:nvSpPr>
          <p:cNvPr id="41" name="object 11">
            <a:extLst>
              <a:ext uri="{FF2B5EF4-FFF2-40B4-BE49-F238E27FC236}">
                <a16:creationId xmlns:a16="http://schemas.microsoft.com/office/drawing/2014/main" id="{9A4B64BA-EECC-D947-8DB6-542AFBCF4C7B}"/>
              </a:ext>
            </a:extLst>
          </p:cNvPr>
          <p:cNvSpPr/>
          <p:nvPr/>
        </p:nvSpPr>
        <p:spPr>
          <a:xfrm>
            <a:off x="5620232" y="3288365"/>
            <a:ext cx="796947" cy="798472"/>
          </a:xfrm>
          <a:prstGeom prst="rect">
            <a:avLst/>
          </a:prstGeom>
          <a:blipFill>
            <a:blip r:embed="rId4" cstate="print">
              <a:duotone>
                <a:schemeClr val="bg2">
                  <a:shade val="45000"/>
                  <a:satMod val="135000"/>
                </a:schemeClr>
                <a:prstClr val="white"/>
              </a:duotone>
            </a:blip>
            <a:stretch>
              <a:fillRect/>
            </a:stretch>
          </a:blipFill>
        </p:spPr>
        <p:txBody>
          <a:bodyPr wrap="square" lIns="0" tIns="0" rIns="0" bIns="0" rtlCol="0"/>
          <a:lstStyle/>
          <a:p>
            <a:pPr defTabSz="914286">
              <a:defRPr/>
            </a:pPr>
            <a:endParaRPr sz="1800" dirty="0">
              <a:solidFill>
                <a:prstClr val="black"/>
              </a:solidFill>
              <a:latin typeface="Calibri"/>
            </a:endParaRPr>
          </a:p>
        </p:txBody>
      </p:sp>
      <p:sp>
        <p:nvSpPr>
          <p:cNvPr id="43" name="object 13">
            <a:extLst>
              <a:ext uri="{FF2B5EF4-FFF2-40B4-BE49-F238E27FC236}">
                <a16:creationId xmlns:a16="http://schemas.microsoft.com/office/drawing/2014/main" id="{A02E9798-7B89-8C4E-94D1-9E299B87D4FF}"/>
              </a:ext>
            </a:extLst>
          </p:cNvPr>
          <p:cNvSpPr txBox="1"/>
          <p:nvPr/>
        </p:nvSpPr>
        <p:spPr>
          <a:xfrm>
            <a:off x="919202" y="4769037"/>
            <a:ext cx="2688241" cy="492379"/>
          </a:xfrm>
          <a:prstGeom prst="rect">
            <a:avLst/>
          </a:prstGeom>
        </p:spPr>
        <p:txBody>
          <a:bodyPr vert="horz" wrap="square" lIns="0" tIns="0" rIns="0" bIns="0" rtlCol="0">
            <a:spAutoFit/>
          </a:bodyPr>
          <a:lstStyle/>
          <a:p>
            <a:pPr algn="ctr" defTabSz="914286">
              <a:defRPr/>
            </a:pPr>
            <a:r>
              <a:rPr sz="1600" b="1" spc="-5" dirty="0">
                <a:latin typeface="Arial"/>
                <a:cs typeface="Arial"/>
              </a:rPr>
              <a:t>394 </a:t>
            </a:r>
            <a:r>
              <a:rPr sz="1600" spc="-5" dirty="0">
                <a:latin typeface="Arial"/>
                <a:cs typeface="Arial"/>
              </a:rPr>
              <a:t>patients </a:t>
            </a:r>
            <a:r>
              <a:rPr sz="1600" spc="-11" dirty="0">
                <a:latin typeface="Arial"/>
                <a:cs typeface="Arial"/>
              </a:rPr>
              <a:t>with </a:t>
            </a:r>
            <a:r>
              <a:rPr sz="1600" b="1" spc="-5" dirty="0">
                <a:latin typeface="Arial"/>
                <a:cs typeface="Arial"/>
              </a:rPr>
              <a:t>PDR </a:t>
            </a:r>
            <a:r>
              <a:rPr sz="1600" spc="-11" dirty="0">
                <a:latin typeface="Arial"/>
                <a:cs typeface="Arial"/>
              </a:rPr>
              <a:t>with</a:t>
            </a:r>
            <a:r>
              <a:rPr sz="1600" spc="35" dirty="0">
                <a:latin typeface="Arial"/>
                <a:cs typeface="Arial"/>
              </a:rPr>
              <a:t> </a:t>
            </a:r>
            <a:r>
              <a:rPr sz="1600" spc="-5" dirty="0">
                <a:latin typeface="Arial"/>
                <a:cs typeface="Arial"/>
              </a:rPr>
              <a:t>or</a:t>
            </a:r>
            <a:endParaRPr sz="1600" dirty="0">
              <a:latin typeface="Arial"/>
              <a:cs typeface="Arial"/>
            </a:endParaRPr>
          </a:p>
          <a:p>
            <a:pPr algn="ctr" defTabSz="914286">
              <a:defRPr/>
            </a:pPr>
            <a:r>
              <a:rPr sz="1600" b="1" dirty="0">
                <a:latin typeface="Arial"/>
                <a:cs typeface="Arial"/>
              </a:rPr>
              <a:t>without</a:t>
            </a:r>
            <a:r>
              <a:rPr sz="1600" b="1" spc="-95" dirty="0">
                <a:latin typeface="Arial"/>
                <a:cs typeface="Arial"/>
              </a:rPr>
              <a:t> </a:t>
            </a:r>
            <a:r>
              <a:rPr sz="1600" b="1" spc="-5" dirty="0">
                <a:latin typeface="Arial"/>
                <a:cs typeface="Arial"/>
              </a:rPr>
              <a:t>DME</a:t>
            </a:r>
            <a:endParaRPr sz="1600" dirty="0">
              <a:latin typeface="Arial"/>
              <a:cs typeface="Arial"/>
            </a:endParaRPr>
          </a:p>
        </p:txBody>
      </p:sp>
      <p:sp>
        <p:nvSpPr>
          <p:cNvPr id="44" name="object 14">
            <a:extLst>
              <a:ext uri="{FF2B5EF4-FFF2-40B4-BE49-F238E27FC236}">
                <a16:creationId xmlns:a16="http://schemas.microsoft.com/office/drawing/2014/main" id="{C7142EB3-E846-1245-8824-4887EE970537}"/>
              </a:ext>
            </a:extLst>
          </p:cNvPr>
          <p:cNvSpPr txBox="1"/>
          <p:nvPr/>
        </p:nvSpPr>
        <p:spPr>
          <a:xfrm>
            <a:off x="8390467" y="4744640"/>
            <a:ext cx="2865382" cy="984885"/>
          </a:xfrm>
          <a:prstGeom prst="rect">
            <a:avLst/>
          </a:prstGeom>
        </p:spPr>
        <p:txBody>
          <a:bodyPr vert="horz" wrap="square" lIns="0" tIns="0" rIns="0" bIns="0" rtlCol="0">
            <a:spAutoFit/>
          </a:bodyPr>
          <a:lstStyle/>
          <a:p>
            <a:pPr marL="12699" marR="5079" indent="1271" algn="ctr" defTabSz="914286">
              <a:defRPr/>
            </a:pPr>
            <a:r>
              <a:rPr sz="1600" spc="-5" dirty="0">
                <a:latin typeface="Arial"/>
                <a:cs typeface="Arial"/>
              </a:rPr>
              <a:t>Findings support either  </a:t>
            </a:r>
            <a:r>
              <a:rPr sz="1600" b="1" spc="-5" dirty="0">
                <a:latin typeface="Arial"/>
                <a:cs typeface="Arial"/>
              </a:rPr>
              <a:t>ranibizumab or PRP as </a:t>
            </a:r>
            <a:r>
              <a:rPr sz="1600" b="1" spc="-11" dirty="0">
                <a:latin typeface="Arial"/>
                <a:cs typeface="Arial"/>
              </a:rPr>
              <a:t>viable  </a:t>
            </a:r>
            <a:r>
              <a:rPr sz="1600" b="1" spc="-5" dirty="0">
                <a:latin typeface="Arial"/>
                <a:cs typeface="Arial"/>
              </a:rPr>
              <a:t>treatments </a:t>
            </a:r>
            <a:r>
              <a:rPr sz="1600" b="1" spc="-11" dirty="0">
                <a:latin typeface="Arial"/>
                <a:cs typeface="Arial"/>
              </a:rPr>
              <a:t>for </a:t>
            </a:r>
            <a:r>
              <a:rPr sz="1600" b="1" spc="-5" dirty="0">
                <a:latin typeface="Arial"/>
                <a:cs typeface="Arial"/>
              </a:rPr>
              <a:t>patients</a:t>
            </a:r>
            <a:endParaRPr sz="1600" dirty="0">
              <a:latin typeface="Arial"/>
              <a:cs typeface="Arial"/>
            </a:endParaRPr>
          </a:p>
          <a:p>
            <a:pPr algn="ctr" defTabSz="914286">
              <a:defRPr/>
            </a:pPr>
            <a:r>
              <a:rPr sz="1600" b="1" spc="5" dirty="0">
                <a:latin typeface="Arial"/>
                <a:cs typeface="Arial"/>
              </a:rPr>
              <a:t>with</a:t>
            </a:r>
            <a:r>
              <a:rPr sz="1600" b="1" spc="-105" dirty="0">
                <a:latin typeface="Arial"/>
                <a:cs typeface="Arial"/>
              </a:rPr>
              <a:t> </a:t>
            </a:r>
            <a:r>
              <a:rPr sz="1600" b="1" spc="-5" dirty="0">
                <a:latin typeface="Arial"/>
                <a:cs typeface="Arial"/>
              </a:rPr>
              <a:t>PDR</a:t>
            </a:r>
            <a:endParaRPr sz="1600" dirty="0">
              <a:latin typeface="Arial"/>
              <a:cs typeface="Arial"/>
            </a:endParaRPr>
          </a:p>
        </p:txBody>
      </p:sp>
      <p:grpSp>
        <p:nvGrpSpPr>
          <p:cNvPr id="51" name="Group 50">
            <a:extLst>
              <a:ext uri="{FF2B5EF4-FFF2-40B4-BE49-F238E27FC236}">
                <a16:creationId xmlns:a16="http://schemas.microsoft.com/office/drawing/2014/main" id="{626EFEA8-ADA9-CB44-AD63-3758411F2282}"/>
              </a:ext>
            </a:extLst>
          </p:cNvPr>
          <p:cNvGrpSpPr/>
          <p:nvPr/>
        </p:nvGrpSpPr>
        <p:grpSpPr>
          <a:xfrm>
            <a:off x="9224000" y="3182955"/>
            <a:ext cx="1075267" cy="1075267"/>
            <a:chOff x="4650157" y="1966007"/>
            <a:chExt cx="879554" cy="879554"/>
          </a:xfrm>
        </p:grpSpPr>
        <p:sp>
          <p:nvSpPr>
            <p:cNvPr id="52" name="Oval 51">
              <a:extLst>
                <a:ext uri="{FF2B5EF4-FFF2-40B4-BE49-F238E27FC236}">
                  <a16:creationId xmlns:a16="http://schemas.microsoft.com/office/drawing/2014/main" id="{381E1E5C-D838-3B4B-A260-6D7F9E29D421}"/>
                </a:ext>
              </a:extLst>
            </p:cNvPr>
            <p:cNvSpPr/>
            <p:nvPr/>
          </p:nvSpPr>
          <p:spPr>
            <a:xfrm>
              <a:off x="4650157" y="1966007"/>
              <a:ext cx="879554" cy="879554"/>
            </a:xfrm>
            <a:prstGeom prst="ellipse">
              <a:avLst/>
            </a:prstGeom>
            <a:solidFill>
              <a:schemeClr val="bg1"/>
            </a:solidFill>
            <a:ln w="12700">
              <a:solidFill>
                <a:srgbClr val="E4A72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0AA7E71F-06A2-F349-A671-738191599D0F}"/>
                </a:ext>
              </a:extLst>
            </p:cNvPr>
            <p:cNvSpPr/>
            <p:nvPr/>
          </p:nvSpPr>
          <p:spPr>
            <a:xfrm>
              <a:off x="4685974" y="2001824"/>
              <a:ext cx="807921" cy="807921"/>
            </a:xfrm>
            <a:prstGeom prst="ellipse">
              <a:avLst/>
            </a:prstGeom>
            <a:solidFill>
              <a:schemeClr val="bg1"/>
            </a:solidFill>
            <a:ln w="6350">
              <a:solidFill>
                <a:srgbClr val="0460A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Arial" panose="020B0604020202020204" pitchFamily="34" charset="0"/>
                <a:cs typeface="Arial" panose="020B0604020202020204" pitchFamily="34" charset="0"/>
              </a:endParaRPr>
            </a:p>
          </p:txBody>
        </p:sp>
      </p:grpSp>
      <p:sp>
        <p:nvSpPr>
          <p:cNvPr id="54" name="object 9">
            <a:extLst>
              <a:ext uri="{FF2B5EF4-FFF2-40B4-BE49-F238E27FC236}">
                <a16:creationId xmlns:a16="http://schemas.microsoft.com/office/drawing/2014/main" id="{C4F8439A-A180-C344-8C24-529C02E7288C}"/>
              </a:ext>
            </a:extLst>
          </p:cNvPr>
          <p:cNvSpPr txBox="1"/>
          <p:nvPr/>
        </p:nvSpPr>
        <p:spPr>
          <a:xfrm>
            <a:off x="8548304" y="4347511"/>
            <a:ext cx="2426655" cy="276999"/>
          </a:xfrm>
          <a:prstGeom prst="rect">
            <a:avLst/>
          </a:prstGeom>
        </p:spPr>
        <p:txBody>
          <a:bodyPr vert="horz" wrap="square" lIns="0" tIns="0" rIns="0" bIns="0" rtlCol="0">
            <a:spAutoFit/>
          </a:bodyPr>
          <a:lstStyle/>
          <a:p>
            <a:pPr marL="12699" algn="ctr" defTabSz="914286">
              <a:defRPr/>
            </a:pPr>
            <a:r>
              <a:rPr lang="en-IN" sz="1800" b="1" spc="11" dirty="0">
                <a:solidFill>
                  <a:srgbClr val="E4A720"/>
                </a:solidFill>
                <a:cs typeface="Arial"/>
              </a:rPr>
              <a:t>CONCLUSIONS</a:t>
            </a:r>
          </a:p>
        </p:txBody>
      </p:sp>
      <p:sp>
        <p:nvSpPr>
          <p:cNvPr id="60" name="object 8">
            <a:extLst>
              <a:ext uri="{FF2B5EF4-FFF2-40B4-BE49-F238E27FC236}">
                <a16:creationId xmlns:a16="http://schemas.microsoft.com/office/drawing/2014/main" id="{F9B18A8A-1307-4243-826D-0EAB54EF51CF}"/>
              </a:ext>
            </a:extLst>
          </p:cNvPr>
          <p:cNvSpPr/>
          <p:nvPr/>
        </p:nvSpPr>
        <p:spPr>
          <a:xfrm>
            <a:off x="9417637" y="3356936"/>
            <a:ext cx="707043" cy="729901"/>
          </a:xfrm>
          <a:prstGeom prst="rect">
            <a:avLst/>
          </a:prstGeom>
          <a:blipFill>
            <a:blip r:embed="rId5" cstate="print">
              <a:duotone>
                <a:schemeClr val="bg2">
                  <a:shade val="45000"/>
                  <a:satMod val="135000"/>
                </a:schemeClr>
                <a:prstClr val="white"/>
              </a:duotone>
            </a:blip>
            <a:stretch>
              <a:fillRect/>
            </a:stretch>
          </a:blipFill>
        </p:spPr>
        <p:txBody>
          <a:bodyPr wrap="square" lIns="0" tIns="0" rIns="0" bIns="0" rtlCol="0"/>
          <a:lstStyle/>
          <a:p>
            <a:pPr defTabSz="914286">
              <a:defRPr/>
            </a:pPr>
            <a:endParaRPr sz="1800">
              <a:solidFill>
                <a:prstClr val="black"/>
              </a:solidFill>
              <a:latin typeface="Calibri"/>
            </a:endParaRPr>
          </a:p>
        </p:txBody>
      </p:sp>
      <p:sp>
        <p:nvSpPr>
          <p:cNvPr id="8" name="Rectangle 7">
            <a:extLst>
              <a:ext uri="{FF2B5EF4-FFF2-40B4-BE49-F238E27FC236}">
                <a16:creationId xmlns:a16="http://schemas.microsoft.com/office/drawing/2014/main" id="{65C7DCAC-F6A0-8543-9DD7-120E34091E45}"/>
              </a:ext>
            </a:extLst>
          </p:cNvPr>
          <p:cNvSpPr/>
          <p:nvPr/>
        </p:nvSpPr>
        <p:spPr>
          <a:xfrm>
            <a:off x="795867" y="4682666"/>
            <a:ext cx="2944012" cy="1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1" name="Rectangle 60">
            <a:extLst>
              <a:ext uri="{FF2B5EF4-FFF2-40B4-BE49-F238E27FC236}">
                <a16:creationId xmlns:a16="http://schemas.microsoft.com/office/drawing/2014/main" id="{CC389FDC-BD23-2248-B01E-8979BDF3D5C9}"/>
              </a:ext>
            </a:extLst>
          </p:cNvPr>
          <p:cNvSpPr/>
          <p:nvPr/>
        </p:nvSpPr>
        <p:spPr>
          <a:xfrm>
            <a:off x="4086403" y="4682666"/>
            <a:ext cx="3960000" cy="1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2" name="Rectangle 61">
            <a:extLst>
              <a:ext uri="{FF2B5EF4-FFF2-40B4-BE49-F238E27FC236}">
                <a16:creationId xmlns:a16="http://schemas.microsoft.com/office/drawing/2014/main" id="{F41317BB-FF2A-F04D-B4D5-97DCDF796FCA}"/>
              </a:ext>
            </a:extLst>
          </p:cNvPr>
          <p:cNvSpPr/>
          <p:nvPr/>
        </p:nvSpPr>
        <p:spPr>
          <a:xfrm>
            <a:off x="8356600" y="4682666"/>
            <a:ext cx="2944012" cy="18000"/>
          </a:xfrm>
          <a:prstGeom prst="rect">
            <a:avLst/>
          </a:prstGeom>
          <a:solidFill>
            <a:srgbClr val="E4A72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3" name="object 17">
            <a:extLst>
              <a:ext uri="{FF2B5EF4-FFF2-40B4-BE49-F238E27FC236}">
                <a16:creationId xmlns:a16="http://schemas.microsoft.com/office/drawing/2014/main" id="{AF27399B-E69B-6847-9FF0-E2F8BAC79E31}"/>
              </a:ext>
            </a:extLst>
          </p:cNvPr>
          <p:cNvSpPr txBox="1"/>
          <p:nvPr/>
        </p:nvSpPr>
        <p:spPr>
          <a:xfrm>
            <a:off x="614084" y="5912078"/>
            <a:ext cx="4643715" cy="215444"/>
          </a:xfrm>
          <a:prstGeom prst="rect">
            <a:avLst/>
          </a:prstGeom>
        </p:spPr>
        <p:txBody>
          <a:bodyPr vert="horz" wrap="square" lIns="0" tIns="0" rIns="0" bIns="0" rtlCol="0">
            <a:spAutoFit/>
          </a:bodyPr>
          <a:lstStyle/>
          <a:p>
            <a:pPr marL="12699" defTabSz="914286">
              <a:defRPr/>
            </a:pPr>
            <a:r>
              <a:rPr lang="en-US" sz="700" dirty="0">
                <a:latin typeface="Arial"/>
                <a:cs typeface="Arial"/>
              </a:rPr>
              <a:t>1. </a:t>
            </a:r>
            <a:r>
              <a:rPr sz="700" dirty="0">
                <a:latin typeface="Arial"/>
                <a:cs typeface="Arial"/>
              </a:rPr>
              <a:t>Gross JG, et al. </a:t>
            </a:r>
            <a:r>
              <a:rPr sz="700" i="1" dirty="0">
                <a:latin typeface="Arial"/>
                <a:cs typeface="Arial"/>
              </a:rPr>
              <a:t>JAMA. </a:t>
            </a:r>
            <a:r>
              <a:rPr sz="700" spc="-5" dirty="0">
                <a:latin typeface="Arial"/>
                <a:cs typeface="Arial"/>
              </a:rPr>
              <a:t>2015;</a:t>
            </a:r>
            <a:r>
              <a:rPr sz="700" spc="-15" dirty="0">
                <a:latin typeface="Arial"/>
                <a:cs typeface="Arial"/>
              </a:rPr>
              <a:t> </a:t>
            </a:r>
            <a:r>
              <a:rPr sz="700" spc="-5" dirty="0">
                <a:latin typeface="Arial"/>
                <a:cs typeface="Arial"/>
              </a:rPr>
              <a:t>314:2137–46</a:t>
            </a:r>
            <a:endParaRPr sz="700" dirty="0">
              <a:latin typeface="Arial"/>
              <a:cs typeface="Arial"/>
            </a:endParaRPr>
          </a:p>
          <a:p>
            <a:pPr marL="12699" defTabSz="914286">
              <a:defRPr/>
            </a:pPr>
            <a:r>
              <a:rPr lang="en-US" sz="700" spc="-5" dirty="0">
                <a:latin typeface="Arial"/>
                <a:cs typeface="Arial"/>
              </a:rPr>
              <a:t>2. </a:t>
            </a:r>
            <a:r>
              <a:rPr sz="700" spc="-5" dirty="0">
                <a:latin typeface="Arial"/>
                <a:cs typeface="Arial"/>
              </a:rPr>
              <a:t>Gross </a:t>
            </a:r>
            <a:r>
              <a:rPr sz="700" dirty="0">
                <a:latin typeface="Arial"/>
                <a:cs typeface="Arial"/>
              </a:rPr>
              <a:t>JG, </a:t>
            </a:r>
            <a:r>
              <a:rPr sz="700" spc="-5" dirty="0">
                <a:latin typeface="Arial"/>
                <a:cs typeface="Arial"/>
              </a:rPr>
              <a:t>et al. </a:t>
            </a:r>
            <a:r>
              <a:rPr sz="700" i="1" dirty="0">
                <a:latin typeface="Arial"/>
                <a:cs typeface="Arial"/>
              </a:rPr>
              <a:t>JAMA </a:t>
            </a:r>
            <a:r>
              <a:rPr sz="700" i="1" spc="-5" dirty="0">
                <a:latin typeface="Arial"/>
                <a:cs typeface="Arial"/>
              </a:rPr>
              <a:t>Ophthalmol.</a:t>
            </a:r>
            <a:r>
              <a:rPr sz="700" i="1" spc="191" dirty="0">
                <a:latin typeface="Arial"/>
                <a:cs typeface="Arial"/>
              </a:rPr>
              <a:t> </a:t>
            </a:r>
            <a:r>
              <a:rPr sz="700" spc="-5" dirty="0">
                <a:latin typeface="Arial"/>
                <a:cs typeface="Arial"/>
              </a:rPr>
              <a:t>doi:10.1001/jamaophthalmol.2018.3255</a:t>
            </a:r>
            <a:endParaRPr sz="700" dirty="0">
              <a:latin typeface="Arial"/>
              <a:cs typeface="Arial"/>
            </a:endParaRPr>
          </a:p>
        </p:txBody>
      </p:sp>
      <p:grpSp>
        <p:nvGrpSpPr>
          <p:cNvPr id="65" name="Group 64">
            <a:extLst>
              <a:ext uri="{FF2B5EF4-FFF2-40B4-BE49-F238E27FC236}">
                <a16:creationId xmlns:a16="http://schemas.microsoft.com/office/drawing/2014/main" id="{66257491-6BC0-B449-B855-7530CC1E85B9}"/>
              </a:ext>
            </a:extLst>
          </p:cNvPr>
          <p:cNvGrpSpPr/>
          <p:nvPr/>
        </p:nvGrpSpPr>
        <p:grpSpPr>
          <a:xfrm>
            <a:off x="10505735" y="-1686265"/>
            <a:ext cx="3372530" cy="3372530"/>
            <a:chOff x="10363200" y="-1804038"/>
            <a:chExt cx="3659885" cy="3659885"/>
          </a:xfrm>
        </p:grpSpPr>
        <p:sp>
          <p:nvSpPr>
            <p:cNvPr id="66" name="Pie 65">
              <a:extLst>
                <a:ext uri="{FF2B5EF4-FFF2-40B4-BE49-F238E27FC236}">
                  <a16:creationId xmlns:a16="http://schemas.microsoft.com/office/drawing/2014/main" id="{887EA9BE-B80D-4949-9C59-CC65D0A5D590}"/>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7" name="Block Arc 66">
              <a:extLst>
                <a:ext uri="{FF2B5EF4-FFF2-40B4-BE49-F238E27FC236}">
                  <a16:creationId xmlns:a16="http://schemas.microsoft.com/office/drawing/2014/main" id="{EA1A1ADD-DCDB-0E44-BC38-5508CF32C1E3}"/>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sp>
        <p:nvSpPr>
          <p:cNvPr id="72" name="Rectangle 71">
            <a:extLst>
              <a:ext uri="{FF2B5EF4-FFF2-40B4-BE49-F238E27FC236}">
                <a16:creationId xmlns:a16="http://schemas.microsoft.com/office/drawing/2014/main" id="{D681E1BD-18F6-9E4C-B963-DC922FADA637}"/>
              </a:ext>
            </a:extLst>
          </p:cNvPr>
          <p:cNvSpPr/>
          <p:nvPr/>
        </p:nvSpPr>
        <p:spPr>
          <a:xfrm>
            <a:off x="11192986" y="241618"/>
            <a:ext cx="670525" cy="888363"/>
          </a:xfrm>
          <a:prstGeom prst="rect">
            <a:avLst/>
          </a:prstGeom>
          <a:blipFill>
            <a:blip r:embed="rId6">
              <a:biLevel thresh="25000"/>
              <a:extLst>
                <a:ext uri="{28A0092B-C50C-407E-A947-70E740481C1C}">
                  <a14:useLocalDpi xmlns:a14="http://schemas.microsoft.com/office/drawing/2010/main" val="0"/>
                </a:ext>
              </a:extLst>
            </a:blip>
            <a:srcRect/>
            <a:stretch>
              <a:fillRect l="-13000" r="-13000"/>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920838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Rounded Rectangle 131">
            <a:extLst>
              <a:ext uri="{FF2B5EF4-FFF2-40B4-BE49-F238E27FC236}">
                <a16:creationId xmlns:a16="http://schemas.microsoft.com/office/drawing/2014/main" id="{9178E751-F5E6-7B49-B853-8EB64E22009D}"/>
              </a:ext>
            </a:extLst>
          </p:cNvPr>
          <p:cNvSpPr/>
          <p:nvPr/>
        </p:nvSpPr>
        <p:spPr>
          <a:xfrm>
            <a:off x="2712784" y="1828800"/>
            <a:ext cx="8299144" cy="3520706"/>
          </a:xfrm>
          <a:prstGeom prst="roundRect">
            <a:avLst>
              <a:gd name="adj" fmla="val 3921"/>
            </a:avLst>
          </a:prstGeom>
          <a:solidFill>
            <a:schemeClr val="accent4">
              <a:lumMod val="20000"/>
              <a:lumOff val="80000"/>
              <a:alpha val="29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4" name="Rounded Rectangle 3">
            <a:extLst>
              <a:ext uri="{FF2B5EF4-FFF2-40B4-BE49-F238E27FC236}">
                <a16:creationId xmlns:a16="http://schemas.microsoft.com/office/drawing/2014/main" id="{BE65BD66-6E64-B84C-9C96-06ACA6AA92C7}"/>
              </a:ext>
            </a:extLst>
          </p:cNvPr>
          <p:cNvSpPr/>
          <p:nvPr/>
        </p:nvSpPr>
        <p:spPr>
          <a:xfrm>
            <a:off x="612562" y="1828800"/>
            <a:ext cx="8299144" cy="3520706"/>
          </a:xfrm>
          <a:prstGeom prst="roundRect">
            <a:avLst>
              <a:gd name="adj" fmla="val 3921"/>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nvGrpSpPr>
          <p:cNvPr id="129" name="Group 128">
            <a:extLst>
              <a:ext uri="{FF2B5EF4-FFF2-40B4-BE49-F238E27FC236}">
                <a16:creationId xmlns:a16="http://schemas.microsoft.com/office/drawing/2014/main" id="{E07C95A2-B4C4-B045-925C-C66C97904649}"/>
              </a:ext>
            </a:extLst>
          </p:cNvPr>
          <p:cNvGrpSpPr/>
          <p:nvPr/>
        </p:nvGrpSpPr>
        <p:grpSpPr>
          <a:xfrm>
            <a:off x="10505735" y="-1686265"/>
            <a:ext cx="3372530" cy="3372530"/>
            <a:chOff x="10363200" y="-1804038"/>
            <a:chExt cx="3659885" cy="3659885"/>
          </a:xfrm>
        </p:grpSpPr>
        <p:sp>
          <p:nvSpPr>
            <p:cNvPr id="130" name="Pie 129">
              <a:extLst>
                <a:ext uri="{FF2B5EF4-FFF2-40B4-BE49-F238E27FC236}">
                  <a16:creationId xmlns:a16="http://schemas.microsoft.com/office/drawing/2014/main" id="{ACE41397-5453-B447-BCF8-D227FA7AA0BD}"/>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1" name="Block Arc 130">
              <a:extLst>
                <a:ext uri="{FF2B5EF4-FFF2-40B4-BE49-F238E27FC236}">
                  <a16:creationId xmlns:a16="http://schemas.microsoft.com/office/drawing/2014/main" id="{AF06005F-AFF0-794F-A74F-CE0055ED00E3}"/>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sp>
        <p:nvSpPr>
          <p:cNvPr id="6" name="Slide Number Placeholder 5"/>
          <p:cNvSpPr>
            <a:spLocks noGrp="1"/>
          </p:cNvSpPr>
          <p:nvPr>
            <p:ph type="sldNum" sz="quarter" idx="11"/>
          </p:nvPr>
        </p:nvSpPr>
        <p:spPr/>
        <p:txBody>
          <a:bodyPr/>
          <a:lstStyle/>
          <a:p>
            <a:fld id="{47547CF9-5B10-D24F-A8D7-45A9778164F7}" type="slidenum">
              <a:rPr lang="uk-UA" smtClean="0">
                <a:latin typeface="Arial" panose="020B0604020202020204" pitchFamily="34" charset="0"/>
                <a:cs typeface="Arial" panose="020B0604020202020204" pitchFamily="34" charset="0"/>
              </a:rPr>
              <a:pPr/>
              <a:t>21</a:t>
            </a:fld>
            <a:endParaRPr lang="uk-UA" dirty="0">
              <a:latin typeface="Arial" panose="020B0604020202020204" pitchFamily="34" charset="0"/>
              <a:cs typeface="Arial" panose="020B0604020202020204" pitchFamily="34" charset="0"/>
            </a:endParaRPr>
          </a:p>
        </p:txBody>
      </p:sp>
      <p:sp>
        <p:nvSpPr>
          <p:cNvPr id="11" name="Title 1"/>
          <p:cNvSpPr>
            <a:spLocks noGrp="1"/>
          </p:cNvSpPr>
          <p:nvPr>
            <p:ph type="title"/>
          </p:nvPr>
        </p:nvSpPr>
        <p:spPr>
          <a:xfrm>
            <a:off x="613277" y="178790"/>
            <a:ext cx="9935186" cy="1371122"/>
          </a:xfrm>
        </p:spPr>
        <p:txBody>
          <a:bodyPr wrap="square" anchor="ctr">
            <a:normAutofit/>
          </a:bodyPr>
          <a:lstStyle/>
          <a:p>
            <a:pPr>
              <a:lnSpc>
                <a:spcPct val="90000"/>
              </a:lnSpc>
            </a:pPr>
            <a:r>
              <a:rPr lang="en-US" b="0" spc="-133" dirty="0"/>
              <a:t>Greater VA gains </a:t>
            </a:r>
            <a:r>
              <a:rPr lang="en-US" b="0" spc="-133" dirty="0">
                <a:latin typeface="Arial" panose="020B0604020202020204" pitchFamily="34" charset="0"/>
                <a:cs typeface="Arial" panose="020B0604020202020204" pitchFamily="34" charset="0"/>
              </a:rPr>
              <a:t>achieved with </a:t>
            </a:r>
            <a:r>
              <a:rPr lang="en-US" b="0" spc="-133" dirty="0" err="1"/>
              <a:t>ranibizumab</a:t>
            </a:r>
            <a:r>
              <a:rPr lang="en-US" b="0" spc="-133" dirty="0"/>
              <a:t>  monotherapy in eyes with DME</a:t>
            </a:r>
            <a:endParaRPr lang="en-US" b="0" spc="-133" dirty="0">
              <a:latin typeface="Arial" panose="020B0604020202020204" pitchFamily="34" charset="0"/>
              <a:cs typeface="Arial" panose="020B0604020202020204" pitchFamily="34" charset="0"/>
            </a:endParaRPr>
          </a:p>
        </p:txBody>
      </p:sp>
      <p:sp>
        <p:nvSpPr>
          <p:cNvPr id="39" name="object 78">
            <a:extLst>
              <a:ext uri="{FF2B5EF4-FFF2-40B4-BE49-F238E27FC236}">
                <a16:creationId xmlns:a16="http://schemas.microsoft.com/office/drawing/2014/main" id="{506BBB05-D32C-7645-8EC9-B28804F51CDA}"/>
              </a:ext>
            </a:extLst>
          </p:cNvPr>
          <p:cNvSpPr txBox="1"/>
          <p:nvPr/>
        </p:nvSpPr>
        <p:spPr>
          <a:xfrm>
            <a:off x="611961" y="5913946"/>
            <a:ext cx="3502839" cy="215444"/>
          </a:xfrm>
          <a:prstGeom prst="rect">
            <a:avLst/>
          </a:prstGeom>
        </p:spPr>
        <p:txBody>
          <a:bodyPr vert="horz" wrap="square" lIns="0" tIns="0" rIns="0" bIns="0" rtlCol="0">
            <a:spAutoFit/>
          </a:bodyPr>
          <a:lstStyle/>
          <a:p>
            <a:pPr marL="12699" defTabSz="914286">
              <a:defRPr/>
            </a:pPr>
            <a:r>
              <a:rPr sz="700" spc="-5" dirty="0">
                <a:latin typeface="Arial"/>
                <a:cs typeface="Arial"/>
              </a:rPr>
              <a:t>Primary endpoint data. *Extrapolated from graph in</a:t>
            </a:r>
            <a:r>
              <a:rPr sz="700" spc="-35" dirty="0">
                <a:latin typeface="Arial"/>
                <a:cs typeface="Arial"/>
              </a:rPr>
              <a:t> </a:t>
            </a:r>
            <a:r>
              <a:rPr sz="700" spc="-5" dirty="0">
                <a:latin typeface="Arial"/>
                <a:cs typeface="Arial"/>
              </a:rPr>
              <a:t>publication</a:t>
            </a:r>
            <a:endParaRPr sz="700" dirty="0">
              <a:latin typeface="Arial"/>
              <a:cs typeface="Arial"/>
            </a:endParaRPr>
          </a:p>
          <a:p>
            <a:pPr marL="18412" defTabSz="914286">
              <a:defRPr/>
            </a:pPr>
            <a:r>
              <a:rPr sz="700" spc="-5" dirty="0">
                <a:latin typeface="Arial"/>
                <a:cs typeface="Arial"/>
              </a:rPr>
              <a:t>Gross </a:t>
            </a:r>
            <a:r>
              <a:rPr sz="700" dirty="0">
                <a:latin typeface="Arial"/>
                <a:cs typeface="Arial"/>
              </a:rPr>
              <a:t>JG, </a:t>
            </a:r>
            <a:r>
              <a:rPr sz="700" spc="-5" dirty="0">
                <a:latin typeface="Arial"/>
                <a:cs typeface="Arial"/>
              </a:rPr>
              <a:t>et al. </a:t>
            </a:r>
            <a:r>
              <a:rPr sz="700" i="1" dirty="0">
                <a:latin typeface="Arial"/>
                <a:cs typeface="Arial"/>
              </a:rPr>
              <a:t>JAMA. </a:t>
            </a:r>
            <a:r>
              <a:rPr sz="700" spc="-5" dirty="0">
                <a:latin typeface="Arial"/>
                <a:cs typeface="Arial"/>
              </a:rPr>
              <a:t>2015;</a:t>
            </a:r>
            <a:r>
              <a:rPr sz="700" spc="31" dirty="0">
                <a:latin typeface="Arial"/>
                <a:cs typeface="Arial"/>
              </a:rPr>
              <a:t> </a:t>
            </a:r>
            <a:r>
              <a:rPr sz="700" spc="-5" dirty="0">
                <a:latin typeface="Arial"/>
                <a:cs typeface="Arial"/>
              </a:rPr>
              <a:t>314:2137–46</a:t>
            </a:r>
            <a:endParaRPr sz="700" dirty="0">
              <a:latin typeface="Arial"/>
              <a:cs typeface="Arial"/>
            </a:endParaRPr>
          </a:p>
        </p:txBody>
      </p:sp>
      <p:graphicFrame>
        <p:nvGraphicFramePr>
          <p:cNvPr id="112" name="object 60">
            <a:extLst>
              <a:ext uri="{FF2B5EF4-FFF2-40B4-BE49-F238E27FC236}">
                <a16:creationId xmlns:a16="http://schemas.microsoft.com/office/drawing/2014/main" id="{25603C55-17F4-114D-83F0-D1D8798254C0}"/>
              </a:ext>
            </a:extLst>
          </p:cNvPr>
          <p:cNvGraphicFramePr>
            <a:graphicFrameLocks noGrp="1"/>
          </p:cNvGraphicFramePr>
          <p:nvPr>
            <p:extLst>
              <p:ext uri="{D42A27DB-BD31-4B8C-83A1-F6EECF244321}">
                <p14:modId xmlns:p14="http://schemas.microsoft.com/office/powerpoint/2010/main" val="606454324"/>
              </p:ext>
            </p:extLst>
          </p:nvPr>
        </p:nvGraphicFramePr>
        <p:xfrm>
          <a:off x="820678" y="4725001"/>
          <a:ext cx="7140277" cy="624505"/>
        </p:xfrm>
        <a:graphic>
          <a:graphicData uri="http://schemas.openxmlformats.org/drawingml/2006/table">
            <a:tbl>
              <a:tblPr firstRow="1" bandRow="1">
                <a:tableStyleId>{2D5ABB26-0587-4C30-8999-92F81FD0307C}</a:tableStyleId>
              </a:tblPr>
              <a:tblGrid>
                <a:gridCol w="1210634">
                  <a:extLst>
                    <a:ext uri="{9D8B030D-6E8A-4147-A177-3AD203B41FA5}">
                      <a16:colId xmlns:a16="http://schemas.microsoft.com/office/drawing/2014/main" val="20000"/>
                    </a:ext>
                  </a:extLst>
                </a:gridCol>
                <a:gridCol w="298132">
                  <a:extLst>
                    <a:ext uri="{9D8B030D-6E8A-4147-A177-3AD203B41FA5}">
                      <a16:colId xmlns:a16="http://schemas.microsoft.com/office/drawing/2014/main" val="20001"/>
                    </a:ext>
                  </a:extLst>
                </a:gridCol>
                <a:gridCol w="634968">
                  <a:extLst>
                    <a:ext uri="{9D8B030D-6E8A-4147-A177-3AD203B41FA5}">
                      <a16:colId xmlns:a16="http://schemas.microsoft.com/office/drawing/2014/main" val="20002"/>
                    </a:ext>
                  </a:extLst>
                </a:gridCol>
                <a:gridCol w="823233">
                  <a:extLst>
                    <a:ext uri="{9D8B030D-6E8A-4147-A177-3AD203B41FA5}">
                      <a16:colId xmlns:a16="http://schemas.microsoft.com/office/drawing/2014/main" val="20003"/>
                    </a:ext>
                  </a:extLst>
                </a:gridCol>
                <a:gridCol w="915106">
                  <a:extLst>
                    <a:ext uri="{9D8B030D-6E8A-4147-A177-3AD203B41FA5}">
                      <a16:colId xmlns:a16="http://schemas.microsoft.com/office/drawing/2014/main" val="20004"/>
                    </a:ext>
                  </a:extLst>
                </a:gridCol>
                <a:gridCol w="911360">
                  <a:extLst>
                    <a:ext uri="{9D8B030D-6E8A-4147-A177-3AD203B41FA5}">
                      <a16:colId xmlns:a16="http://schemas.microsoft.com/office/drawing/2014/main" val="20005"/>
                    </a:ext>
                  </a:extLst>
                </a:gridCol>
                <a:gridCol w="817202">
                  <a:extLst>
                    <a:ext uri="{9D8B030D-6E8A-4147-A177-3AD203B41FA5}">
                      <a16:colId xmlns:a16="http://schemas.microsoft.com/office/drawing/2014/main" val="20006"/>
                    </a:ext>
                  </a:extLst>
                </a:gridCol>
                <a:gridCol w="910027">
                  <a:extLst>
                    <a:ext uri="{9D8B030D-6E8A-4147-A177-3AD203B41FA5}">
                      <a16:colId xmlns:a16="http://schemas.microsoft.com/office/drawing/2014/main" val="20007"/>
                    </a:ext>
                  </a:extLst>
                </a:gridCol>
                <a:gridCol w="619615">
                  <a:extLst>
                    <a:ext uri="{9D8B030D-6E8A-4147-A177-3AD203B41FA5}">
                      <a16:colId xmlns:a16="http://schemas.microsoft.com/office/drawing/2014/main" val="20008"/>
                    </a:ext>
                  </a:extLst>
                </a:gridCol>
              </a:tblGrid>
              <a:tr h="199703">
                <a:tc>
                  <a:txBody>
                    <a:bodyPr/>
                    <a:lstStyle/>
                    <a:p>
                      <a:pPr marL="7938" indent="0" algn="l">
                        <a:lnSpc>
                          <a:spcPts val="1325"/>
                        </a:lnSpc>
                        <a:tabLst/>
                      </a:pPr>
                      <a:r>
                        <a:rPr sz="1200" b="1" spc="-5" dirty="0">
                          <a:solidFill>
                            <a:schemeClr val="tx1"/>
                          </a:solidFill>
                          <a:latin typeface="Arial"/>
                          <a:cs typeface="Arial"/>
                        </a:rPr>
                        <a:t>No. </a:t>
                      </a:r>
                      <a:r>
                        <a:rPr sz="1200" b="1" dirty="0">
                          <a:solidFill>
                            <a:schemeClr val="tx1"/>
                          </a:solidFill>
                          <a:latin typeface="Arial"/>
                          <a:cs typeface="Arial"/>
                        </a:rPr>
                        <a:t>of</a:t>
                      </a:r>
                      <a:r>
                        <a:rPr sz="1200" b="1" spc="-70" dirty="0">
                          <a:solidFill>
                            <a:schemeClr val="tx1"/>
                          </a:solidFill>
                          <a:latin typeface="Arial"/>
                          <a:cs typeface="Arial"/>
                        </a:rPr>
                        <a:t> </a:t>
                      </a:r>
                      <a:r>
                        <a:rPr sz="1200" b="1" spc="-10" dirty="0">
                          <a:solidFill>
                            <a:schemeClr val="tx1"/>
                          </a:solidFill>
                          <a:latin typeface="Arial"/>
                          <a:cs typeface="Arial"/>
                        </a:rPr>
                        <a:t>eyes</a:t>
                      </a:r>
                      <a:endParaRPr sz="1200" dirty="0">
                        <a:solidFill>
                          <a:schemeClr val="tx1"/>
                        </a:solidFill>
                        <a:latin typeface="Arial"/>
                        <a:cs typeface="Arial"/>
                      </a:endParaRPr>
                    </a:p>
                  </a:txBody>
                  <a:tcPr marL="72000" marR="0" marT="0" marB="0"/>
                </a:tc>
                <a:tc gridSpan="8">
                  <a:txBody>
                    <a:bodyPr/>
                    <a:lstStyle/>
                    <a:p>
                      <a:endParaRPr sz="1200">
                        <a:solidFill>
                          <a:schemeClr val="tx1"/>
                        </a:solidFill>
                        <a:latin typeface="Arial"/>
                        <a:cs typeface="Arial"/>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401">
                <a:tc>
                  <a:txBody>
                    <a:bodyPr/>
                    <a:lstStyle/>
                    <a:p>
                      <a:pPr marR="15240" algn="l">
                        <a:lnSpc>
                          <a:spcPts val="1405"/>
                        </a:lnSpc>
                      </a:pPr>
                      <a:r>
                        <a:rPr sz="1200" dirty="0">
                          <a:solidFill>
                            <a:schemeClr val="tx1"/>
                          </a:solidFill>
                          <a:latin typeface="Arial"/>
                          <a:cs typeface="Arial"/>
                        </a:rPr>
                        <a:t>Ra</a:t>
                      </a:r>
                      <a:r>
                        <a:rPr sz="1200" spc="5" dirty="0">
                          <a:solidFill>
                            <a:schemeClr val="tx1"/>
                          </a:solidFill>
                          <a:latin typeface="Arial"/>
                          <a:cs typeface="Arial"/>
                        </a:rPr>
                        <a:t>n</a:t>
                      </a:r>
                      <a:r>
                        <a:rPr sz="1200" dirty="0">
                          <a:solidFill>
                            <a:schemeClr val="tx1"/>
                          </a:solidFill>
                          <a:latin typeface="Arial"/>
                          <a:cs typeface="Arial"/>
                        </a:rPr>
                        <a:t>ibi</a:t>
                      </a:r>
                      <a:r>
                        <a:rPr sz="1200" spc="-15" dirty="0">
                          <a:solidFill>
                            <a:schemeClr val="tx1"/>
                          </a:solidFill>
                          <a:latin typeface="Arial"/>
                          <a:cs typeface="Arial"/>
                        </a:rPr>
                        <a:t>z</a:t>
                      </a:r>
                      <a:r>
                        <a:rPr sz="1200" dirty="0">
                          <a:solidFill>
                            <a:schemeClr val="tx1"/>
                          </a:solidFill>
                          <a:latin typeface="Arial"/>
                          <a:cs typeface="Arial"/>
                        </a:rPr>
                        <a:t>u</a:t>
                      </a:r>
                      <a:r>
                        <a:rPr sz="1200" spc="5" dirty="0">
                          <a:solidFill>
                            <a:schemeClr val="tx1"/>
                          </a:solidFill>
                          <a:latin typeface="Arial"/>
                          <a:cs typeface="Arial"/>
                        </a:rPr>
                        <a:t>m</a:t>
                      </a:r>
                      <a:r>
                        <a:rPr sz="1200" spc="-10" dirty="0">
                          <a:solidFill>
                            <a:schemeClr val="tx1"/>
                          </a:solidFill>
                          <a:latin typeface="Arial"/>
                          <a:cs typeface="Arial"/>
                        </a:rPr>
                        <a:t>a</a:t>
                      </a:r>
                      <a:r>
                        <a:rPr sz="1200" dirty="0">
                          <a:solidFill>
                            <a:schemeClr val="tx1"/>
                          </a:solidFill>
                          <a:latin typeface="Arial"/>
                          <a:cs typeface="Arial"/>
                        </a:rPr>
                        <a:t>b</a:t>
                      </a:r>
                    </a:p>
                  </a:txBody>
                  <a:tcPr marL="72000" marR="0" marT="0" marB="0"/>
                </a:tc>
                <a:tc>
                  <a:txBody>
                    <a:bodyPr/>
                    <a:lstStyle/>
                    <a:p>
                      <a:endParaRPr sz="1200">
                        <a:solidFill>
                          <a:schemeClr val="tx1"/>
                        </a:solidFill>
                        <a:latin typeface="Arial"/>
                        <a:cs typeface="Arial"/>
                      </a:endParaRPr>
                    </a:p>
                  </a:txBody>
                  <a:tcPr marL="0" marR="0" marT="0" marB="0"/>
                </a:tc>
                <a:tc>
                  <a:txBody>
                    <a:bodyPr/>
                    <a:lstStyle/>
                    <a:p>
                      <a:pPr marL="139700">
                        <a:lnSpc>
                          <a:spcPts val="1345"/>
                        </a:lnSpc>
                      </a:pPr>
                      <a:r>
                        <a:rPr sz="1200" spc="-5" dirty="0">
                          <a:solidFill>
                            <a:schemeClr val="tx1"/>
                          </a:solidFill>
                          <a:latin typeface="Arial"/>
                          <a:cs typeface="Arial"/>
                        </a:rPr>
                        <a:t>42</a:t>
                      </a:r>
                      <a:endParaRPr sz="1200" dirty="0">
                        <a:solidFill>
                          <a:schemeClr val="tx1"/>
                        </a:solidFill>
                        <a:latin typeface="Arial"/>
                        <a:cs typeface="Arial"/>
                      </a:endParaRPr>
                    </a:p>
                  </a:txBody>
                  <a:tcPr marL="0" marR="0" marT="0" marB="0"/>
                </a:tc>
                <a:tc>
                  <a:txBody>
                    <a:bodyPr/>
                    <a:lstStyle/>
                    <a:p>
                      <a:pPr algn="ctr">
                        <a:lnSpc>
                          <a:spcPts val="1345"/>
                        </a:lnSpc>
                      </a:pPr>
                      <a:r>
                        <a:rPr sz="1200" spc="-5" dirty="0">
                          <a:solidFill>
                            <a:schemeClr val="tx1"/>
                          </a:solidFill>
                          <a:latin typeface="Arial"/>
                          <a:cs typeface="Arial"/>
                        </a:rPr>
                        <a:t>41</a:t>
                      </a:r>
                      <a:endParaRPr sz="1200">
                        <a:solidFill>
                          <a:schemeClr val="tx1"/>
                        </a:solidFill>
                        <a:latin typeface="Arial"/>
                        <a:cs typeface="Arial"/>
                      </a:endParaRPr>
                    </a:p>
                  </a:txBody>
                  <a:tcPr marL="0" marR="0" marT="0" marB="0"/>
                </a:tc>
                <a:tc>
                  <a:txBody>
                    <a:bodyPr/>
                    <a:lstStyle/>
                    <a:p>
                      <a:pPr marL="314325">
                        <a:lnSpc>
                          <a:spcPts val="1345"/>
                        </a:lnSpc>
                      </a:pPr>
                      <a:r>
                        <a:rPr sz="1200" spc="-5" dirty="0">
                          <a:solidFill>
                            <a:schemeClr val="tx1"/>
                          </a:solidFill>
                          <a:latin typeface="Arial"/>
                          <a:cs typeface="Arial"/>
                        </a:rPr>
                        <a:t>37</a:t>
                      </a:r>
                      <a:endParaRPr sz="1200">
                        <a:solidFill>
                          <a:schemeClr val="tx1"/>
                        </a:solidFill>
                        <a:latin typeface="Arial"/>
                        <a:cs typeface="Arial"/>
                      </a:endParaRPr>
                    </a:p>
                  </a:txBody>
                  <a:tcPr marL="0" marR="0" marT="0" marB="0"/>
                </a:tc>
                <a:tc>
                  <a:txBody>
                    <a:bodyPr/>
                    <a:lstStyle/>
                    <a:p>
                      <a:pPr marR="316230" algn="r">
                        <a:lnSpc>
                          <a:spcPts val="1345"/>
                        </a:lnSpc>
                      </a:pPr>
                      <a:r>
                        <a:rPr sz="1200" dirty="0">
                          <a:solidFill>
                            <a:schemeClr val="tx1"/>
                          </a:solidFill>
                          <a:latin typeface="Arial"/>
                          <a:cs typeface="Arial"/>
                        </a:rPr>
                        <a:t>36</a:t>
                      </a:r>
                    </a:p>
                  </a:txBody>
                  <a:tcPr marL="0" marR="0" marT="0" marB="0"/>
                </a:tc>
                <a:tc>
                  <a:txBody>
                    <a:bodyPr/>
                    <a:lstStyle/>
                    <a:p>
                      <a:pPr marL="1905" algn="ctr">
                        <a:lnSpc>
                          <a:spcPts val="1345"/>
                        </a:lnSpc>
                      </a:pPr>
                      <a:r>
                        <a:rPr sz="1200" spc="-5" dirty="0">
                          <a:solidFill>
                            <a:schemeClr val="tx1"/>
                          </a:solidFill>
                          <a:latin typeface="Arial"/>
                          <a:cs typeface="Arial"/>
                        </a:rPr>
                        <a:t>35</a:t>
                      </a:r>
                      <a:endParaRPr sz="1200">
                        <a:solidFill>
                          <a:schemeClr val="tx1"/>
                        </a:solidFill>
                        <a:latin typeface="Arial"/>
                        <a:cs typeface="Arial"/>
                      </a:endParaRPr>
                    </a:p>
                  </a:txBody>
                  <a:tcPr marL="0" marR="0" marT="0" marB="0"/>
                </a:tc>
                <a:tc>
                  <a:txBody>
                    <a:bodyPr/>
                    <a:lstStyle/>
                    <a:p>
                      <a:pPr marL="321945">
                        <a:lnSpc>
                          <a:spcPts val="1345"/>
                        </a:lnSpc>
                      </a:pPr>
                      <a:r>
                        <a:rPr sz="1200" spc="-5" dirty="0">
                          <a:solidFill>
                            <a:schemeClr val="tx1"/>
                          </a:solidFill>
                          <a:latin typeface="Arial"/>
                          <a:cs typeface="Arial"/>
                        </a:rPr>
                        <a:t>29</a:t>
                      </a:r>
                      <a:endParaRPr sz="1200">
                        <a:solidFill>
                          <a:schemeClr val="tx1"/>
                        </a:solidFill>
                        <a:latin typeface="Arial"/>
                        <a:cs typeface="Arial"/>
                      </a:endParaRPr>
                    </a:p>
                  </a:txBody>
                  <a:tcPr marL="0" marR="0" marT="0" marB="0"/>
                </a:tc>
                <a:tc>
                  <a:txBody>
                    <a:bodyPr/>
                    <a:lstStyle/>
                    <a:p>
                      <a:pPr marR="24130" algn="r">
                        <a:lnSpc>
                          <a:spcPts val="1345"/>
                        </a:lnSpc>
                      </a:pPr>
                      <a:r>
                        <a:rPr sz="1200" dirty="0">
                          <a:solidFill>
                            <a:schemeClr val="tx1"/>
                          </a:solidFill>
                          <a:latin typeface="Arial"/>
                          <a:cs typeface="Arial"/>
                        </a:rPr>
                        <a:t>33</a:t>
                      </a:r>
                      <a:endParaRPr sz="1200">
                        <a:solidFill>
                          <a:schemeClr val="tx1"/>
                        </a:solidFill>
                        <a:latin typeface="Arial"/>
                        <a:cs typeface="Arial"/>
                      </a:endParaRPr>
                    </a:p>
                  </a:txBody>
                  <a:tcPr marL="0" marR="0" marT="0" marB="0"/>
                </a:tc>
                <a:extLst>
                  <a:ext uri="{0D108BD9-81ED-4DB2-BD59-A6C34878D82A}">
                    <a16:rowId xmlns:a16="http://schemas.microsoft.com/office/drawing/2014/main" val="10001"/>
                  </a:ext>
                </a:extLst>
              </a:tr>
              <a:tr h="212401">
                <a:tc>
                  <a:txBody>
                    <a:bodyPr/>
                    <a:lstStyle/>
                    <a:p>
                      <a:pPr marR="57785" algn="l">
                        <a:lnSpc>
                          <a:spcPts val="1405"/>
                        </a:lnSpc>
                      </a:pPr>
                      <a:r>
                        <a:rPr sz="1200" dirty="0">
                          <a:solidFill>
                            <a:schemeClr val="tx1"/>
                          </a:solidFill>
                          <a:latin typeface="Arial"/>
                          <a:cs typeface="Arial"/>
                        </a:rPr>
                        <a:t>Prompt</a:t>
                      </a:r>
                      <a:r>
                        <a:rPr sz="1200" spc="-120" dirty="0">
                          <a:solidFill>
                            <a:schemeClr val="tx1"/>
                          </a:solidFill>
                          <a:latin typeface="Arial"/>
                          <a:cs typeface="Arial"/>
                        </a:rPr>
                        <a:t> </a:t>
                      </a:r>
                      <a:r>
                        <a:rPr sz="1200" dirty="0">
                          <a:solidFill>
                            <a:schemeClr val="tx1"/>
                          </a:solidFill>
                          <a:latin typeface="Arial"/>
                          <a:cs typeface="Arial"/>
                        </a:rPr>
                        <a:t>PRP</a:t>
                      </a:r>
                    </a:p>
                  </a:txBody>
                  <a:tcPr marL="72000" marR="0" marT="0" marB="0"/>
                </a:tc>
                <a:tc>
                  <a:txBody>
                    <a:bodyPr/>
                    <a:lstStyle/>
                    <a:p>
                      <a:endParaRPr sz="1200">
                        <a:solidFill>
                          <a:schemeClr val="tx1"/>
                        </a:solidFill>
                        <a:latin typeface="Arial"/>
                        <a:cs typeface="Arial"/>
                      </a:endParaRPr>
                    </a:p>
                  </a:txBody>
                  <a:tcPr marL="0" marR="0" marT="0" marB="0"/>
                </a:tc>
                <a:tc>
                  <a:txBody>
                    <a:bodyPr/>
                    <a:lstStyle/>
                    <a:p>
                      <a:pPr marL="139700">
                        <a:lnSpc>
                          <a:spcPts val="1345"/>
                        </a:lnSpc>
                      </a:pPr>
                      <a:r>
                        <a:rPr sz="1200" spc="-5" dirty="0">
                          <a:solidFill>
                            <a:schemeClr val="tx1"/>
                          </a:solidFill>
                          <a:latin typeface="Arial"/>
                          <a:cs typeface="Arial"/>
                        </a:rPr>
                        <a:t>46</a:t>
                      </a:r>
                      <a:endParaRPr sz="1200">
                        <a:solidFill>
                          <a:schemeClr val="tx1"/>
                        </a:solidFill>
                        <a:latin typeface="Arial"/>
                        <a:cs typeface="Arial"/>
                      </a:endParaRPr>
                    </a:p>
                  </a:txBody>
                  <a:tcPr marL="0" marR="0" marT="0" marB="0"/>
                </a:tc>
                <a:tc>
                  <a:txBody>
                    <a:bodyPr/>
                    <a:lstStyle/>
                    <a:p>
                      <a:pPr algn="ctr">
                        <a:lnSpc>
                          <a:spcPts val="1345"/>
                        </a:lnSpc>
                      </a:pPr>
                      <a:r>
                        <a:rPr sz="1200" spc="-5" dirty="0">
                          <a:solidFill>
                            <a:schemeClr val="tx1"/>
                          </a:solidFill>
                          <a:latin typeface="Arial"/>
                          <a:cs typeface="Arial"/>
                        </a:rPr>
                        <a:t>42</a:t>
                      </a:r>
                      <a:endParaRPr sz="1200">
                        <a:solidFill>
                          <a:schemeClr val="tx1"/>
                        </a:solidFill>
                        <a:latin typeface="Arial"/>
                        <a:cs typeface="Arial"/>
                      </a:endParaRPr>
                    </a:p>
                  </a:txBody>
                  <a:tcPr marL="0" marR="0" marT="0" marB="0"/>
                </a:tc>
                <a:tc>
                  <a:txBody>
                    <a:bodyPr/>
                    <a:lstStyle/>
                    <a:p>
                      <a:pPr marL="314325">
                        <a:lnSpc>
                          <a:spcPts val="1345"/>
                        </a:lnSpc>
                      </a:pPr>
                      <a:r>
                        <a:rPr sz="1200" spc="-5" dirty="0">
                          <a:solidFill>
                            <a:schemeClr val="tx1"/>
                          </a:solidFill>
                          <a:latin typeface="Arial"/>
                          <a:cs typeface="Arial"/>
                        </a:rPr>
                        <a:t>42</a:t>
                      </a:r>
                      <a:endParaRPr sz="1200">
                        <a:solidFill>
                          <a:schemeClr val="tx1"/>
                        </a:solidFill>
                        <a:latin typeface="Arial"/>
                        <a:cs typeface="Arial"/>
                      </a:endParaRPr>
                    </a:p>
                  </a:txBody>
                  <a:tcPr marL="0" marR="0" marT="0" marB="0"/>
                </a:tc>
                <a:tc>
                  <a:txBody>
                    <a:bodyPr/>
                    <a:lstStyle/>
                    <a:p>
                      <a:pPr marR="316230" algn="r">
                        <a:lnSpc>
                          <a:spcPts val="1345"/>
                        </a:lnSpc>
                      </a:pPr>
                      <a:r>
                        <a:rPr sz="1200" dirty="0">
                          <a:solidFill>
                            <a:schemeClr val="tx1"/>
                          </a:solidFill>
                          <a:latin typeface="Arial"/>
                          <a:cs typeface="Arial"/>
                        </a:rPr>
                        <a:t>42</a:t>
                      </a:r>
                      <a:endParaRPr sz="1200">
                        <a:solidFill>
                          <a:schemeClr val="tx1"/>
                        </a:solidFill>
                        <a:latin typeface="Arial"/>
                        <a:cs typeface="Arial"/>
                      </a:endParaRPr>
                    </a:p>
                  </a:txBody>
                  <a:tcPr marL="0" marR="0" marT="0" marB="0"/>
                </a:tc>
                <a:tc>
                  <a:txBody>
                    <a:bodyPr/>
                    <a:lstStyle/>
                    <a:p>
                      <a:pPr marL="1905" algn="ctr">
                        <a:lnSpc>
                          <a:spcPts val="1345"/>
                        </a:lnSpc>
                      </a:pPr>
                      <a:r>
                        <a:rPr sz="1200" spc="-5" dirty="0">
                          <a:solidFill>
                            <a:schemeClr val="tx1"/>
                          </a:solidFill>
                          <a:latin typeface="Arial"/>
                          <a:cs typeface="Arial"/>
                        </a:rPr>
                        <a:t>36</a:t>
                      </a:r>
                      <a:endParaRPr sz="1200">
                        <a:solidFill>
                          <a:schemeClr val="tx1"/>
                        </a:solidFill>
                        <a:latin typeface="Arial"/>
                        <a:cs typeface="Arial"/>
                      </a:endParaRPr>
                    </a:p>
                  </a:txBody>
                  <a:tcPr marL="0" marR="0" marT="0" marB="0"/>
                </a:tc>
                <a:tc>
                  <a:txBody>
                    <a:bodyPr/>
                    <a:lstStyle/>
                    <a:p>
                      <a:pPr marL="321945">
                        <a:lnSpc>
                          <a:spcPts val="1345"/>
                        </a:lnSpc>
                      </a:pPr>
                      <a:r>
                        <a:rPr sz="1200" spc="-5" dirty="0">
                          <a:solidFill>
                            <a:schemeClr val="tx1"/>
                          </a:solidFill>
                          <a:latin typeface="Arial"/>
                          <a:cs typeface="Arial"/>
                        </a:rPr>
                        <a:t>37</a:t>
                      </a:r>
                      <a:endParaRPr sz="1200">
                        <a:solidFill>
                          <a:schemeClr val="tx1"/>
                        </a:solidFill>
                        <a:latin typeface="Arial"/>
                        <a:cs typeface="Arial"/>
                      </a:endParaRPr>
                    </a:p>
                  </a:txBody>
                  <a:tcPr marL="0" marR="0" marT="0" marB="0"/>
                </a:tc>
                <a:tc>
                  <a:txBody>
                    <a:bodyPr/>
                    <a:lstStyle/>
                    <a:p>
                      <a:pPr marR="24130" algn="r">
                        <a:lnSpc>
                          <a:spcPts val="1345"/>
                        </a:lnSpc>
                      </a:pPr>
                      <a:r>
                        <a:rPr sz="1200" dirty="0">
                          <a:solidFill>
                            <a:schemeClr val="tx1"/>
                          </a:solidFill>
                          <a:latin typeface="Arial"/>
                          <a:cs typeface="Arial"/>
                        </a:rPr>
                        <a:t>37</a:t>
                      </a:r>
                    </a:p>
                  </a:txBody>
                  <a:tcPr marL="0" marR="0" marT="0" marB="0"/>
                </a:tc>
                <a:extLst>
                  <a:ext uri="{0D108BD9-81ED-4DB2-BD59-A6C34878D82A}">
                    <a16:rowId xmlns:a16="http://schemas.microsoft.com/office/drawing/2014/main" val="10002"/>
                  </a:ext>
                </a:extLst>
              </a:tr>
            </a:tbl>
          </a:graphicData>
        </a:graphic>
      </p:graphicFrame>
      <p:grpSp>
        <p:nvGrpSpPr>
          <p:cNvPr id="2" name="Group 1">
            <a:extLst>
              <a:ext uri="{FF2B5EF4-FFF2-40B4-BE49-F238E27FC236}">
                <a16:creationId xmlns:a16="http://schemas.microsoft.com/office/drawing/2014/main" id="{828CA37C-7E52-D849-87D4-80720F5E4428}"/>
              </a:ext>
            </a:extLst>
          </p:cNvPr>
          <p:cNvGrpSpPr/>
          <p:nvPr/>
        </p:nvGrpSpPr>
        <p:grpSpPr>
          <a:xfrm>
            <a:off x="1541393" y="1882717"/>
            <a:ext cx="6520770" cy="2766961"/>
            <a:chOff x="2529031" y="1589451"/>
            <a:chExt cx="6520770" cy="3319305"/>
          </a:xfrm>
        </p:grpSpPr>
        <p:sp>
          <p:nvSpPr>
            <p:cNvPr id="45" name="object 6">
              <a:extLst>
                <a:ext uri="{FF2B5EF4-FFF2-40B4-BE49-F238E27FC236}">
                  <a16:creationId xmlns:a16="http://schemas.microsoft.com/office/drawing/2014/main" id="{AFF31760-1A84-6548-8A5F-0F4EAB4A76A2}"/>
                </a:ext>
              </a:extLst>
            </p:cNvPr>
            <p:cNvSpPr/>
            <p:nvPr/>
          </p:nvSpPr>
          <p:spPr>
            <a:xfrm>
              <a:off x="3483609" y="3659863"/>
              <a:ext cx="93333" cy="123809"/>
            </a:xfrm>
            <a:custGeom>
              <a:avLst/>
              <a:gdLst/>
              <a:ahLst/>
              <a:cxnLst/>
              <a:rect l="l" t="t" r="r" b="b"/>
              <a:pathLst>
                <a:path w="93345" h="123825">
                  <a:moveTo>
                    <a:pt x="46482" y="0"/>
                  </a:moveTo>
                  <a:lnTo>
                    <a:pt x="28396" y="4857"/>
                  </a:lnTo>
                  <a:lnTo>
                    <a:pt x="13620" y="18097"/>
                  </a:lnTo>
                  <a:lnTo>
                    <a:pt x="3655" y="37718"/>
                  </a:lnTo>
                  <a:lnTo>
                    <a:pt x="0" y="61721"/>
                  </a:lnTo>
                  <a:lnTo>
                    <a:pt x="3655" y="85725"/>
                  </a:lnTo>
                  <a:lnTo>
                    <a:pt x="13620" y="105346"/>
                  </a:lnTo>
                  <a:lnTo>
                    <a:pt x="28396" y="118586"/>
                  </a:lnTo>
                  <a:lnTo>
                    <a:pt x="46482" y="123443"/>
                  </a:lnTo>
                  <a:lnTo>
                    <a:pt x="64567" y="118586"/>
                  </a:lnTo>
                  <a:lnTo>
                    <a:pt x="79343" y="105346"/>
                  </a:lnTo>
                  <a:lnTo>
                    <a:pt x="89308" y="85725"/>
                  </a:lnTo>
                  <a:lnTo>
                    <a:pt x="92964" y="61721"/>
                  </a:lnTo>
                  <a:lnTo>
                    <a:pt x="89308" y="37718"/>
                  </a:lnTo>
                  <a:lnTo>
                    <a:pt x="79343" y="18097"/>
                  </a:lnTo>
                  <a:lnTo>
                    <a:pt x="64567" y="4857"/>
                  </a:lnTo>
                  <a:lnTo>
                    <a:pt x="46482" y="0"/>
                  </a:lnTo>
                  <a:close/>
                </a:path>
              </a:pathLst>
            </a:custGeom>
            <a:solidFill>
              <a:srgbClr val="767675"/>
            </a:solidFill>
          </p:spPr>
          <p:txBody>
            <a:bodyPr wrap="square" lIns="0" tIns="0" rIns="0" bIns="0" rtlCol="0"/>
            <a:lstStyle/>
            <a:p>
              <a:pPr defTabSz="914286">
                <a:defRPr/>
              </a:pPr>
              <a:endParaRPr sz="1800">
                <a:solidFill>
                  <a:prstClr val="black"/>
                </a:solidFill>
                <a:latin typeface="Calibri"/>
              </a:endParaRPr>
            </a:p>
          </p:txBody>
        </p:sp>
        <p:sp>
          <p:nvSpPr>
            <p:cNvPr id="55" name="object 7">
              <a:extLst>
                <a:ext uri="{FF2B5EF4-FFF2-40B4-BE49-F238E27FC236}">
                  <a16:creationId xmlns:a16="http://schemas.microsoft.com/office/drawing/2014/main" id="{7438E132-F758-3D41-93C7-1C4D4F170887}"/>
                </a:ext>
              </a:extLst>
            </p:cNvPr>
            <p:cNvSpPr/>
            <p:nvPr/>
          </p:nvSpPr>
          <p:spPr>
            <a:xfrm>
              <a:off x="3483609" y="3659863"/>
              <a:ext cx="93333" cy="123809"/>
            </a:xfrm>
            <a:custGeom>
              <a:avLst/>
              <a:gdLst/>
              <a:ahLst/>
              <a:cxnLst/>
              <a:rect l="l" t="t" r="r" b="b"/>
              <a:pathLst>
                <a:path w="93345" h="123825">
                  <a:moveTo>
                    <a:pt x="0" y="61721"/>
                  </a:moveTo>
                  <a:lnTo>
                    <a:pt x="3655" y="37718"/>
                  </a:lnTo>
                  <a:lnTo>
                    <a:pt x="13620" y="18097"/>
                  </a:lnTo>
                  <a:lnTo>
                    <a:pt x="28396" y="4857"/>
                  </a:lnTo>
                  <a:lnTo>
                    <a:pt x="46482" y="0"/>
                  </a:lnTo>
                  <a:lnTo>
                    <a:pt x="64567" y="4857"/>
                  </a:lnTo>
                  <a:lnTo>
                    <a:pt x="79343" y="18097"/>
                  </a:lnTo>
                  <a:lnTo>
                    <a:pt x="89308" y="37718"/>
                  </a:lnTo>
                  <a:lnTo>
                    <a:pt x="92964" y="61721"/>
                  </a:lnTo>
                  <a:lnTo>
                    <a:pt x="89308" y="85725"/>
                  </a:lnTo>
                  <a:lnTo>
                    <a:pt x="79343" y="105346"/>
                  </a:lnTo>
                  <a:lnTo>
                    <a:pt x="64567" y="118586"/>
                  </a:lnTo>
                  <a:lnTo>
                    <a:pt x="46482" y="123443"/>
                  </a:lnTo>
                  <a:lnTo>
                    <a:pt x="28396" y="118586"/>
                  </a:lnTo>
                  <a:lnTo>
                    <a:pt x="13620" y="105346"/>
                  </a:lnTo>
                  <a:lnTo>
                    <a:pt x="3655" y="85725"/>
                  </a:lnTo>
                  <a:lnTo>
                    <a:pt x="0" y="61721"/>
                  </a:lnTo>
                  <a:close/>
                </a:path>
              </a:pathLst>
            </a:custGeom>
            <a:ln w="12192">
              <a:solidFill>
                <a:srgbClr val="013760"/>
              </a:solidFill>
            </a:ln>
          </p:spPr>
          <p:txBody>
            <a:bodyPr wrap="square" lIns="0" tIns="0" rIns="0" bIns="0" rtlCol="0"/>
            <a:lstStyle/>
            <a:p>
              <a:pPr defTabSz="914286">
                <a:defRPr/>
              </a:pPr>
              <a:endParaRPr sz="1800">
                <a:solidFill>
                  <a:prstClr val="black"/>
                </a:solidFill>
                <a:latin typeface="Calibri"/>
              </a:endParaRPr>
            </a:p>
          </p:txBody>
        </p:sp>
        <p:sp>
          <p:nvSpPr>
            <p:cNvPr id="56" name="object 8">
              <a:extLst>
                <a:ext uri="{FF2B5EF4-FFF2-40B4-BE49-F238E27FC236}">
                  <a16:creationId xmlns:a16="http://schemas.microsoft.com/office/drawing/2014/main" id="{E593328D-EAE4-0441-8515-F09E37348FB9}"/>
                </a:ext>
              </a:extLst>
            </p:cNvPr>
            <p:cNvSpPr/>
            <p:nvPr/>
          </p:nvSpPr>
          <p:spPr>
            <a:xfrm>
              <a:off x="3291608" y="3726909"/>
              <a:ext cx="5547909" cy="0"/>
            </a:xfrm>
            <a:custGeom>
              <a:avLst/>
              <a:gdLst/>
              <a:ahLst/>
              <a:cxnLst/>
              <a:rect l="l" t="t" r="r" b="b"/>
              <a:pathLst>
                <a:path w="5548630">
                  <a:moveTo>
                    <a:pt x="0" y="0"/>
                  </a:moveTo>
                  <a:lnTo>
                    <a:pt x="5548376" y="0"/>
                  </a:lnTo>
                </a:path>
              </a:pathLst>
            </a:custGeom>
            <a:ln w="12192">
              <a:solidFill>
                <a:srgbClr val="C5C5C5"/>
              </a:solidFill>
              <a:prstDash val="sysDot"/>
            </a:ln>
          </p:spPr>
          <p:txBody>
            <a:bodyPr wrap="square" lIns="0" tIns="0" rIns="0" bIns="0" rtlCol="0"/>
            <a:lstStyle/>
            <a:p>
              <a:pPr defTabSz="914286">
                <a:defRPr/>
              </a:pPr>
              <a:endParaRPr sz="1800">
                <a:solidFill>
                  <a:prstClr val="black"/>
                </a:solidFill>
                <a:latin typeface="Calibri"/>
              </a:endParaRPr>
            </a:p>
          </p:txBody>
        </p:sp>
        <p:sp>
          <p:nvSpPr>
            <p:cNvPr id="57" name="object 9">
              <a:extLst>
                <a:ext uri="{FF2B5EF4-FFF2-40B4-BE49-F238E27FC236}">
                  <a16:creationId xmlns:a16="http://schemas.microsoft.com/office/drawing/2014/main" id="{F6C8C03F-4D4B-4149-A10B-FAE3C8B1BF95}"/>
                </a:ext>
              </a:extLst>
            </p:cNvPr>
            <p:cNvSpPr/>
            <p:nvPr/>
          </p:nvSpPr>
          <p:spPr>
            <a:xfrm>
              <a:off x="3543035" y="2357013"/>
              <a:ext cx="5353623" cy="1359358"/>
            </a:xfrm>
            <a:custGeom>
              <a:avLst/>
              <a:gdLst/>
              <a:ahLst/>
              <a:cxnLst/>
              <a:rect l="l" t="t" r="r" b="b"/>
              <a:pathLst>
                <a:path w="5354320" h="1359535">
                  <a:moveTo>
                    <a:pt x="0" y="1359408"/>
                  </a:moveTo>
                  <a:lnTo>
                    <a:pt x="878078" y="303911"/>
                  </a:lnTo>
                  <a:lnTo>
                    <a:pt x="1693418" y="0"/>
                  </a:lnTo>
                  <a:lnTo>
                    <a:pt x="2702560" y="121538"/>
                  </a:lnTo>
                  <a:lnTo>
                    <a:pt x="3517900" y="55245"/>
                  </a:lnTo>
                  <a:lnTo>
                    <a:pt x="4338955" y="408939"/>
                  </a:lnTo>
                  <a:lnTo>
                    <a:pt x="5353812" y="447548"/>
                  </a:lnTo>
                </a:path>
              </a:pathLst>
            </a:custGeom>
            <a:ln w="12192">
              <a:solidFill>
                <a:srgbClr val="034E88"/>
              </a:solidFill>
            </a:ln>
          </p:spPr>
          <p:txBody>
            <a:bodyPr wrap="square" lIns="0" tIns="0" rIns="0" bIns="0" rtlCol="0"/>
            <a:lstStyle/>
            <a:p>
              <a:pPr defTabSz="914286">
                <a:defRPr/>
              </a:pPr>
              <a:endParaRPr sz="1800">
                <a:solidFill>
                  <a:prstClr val="black"/>
                </a:solidFill>
                <a:latin typeface="Calibri"/>
              </a:endParaRPr>
            </a:p>
          </p:txBody>
        </p:sp>
        <p:sp>
          <p:nvSpPr>
            <p:cNvPr id="58" name="object 10">
              <a:extLst>
                <a:ext uri="{FF2B5EF4-FFF2-40B4-BE49-F238E27FC236}">
                  <a16:creationId xmlns:a16="http://schemas.microsoft.com/office/drawing/2014/main" id="{98E7BBDE-64DC-1443-BF5A-82E18A26F7D0}"/>
                </a:ext>
              </a:extLst>
            </p:cNvPr>
            <p:cNvSpPr/>
            <p:nvPr/>
          </p:nvSpPr>
          <p:spPr>
            <a:xfrm>
              <a:off x="3554465" y="3070914"/>
              <a:ext cx="5246957" cy="635552"/>
            </a:xfrm>
            <a:custGeom>
              <a:avLst/>
              <a:gdLst/>
              <a:ahLst/>
              <a:cxnLst/>
              <a:rect l="l" t="t" r="r" b="b"/>
              <a:pathLst>
                <a:path w="5247640" h="635635">
                  <a:moveTo>
                    <a:pt x="0" y="635507"/>
                  </a:moveTo>
                  <a:lnTo>
                    <a:pt x="770001" y="182371"/>
                  </a:lnTo>
                  <a:lnTo>
                    <a:pt x="1574164" y="0"/>
                  </a:lnTo>
                  <a:lnTo>
                    <a:pt x="2589403" y="49783"/>
                  </a:lnTo>
                  <a:lnTo>
                    <a:pt x="3404870" y="314959"/>
                  </a:lnTo>
                  <a:lnTo>
                    <a:pt x="4226179" y="116077"/>
                  </a:lnTo>
                  <a:lnTo>
                    <a:pt x="5247132" y="436625"/>
                  </a:lnTo>
                </a:path>
              </a:pathLst>
            </a:custGeom>
            <a:ln w="19812">
              <a:solidFill>
                <a:srgbClr val="A6A6A6"/>
              </a:solidFill>
            </a:ln>
          </p:spPr>
          <p:txBody>
            <a:bodyPr wrap="square" lIns="0" tIns="0" rIns="0" bIns="0" rtlCol="0"/>
            <a:lstStyle/>
            <a:p>
              <a:pPr defTabSz="914286">
                <a:defRPr/>
              </a:pPr>
              <a:endParaRPr sz="1800">
                <a:solidFill>
                  <a:prstClr val="black"/>
                </a:solidFill>
                <a:latin typeface="Calibri"/>
              </a:endParaRPr>
            </a:p>
          </p:txBody>
        </p:sp>
        <p:sp>
          <p:nvSpPr>
            <p:cNvPr id="59" name="object 11">
              <a:extLst>
                <a:ext uri="{FF2B5EF4-FFF2-40B4-BE49-F238E27FC236}">
                  <a16:creationId xmlns:a16="http://schemas.microsoft.com/office/drawing/2014/main" id="{2787D92F-543C-8F40-BA25-A270BAF5D7DD}"/>
                </a:ext>
              </a:extLst>
            </p:cNvPr>
            <p:cNvSpPr/>
            <p:nvPr/>
          </p:nvSpPr>
          <p:spPr>
            <a:xfrm>
              <a:off x="3483606" y="3659863"/>
              <a:ext cx="91428" cy="123809"/>
            </a:xfrm>
            <a:custGeom>
              <a:avLst/>
              <a:gdLst/>
              <a:ahLst/>
              <a:cxnLst/>
              <a:rect l="l" t="t" r="r" b="b"/>
              <a:pathLst>
                <a:path w="91439" h="123825">
                  <a:moveTo>
                    <a:pt x="45720" y="0"/>
                  </a:moveTo>
                  <a:lnTo>
                    <a:pt x="27914" y="4857"/>
                  </a:lnTo>
                  <a:lnTo>
                    <a:pt x="13382" y="18097"/>
                  </a:lnTo>
                  <a:lnTo>
                    <a:pt x="3589" y="37718"/>
                  </a:lnTo>
                  <a:lnTo>
                    <a:pt x="0" y="61721"/>
                  </a:lnTo>
                  <a:lnTo>
                    <a:pt x="3589" y="85725"/>
                  </a:lnTo>
                  <a:lnTo>
                    <a:pt x="13382" y="105346"/>
                  </a:lnTo>
                  <a:lnTo>
                    <a:pt x="27914" y="118586"/>
                  </a:lnTo>
                  <a:lnTo>
                    <a:pt x="45720" y="123443"/>
                  </a:lnTo>
                  <a:lnTo>
                    <a:pt x="63525" y="118586"/>
                  </a:lnTo>
                  <a:lnTo>
                    <a:pt x="78057" y="105346"/>
                  </a:lnTo>
                  <a:lnTo>
                    <a:pt x="87850" y="85725"/>
                  </a:lnTo>
                  <a:lnTo>
                    <a:pt x="91440" y="61721"/>
                  </a:lnTo>
                  <a:lnTo>
                    <a:pt x="87850" y="37718"/>
                  </a:lnTo>
                  <a:lnTo>
                    <a:pt x="78057" y="18097"/>
                  </a:lnTo>
                  <a:lnTo>
                    <a:pt x="63525" y="4857"/>
                  </a:lnTo>
                  <a:lnTo>
                    <a:pt x="45720" y="0"/>
                  </a:lnTo>
                  <a:close/>
                </a:path>
              </a:pathLst>
            </a:custGeom>
            <a:solidFill>
              <a:srgbClr val="BEBEBE"/>
            </a:solidFill>
          </p:spPr>
          <p:txBody>
            <a:bodyPr wrap="square" lIns="0" tIns="0" rIns="0" bIns="0" rtlCol="0"/>
            <a:lstStyle/>
            <a:p>
              <a:pPr defTabSz="914286">
                <a:defRPr/>
              </a:pPr>
              <a:endParaRPr sz="1800">
                <a:solidFill>
                  <a:prstClr val="black"/>
                </a:solidFill>
                <a:latin typeface="Calibri"/>
              </a:endParaRPr>
            </a:p>
          </p:txBody>
        </p:sp>
        <p:sp>
          <p:nvSpPr>
            <p:cNvPr id="64" name="object 12">
              <a:extLst>
                <a:ext uri="{FF2B5EF4-FFF2-40B4-BE49-F238E27FC236}">
                  <a16:creationId xmlns:a16="http://schemas.microsoft.com/office/drawing/2014/main" id="{06ADCB60-2A53-3145-867B-99559E060272}"/>
                </a:ext>
              </a:extLst>
            </p:cNvPr>
            <p:cNvSpPr/>
            <p:nvPr/>
          </p:nvSpPr>
          <p:spPr>
            <a:xfrm>
              <a:off x="3483606" y="3659863"/>
              <a:ext cx="91428" cy="123809"/>
            </a:xfrm>
            <a:custGeom>
              <a:avLst/>
              <a:gdLst/>
              <a:ahLst/>
              <a:cxnLst/>
              <a:rect l="l" t="t" r="r" b="b"/>
              <a:pathLst>
                <a:path w="91439" h="123825">
                  <a:moveTo>
                    <a:pt x="0" y="61721"/>
                  </a:moveTo>
                  <a:lnTo>
                    <a:pt x="3589" y="37718"/>
                  </a:lnTo>
                  <a:lnTo>
                    <a:pt x="13382" y="18097"/>
                  </a:lnTo>
                  <a:lnTo>
                    <a:pt x="27914" y="4857"/>
                  </a:lnTo>
                  <a:lnTo>
                    <a:pt x="45720" y="0"/>
                  </a:lnTo>
                  <a:lnTo>
                    <a:pt x="63525" y="4857"/>
                  </a:lnTo>
                  <a:lnTo>
                    <a:pt x="78057" y="18097"/>
                  </a:lnTo>
                  <a:lnTo>
                    <a:pt x="87850" y="37718"/>
                  </a:lnTo>
                  <a:lnTo>
                    <a:pt x="91440" y="61721"/>
                  </a:lnTo>
                  <a:lnTo>
                    <a:pt x="87850" y="85725"/>
                  </a:lnTo>
                  <a:lnTo>
                    <a:pt x="78057" y="105346"/>
                  </a:lnTo>
                  <a:lnTo>
                    <a:pt x="63525" y="118586"/>
                  </a:lnTo>
                  <a:lnTo>
                    <a:pt x="45720" y="123443"/>
                  </a:lnTo>
                  <a:lnTo>
                    <a:pt x="27914" y="118586"/>
                  </a:lnTo>
                  <a:lnTo>
                    <a:pt x="13382" y="105346"/>
                  </a:lnTo>
                  <a:lnTo>
                    <a:pt x="3589" y="85725"/>
                  </a:lnTo>
                  <a:lnTo>
                    <a:pt x="0" y="61721"/>
                  </a:lnTo>
                  <a:close/>
                </a:path>
              </a:pathLst>
            </a:custGeom>
            <a:ln w="12192">
              <a:solidFill>
                <a:srgbClr val="BEBEBE"/>
              </a:solidFill>
            </a:ln>
          </p:spPr>
          <p:txBody>
            <a:bodyPr wrap="square" lIns="0" tIns="0" rIns="0" bIns="0" rtlCol="0"/>
            <a:lstStyle/>
            <a:p>
              <a:pPr defTabSz="914286">
                <a:defRPr/>
              </a:pPr>
              <a:endParaRPr sz="1800">
                <a:solidFill>
                  <a:prstClr val="black"/>
                </a:solidFill>
                <a:latin typeface="Calibri"/>
              </a:endParaRPr>
            </a:p>
          </p:txBody>
        </p:sp>
        <p:sp>
          <p:nvSpPr>
            <p:cNvPr id="65" name="object 13">
              <a:extLst>
                <a:ext uri="{FF2B5EF4-FFF2-40B4-BE49-F238E27FC236}">
                  <a16:creationId xmlns:a16="http://schemas.microsoft.com/office/drawing/2014/main" id="{A889FB52-8A4F-F446-92FE-F24EA0A1F88E}"/>
                </a:ext>
              </a:extLst>
            </p:cNvPr>
            <p:cNvSpPr txBox="1"/>
            <p:nvPr/>
          </p:nvSpPr>
          <p:spPr>
            <a:xfrm>
              <a:off x="8723452" y="2510661"/>
              <a:ext cx="326349" cy="184642"/>
            </a:xfrm>
            <a:prstGeom prst="rect">
              <a:avLst/>
            </a:prstGeom>
          </p:spPr>
          <p:txBody>
            <a:bodyPr vert="horz" wrap="square" lIns="0" tIns="0" rIns="0" bIns="0" rtlCol="0">
              <a:spAutoFit/>
            </a:bodyPr>
            <a:lstStyle/>
            <a:p>
              <a:pPr marL="12699" defTabSz="914286">
                <a:defRPr/>
              </a:pPr>
              <a:r>
                <a:rPr sz="1200" b="1" spc="-5" dirty="0">
                  <a:solidFill>
                    <a:srgbClr val="013760"/>
                  </a:solidFill>
                  <a:latin typeface="Arial"/>
                  <a:cs typeface="Arial"/>
                </a:rPr>
                <a:t>+7</a:t>
              </a:r>
              <a:r>
                <a:rPr sz="1200" b="1" dirty="0">
                  <a:solidFill>
                    <a:srgbClr val="013760"/>
                  </a:solidFill>
                  <a:latin typeface="Arial"/>
                  <a:cs typeface="Arial"/>
                </a:rPr>
                <a:t>.9</a:t>
              </a:r>
              <a:endParaRPr sz="1200">
                <a:solidFill>
                  <a:prstClr val="black"/>
                </a:solidFill>
                <a:latin typeface="Arial"/>
                <a:cs typeface="Arial"/>
              </a:endParaRPr>
            </a:p>
          </p:txBody>
        </p:sp>
        <p:sp>
          <p:nvSpPr>
            <p:cNvPr id="66" name="object 14">
              <a:extLst>
                <a:ext uri="{FF2B5EF4-FFF2-40B4-BE49-F238E27FC236}">
                  <a16:creationId xmlns:a16="http://schemas.microsoft.com/office/drawing/2014/main" id="{F9CF8C61-3D63-5F4C-B5E6-870A76F628A2}"/>
                </a:ext>
              </a:extLst>
            </p:cNvPr>
            <p:cNvSpPr txBox="1"/>
            <p:nvPr/>
          </p:nvSpPr>
          <p:spPr>
            <a:xfrm>
              <a:off x="8714565" y="3205134"/>
              <a:ext cx="326349" cy="184642"/>
            </a:xfrm>
            <a:prstGeom prst="rect">
              <a:avLst/>
            </a:prstGeom>
          </p:spPr>
          <p:txBody>
            <a:bodyPr vert="horz" wrap="square" lIns="0" tIns="0" rIns="0" bIns="0" rtlCol="0">
              <a:spAutoFit/>
            </a:bodyPr>
            <a:lstStyle/>
            <a:p>
              <a:pPr marL="12699" defTabSz="914286">
                <a:defRPr/>
              </a:pPr>
              <a:r>
                <a:rPr sz="1200" b="1" spc="-5" dirty="0">
                  <a:solidFill>
                    <a:srgbClr val="A6A6A6"/>
                  </a:solidFill>
                  <a:latin typeface="Arial"/>
                  <a:cs typeface="Arial"/>
                </a:rPr>
                <a:t>+1</a:t>
              </a:r>
              <a:r>
                <a:rPr sz="1200" b="1" dirty="0">
                  <a:solidFill>
                    <a:srgbClr val="A6A6A6"/>
                  </a:solidFill>
                  <a:latin typeface="Arial"/>
                  <a:cs typeface="Arial"/>
                </a:rPr>
                <a:t>.9</a:t>
              </a:r>
              <a:endParaRPr sz="1200">
                <a:solidFill>
                  <a:prstClr val="black"/>
                </a:solidFill>
                <a:latin typeface="Arial"/>
                <a:cs typeface="Arial"/>
              </a:endParaRPr>
            </a:p>
          </p:txBody>
        </p:sp>
        <p:sp>
          <p:nvSpPr>
            <p:cNvPr id="70" name="object 18">
              <a:extLst>
                <a:ext uri="{FF2B5EF4-FFF2-40B4-BE49-F238E27FC236}">
                  <a16:creationId xmlns:a16="http://schemas.microsoft.com/office/drawing/2014/main" id="{BCC1298F-3486-FD4C-85B2-945DE1C5C300}"/>
                </a:ext>
              </a:extLst>
            </p:cNvPr>
            <p:cNvSpPr/>
            <p:nvPr/>
          </p:nvSpPr>
          <p:spPr>
            <a:xfrm>
              <a:off x="3248943" y="2355487"/>
              <a:ext cx="50158" cy="0"/>
            </a:xfrm>
            <a:custGeom>
              <a:avLst/>
              <a:gdLst/>
              <a:ahLst/>
              <a:cxnLst/>
              <a:rect l="l" t="t" r="r" b="b"/>
              <a:pathLst>
                <a:path w="50164">
                  <a:moveTo>
                    <a:pt x="0" y="0"/>
                  </a:moveTo>
                  <a:lnTo>
                    <a:pt x="50164"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71" name="object 19">
              <a:extLst>
                <a:ext uri="{FF2B5EF4-FFF2-40B4-BE49-F238E27FC236}">
                  <a16:creationId xmlns:a16="http://schemas.microsoft.com/office/drawing/2014/main" id="{D60CEBAA-EC1C-544B-90DB-0453264C0EDB}"/>
                </a:ext>
              </a:extLst>
            </p:cNvPr>
            <p:cNvSpPr/>
            <p:nvPr/>
          </p:nvSpPr>
          <p:spPr>
            <a:xfrm>
              <a:off x="3248943" y="2707486"/>
              <a:ext cx="50158" cy="0"/>
            </a:xfrm>
            <a:custGeom>
              <a:avLst/>
              <a:gdLst/>
              <a:ahLst/>
              <a:cxnLst/>
              <a:rect l="l" t="t" r="r" b="b"/>
              <a:pathLst>
                <a:path w="50164">
                  <a:moveTo>
                    <a:pt x="0" y="0"/>
                  </a:moveTo>
                  <a:lnTo>
                    <a:pt x="50164"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72" name="object 20">
              <a:extLst>
                <a:ext uri="{FF2B5EF4-FFF2-40B4-BE49-F238E27FC236}">
                  <a16:creationId xmlns:a16="http://schemas.microsoft.com/office/drawing/2014/main" id="{0623AB02-72B1-BC49-93AA-974F4C873E82}"/>
                </a:ext>
              </a:extLst>
            </p:cNvPr>
            <p:cNvSpPr/>
            <p:nvPr/>
          </p:nvSpPr>
          <p:spPr>
            <a:xfrm>
              <a:off x="3248943" y="3041199"/>
              <a:ext cx="50158" cy="0"/>
            </a:xfrm>
            <a:custGeom>
              <a:avLst/>
              <a:gdLst/>
              <a:ahLst/>
              <a:cxnLst/>
              <a:rect l="l" t="t" r="r" b="b"/>
              <a:pathLst>
                <a:path w="50164">
                  <a:moveTo>
                    <a:pt x="0" y="0"/>
                  </a:moveTo>
                  <a:lnTo>
                    <a:pt x="50164"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73" name="object 21">
              <a:extLst>
                <a:ext uri="{FF2B5EF4-FFF2-40B4-BE49-F238E27FC236}">
                  <a16:creationId xmlns:a16="http://schemas.microsoft.com/office/drawing/2014/main" id="{0922F7D7-2341-DB47-B3BD-EC4DF092A71C}"/>
                </a:ext>
              </a:extLst>
            </p:cNvPr>
            <p:cNvSpPr/>
            <p:nvPr/>
          </p:nvSpPr>
          <p:spPr>
            <a:xfrm>
              <a:off x="3248943" y="3388625"/>
              <a:ext cx="50158" cy="0"/>
            </a:xfrm>
            <a:custGeom>
              <a:avLst/>
              <a:gdLst/>
              <a:ahLst/>
              <a:cxnLst/>
              <a:rect l="l" t="t" r="r" b="b"/>
              <a:pathLst>
                <a:path w="50164">
                  <a:moveTo>
                    <a:pt x="0" y="0"/>
                  </a:moveTo>
                  <a:lnTo>
                    <a:pt x="50164"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74" name="object 22">
              <a:extLst>
                <a:ext uri="{FF2B5EF4-FFF2-40B4-BE49-F238E27FC236}">
                  <a16:creationId xmlns:a16="http://schemas.microsoft.com/office/drawing/2014/main" id="{7AA12F69-C4CC-A644-9AB6-7B91E801348C}"/>
                </a:ext>
              </a:extLst>
            </p:cNvPr>
            <p:cNvSpPr/>
            <p:nvPr/>
          </p:nvSpPr>
          <p:spPr>
            <a:xfrm>
              <a:off x="3248943" y="3728433"/>
              <a:ext cx="50158" cy="0"/>
            </a:xfrm>
            <a:custGeom>
              <a:avLst/>
              <a:gdLst/>
              <a:ahLst/>
              <a:cxnLst/>
              <a:rect l="l" t="t" r="r" b="b"/>
              <a:pathLst>
                <a:path w="50164">
                  <a:moveTo>
                    <a:pt x="0" y="0"/>
                  </a:moveTo>
                  <a:lnTo>
                    <a:pt x="50164"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75" name="object 23">
              <a:extLst>
                <a:ext uri="{FF2B5EF4-FFF2-40B4-BE49-F238E27FC236}">
                  <a16:creationId xmlns:a16="http://schemas.microsoft.com/office/drawing/2014/main" id="{3FE34018-50A6-CE45-BBE2-CE781DB778FB}"/>
                </a:ext>
              </a:extLst>
            </p:cNvPr>
            <p:cNvSpPr/>
            <p:nvPr/>
          </p:nvSpPr>
          <p:spPr>
            <a:xfrm>
              <a:off x="3248943" y="4077383"/>
              <a:ext cx="50158" cy="0"/>
            </a:xfrm>
            <a:custGeom>
              <a:avLst/>
              <a:gdLst/>
              <a:ahLst/>
              <a:cxnLst/>
              <a:rect l="l" t="t" r="r" b="b"/>
              <a:pathLst>
                <a:path w="50164">
                  <a:moveTo>
                    <a:pt x="0" y="0"/>
                  </a:moveTo>
                  <a:lnTo>
                    <a:pt x="50164"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76" name="object 24">
              <a:extLst>
                <a:ext uri="{FF2B5EF4-FFF2-40B4-BE49-F238E27FC236}">
                  <a16:creationId xmlns:a16="http://schemas.microsoft.com/office/drawing/2014/main" id="{1B5C984D-A2B3-FD45-BFEA-09B1A41436AC}"/>
                </a:ext>
              </a:extLst>
            </p:cNvPr>
            <p:cNvSpPr/>
            <p:nvPr/>
          </p:nvSpPr>
          <p:spPr>
            <a:xfrm>
              <a:off x="3248943" y="4414144"/>
              <a:ext cx="50158" cy="0"/>
            </a:xfrm>
            <a:custGeom>
              <a:avLst/>
              <a:gdLst/>
              <a:ahLst/>
              <a:cxnLst/>
              <a:rect l="l" t="t" r="r" b="b"/>
              <a:pathLst>
                <a:path w="50164">
                  <a:moveTo>
                    <a:pt x="0" y="0"/>
                  </a:moveTo>
                  <a:lnTo>
                    <a:pt x="50164"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77" name="object 25">
              <a:extLst>
                <a:ext uri="{FF2B5EF4-FFF2-40B4-BE49-F238E27FC236}">
                  <a16:creationId xmlns:a16="http://schemas.microsoft.com/office/drawing/2014/main" id="{A42F0A52-5FB3-E94D-9DAA-21484C89CF2E}"/>
                </a:ext>
              </a:extLst>
            </p:cNvPr>
            <p:cNvSpPr/>
            <p:nvPr/>
          </p:nvSpPr>
          <p:spPr>
            <a:xfrm>
              <a:off x="3291609" y="2355489"/>
              <a:ext cx="5556162" cy="2060307"/>
            </a:xfrm>
            <a:custGeom>
              <a:avLst/>
              <a:gdLst/>
              <a:ahLst/>
              <a:cxnLst/>
              <a:rect l="l" t="t" r="r" b="b"/>
              <a:pathLst>
                <a:path w="5556884" h="2060575">
                  <a:moveTo>
                    <a:pt x="0" y="0"/>
                  </a:moveTo>
                  <a:lnTo>
                    <a:pt x="0" y="2060448"/>
                  </a:lnTo>
                  <a:lnTo>
                    <a:pt x="5556504" y="2060448"/>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78" name="object 26">
              <a:extLst>
                <a:ext uri="{FF2B5EF4-FFF2-40B4-BE49-F238E27FC236}">
                  <a16:creationId xmlns:a16="http://schemas.microsoft.com/office/drawing/2014/main" id="{A2D3513F-66C2-1D4C-B146-4CC3FEC66EFB}"/>
                </a:ext>
              </a:extLst>
            </p:cNvPr>
            <p:cNvSpPr/>
            <p:nvPr/>
          </p:nvSpPr>
          <p:spPr>
            <a:xfrm>
              <a:off x="3539987" y="4414145"/>
              <a:ext cx="0" cy="43174"/>
            </a:xfrm>
            <a:custGeom>
              <a:avLst/>
              <a:gdLst/>
              <a:ahLst/>
              <a:cxnLst/>
              <a:rect l="l" t="t" r="r" b="b"/>
              <a:pathLst>
                <a:path h="43179">
                  <a:moveTo>
                    <a:pt x="0" y="43053"/>
                  </a:moveTo>
                  <a:lnTo>
                    <a:pt x="0"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79" name="object 27">
              <a:extLst>
                <a:ext uri="{FF2B5EF4-FFF2-40B4-BE49-F238E27FC236}">
                  <a16:creationId xmlns:a16="http://schemas.microsoft.com/office/drawing/2014/main" id="{77C180DD-3ED8-9E4F-B1C4-D0056994CBEC}"/>
                </a:ext>
              </a:extLst>
            </p:cNvPr>
            <p:cNvSpPr/>
            <p:nvPr/>
          </p:nvSpPr>
          <p:spPr>
            <a:xfrm>
              <a:off x="4359792" y="4414145"/>
              <a:ext cx="0" cy="43174"/>
            </a:xfrm>
            <a:custGeom>
              <a:avLst/>
              <a:gdLst/>
              <a:ahLst/>
              <a:cxnLst/>
              <a:rect l="l" t="t" r="r" b="b"/>
              <a:pathLst>
                <a:path h="43179">
                  <a:moveTo>
                    <a:pt x="0" y="43053"/>
                  </a:moveTo>
                  <a:lnTo>
                    <a:pt x="0"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80" name="object 28">
              <a:extLst>
                <a:ext uri="{FF2B5EF4-FFF2-40B4-BE49-F238E27FC236}">
                  <a16:creationId xmlns:a16="http://schemas.microsoft.com/office/drawing/2014/main" id="{7654E2CF-1954-734A-AFE3-D0F480F545C5}"/>
                </a:ext>
              </a:extLst>
            </p:cNvPr>
            <p:cNvSpPr/>
            <p:nvPr/>
          </p:nvSpPr>
          <p:spPr>
            <a:xfrm>
              <a:off x="5167409" y="4435668"/>
              <a:ext cx="12698" cy="0"/>
            </a:xfrm>
            <a:custGeom>
              <a:avLst/>
              <a:gdLst/>
              <a:ahLst/>
              <a:cxnLst/>
              <a:rect l="l" t="t" r="r" b="b"/>
              <a:pathLst>
                <a:path w="12700">
                  <a:moveTo>
                    <a:pt x="0" y="0"/>
                  </a:moveTo>
                  <a:lnTo>
                    <a:pt x="12192" y="0"/>
                  </a:lnTo>
                </a:path>
              </a:pathLst>
            </a:custGeom>
            <a:ln w="43053">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81" name="object 29">
              <a:extLst>
                <a:ext uri="{FF2B5EF4-FFF2-40B4-BE49-F238E27FC236}">
                  <a16:creationId xmlns:a16="http://schemas.microsoft.com/office/drawing/2014/main" id="{A32E56A4-9F91-2245-B44C-3DD06CF4A9C3}"/>
                </a:ext>
              </a:extLst>
            </p:cNvPr>
            <p:cNvSpPr/>
            <p:nvPr/>
          </p:nvSpPr>
          <p:spPr>
            <a:xfrm>
              <a:off x="6197497" y="4435668"/>
              <a:ext cx="12698" cy="0"/>
            </a:xfrm>
            <a:custGeom>
              <a:avLst/>
              <a:gdLst/>
              <a:ahLst/>
              <a:cxnLst/>
              <a:rect l="l" t="t" r="r" b="b"/>
              <a:pathLst>
                <a:path w="12700">
                  <a:moveTo>
                    <a:pt x="0" y="0"/>
                  </a:moveTo>
                  <a:lnTo>
                    <a:pt x="12192" y="0"/>
                  </a:lnTo>
                </a:path>
              </a:pathLst>
            </a:custGeom>
            <a:ln w="43053">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82" name="object 30">
              <a:extLst>
                <a:ext uri="{FF2B5EF4-FFF2-40B4-BE49-F238E27FC236}">
                  <a16:creationId xmlns:a16="http://schemas.microsoft.com/office/drawing/2014/main" id="{F3085AE6-FDE4-AF4D-85C6-41F94BE485D2}"/>
                </a:ext>
              </a:extLst>
            </p:cNvPr>
            <p:cNvSpPr/>
            <p:nvPr/>
          </p:nvSpPr>
          <p:spPr>
            <a:xfrm>
              <a:off x="7012732" y="4414145"/>
              <a:ext cx="0" cy="43174"/>
            </a:xfrm>
            <a:custGeom>
              <a:avLst/>
              <a:gdLst/>
              <a:ahLst/>
              <a:cxnLst/>
              <a:rect l="l" t="t" r="r" b="b"/>
              <a:pathLst>
                <a:path h="43179">
                  <a:moveTo>
                    <a:pt x="0" y="43053"/>
                  </a:moveTo>
                  <a:lnTo>
                    <a:pt x="0"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83" name="object 31">
              <a:extLst>
                <a:ext uri="{FF2B5EF4-FFF2-40B4-BE49-F238E27FC236}">
                  <a16:creationId xmlns:a16="http://schemas.microsoft.com/office/drawing/2014/main" id="{F86BB667-3B61-014B-AABE-86B4328F0918}"/>
                </a:ext>
              </a:extLst>
            </p:cNvPr>
            <p:cNvSpPr/>
            <p:nvPr/>
          </p:nvSpPr>
          <p:spPr>
            <a:xfrm>
              <a:off x="7831013" y="4414145"/>
              <a:ext cx="0" cy="43174"/>
            </a:xfrm>
            <a:custGeom>
              <a:avLst/>
              <a:gdLst/>
              <a:ahLst/>
              <a:cxnLst/>
              <a:rect l="l" t="t" r="r" b="b"/>
              <a:pathLst>
                <a:path h="43179">
                  <a:moveTo>
                    <a:pt x="0" y="43053"/>
                  </a:moveTo>
                  <a:lnTo>
                    <a:pt x="0"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84" name="object 32">
              <a:extLst>
                <a:ext uri="{FF2B5EF4-FFF2-40B4-BE49-F238E27FC236}">
                  <a16:creationId xmlns:a16="http://schemas.microsoft.com/office/drawing/2014/main" id="{17A81293-9BD8-B64D-97FE-1C96A1212360}"/>
                </a:ext>
              </a:extLst>
            </p:cNvPr>
            <p:cNvSpPr/>
            <p:nvPr/>
          </p:nvSpPr>
          <p:spPr>
            <a:xfrm>
              <a:off x="8842818" y="4414145"/>
              <a:ext cx="0" cy="43174"/>
            </a:xfrm>
            <a:custGeom>
              <a:avLst/>
              <a:gdLst/>
              <a:ahLst/>
              <a:cxnLst/>
              <a:rect l="l" t="t" r="r" b="b"/>
              <a:pathLst>
                <a:path h="43179">
                  <a:moveTo>
                    <a:pt x="0" y="43053"/>
                  </a:moveTo>
                  <a:lnTo>
                    <a:pt x="0"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85" name="object 33">
              <a:extLst>
                <a:ext uri="{FF2B5EF4-FFF2-40B4-BE49-F238E27FC236}">
                  <a16:creationId xmlns:a16="http://schemas.microsoft.com/office/drawing/2014/main" id="{CF1F68C2-063F-344B-9C30-60D248E8BA99}"/>
                </a:ext>
              </a:extLst>
            </p:cNvPr>
            <p:cNvSpPr/>
            <p:nvPr/>
          </p:nvSpPr>
          <p:spPr>
            <a:xfrm>
              <a:off x="4371985" y="2626726"/>
              <a:ext cx="93333" cy="123809"/>
            </a:xfrm>
            <a:custGeom>
              <a:avLst/>
              <a:gdLst/>
              <a:ahLst/>
              <a:cxnLst/>
              <a:rect l="l" t="t" r="r" b="b"/>
              <a:pathLst>
                <a:path w="93345" h="123825">
                  <a:moveTo>
                    <a:pt x="46481" y="0"/>
                  </a:moveTo>
                  <a:lnTo>
                    <a:pt x="28396" y="4857"/>
                  </a:lnTo>
                  <a:lnTo>
                    <a:pt x="13620" y="18097"/>
                  </a:lnTo>
                  <a:lnTo>
                    <a:pt x="3655" y="37719"/>
                  </a:lnTo>
                  <a:lnTo>
                    <a:pt x="0" y="61722"/>
                  </a:lnTo>
                  <a:lnTo>
                    <a:pt x="3655" y="85725"/>
                  </a:lnTo>
                  <a:lnTo>
                    <a:pt x="13620" y="105346"/>
                  </a:lnTo>
                  <a:lnTo>
                    <a:pt x="28396" y="118586"/>
                  </a:lnTo>
                  <a:lnTo>
                    <a:pt x="46481" y="123444"/>
                  </a:lnTo>
                  <a:lnTo>
                    <a:pt x="64567" y="118586"/>
                  </a:lnTo>
                  <a:lnTo>
                    <a:pt x="79343" y="105346"/>
                  </a:lnTo>
                  <a:lnTo>
                    <a:pt x="89308" y="85725"/>
                  </a:lnTo>
                  <a:lnTo>
                    <a:pt x="92963" y="61722"/>
                  </a:lnTo>
                  <a:lnTo>
                    <a:pt x="89308" y="37719"/>
                  </a:lnTo>
                  <a:lnTo>
                    <a:pt x="79343" y="18097"/>
                  </a:lnTo>
                  <a:lnTo>
                    <a:pt x="64567" y="4857"/>
                  </a:lnTo>
                  <a:lnTo>
                    <a:pt x="46481" y="0"/>
                  </a:lnTo>
                  <a:close/>
                </a:path>
              </a:pathLst>
            </a:custGeom>
            <a:solidFill>
              <a:srgbClr val="034E88"/>
            </a:solidFill>
          </p:spPr>
          <p:txBody>
            <a:bodyPr wrap="square" lIns="0" tIns="0" rIns="0" bIns="0" rtlCol="0"/>
            <a:lstStyle/>
            <a:p>
              <a:pPr defTabSz="914286">
                <a:defRPr/>
              </a:pPr>
              <a:endParaRPr sz="1800">
                <a:solidFill>
                  <a:prstClr val="black"/>
                </a:solidFill>
                <a:latin typeface="Calibri"/>
              </a:endParaRPr>
            </a:p>
          </p:txBody>
        </p:sp>
        <p:sp>
          <p:nvSpPr>
            <p:cNvPr id="86" name="object 34">
              <a:extLst>
                <a:ext uri="{FF2B5EF4-FFF2-40B4-BE49-F238E27FC236}">
                  <a16:creationId xmlns:a16="http://schemas.microsoft.com/office/drawing/2014/main" id="{5D2B7A2F-834F-ED41-9B5F-C2D359DB61CB}"/>
                </a:ext>
              </a:extLst>
            </p:cNvPr>
            <p:cNvSpPr/>
            <p:nvPr/>
          </p:nvSpPr>
          <p:spPr>
            <a:xfrm>
              <a:off x="4371985" y="2626726"/>
              <a:ext cx="93333" cy="123809"/>
            </a:xfrm>
            <a:custGeom>
              <a:avLst/>
              <a:gdLst/>
              <a:ahLst/>
              <a:cxnLst/>
              <a:rect l="l" t="t" r="r" b="b"/>
              <a:pathLst>
                <a:path w="93345" h="123825">
                  <a:moveTo>
                    <a:pt x="0" y="61722"/>
                  </a:moveTo>
                  <a:lnTo>
                    <a:pt x="3655" y="37719"/>
                  </a:lnTo>
                  <a:lnTo>
                    <a:pt x="13620" y="18097"/>
                  </a:lnTo>
                  <a:lnTo>
                    <a:pt x="28396" y="4857"/>
                  </a:lnTo>
                  <a:lnTo>
                    <a:pt x="46481" y="0"/>
                  </a:lnTo>
                  <a:lnTo>
                    <a:pt x="64567" y="4857"/>
                  </a:lnTo>
                  <a:lnTo>
                    <a:pt x="79343" y="18097"/>
                  </a:lnTo>
                  <a:lnTo>
                    <a:pt x="89308" y="37719"/>
                  </a:lnTo>
                  <a:lnTo>
                    <a:pt x="92963" y="61722"/>
                  </a:lnTo>
                  <a:lnTo>
                    <a:pt x="89308" y="85725"/>
                  </a:lnTo>
                  <a:lnTo>
                    <a:pt x="79343" y="105346"/>
                  </a:lnTo>
                  <a:lnTo>
                    <a:pt x="64567" y="118586"/>
                  </a:lnTo>
                  <a:lnTo>
                    <a:pt x="46481" y="123444"/>
                  </a:lnTo>
                  <a:lnTo>
                    <a:pt x="28396" y="118586"/>
                  </a:lnTo>
                  <a:lnTo>
                    <a:pt x="13620" y="105346"/>
                  </a:lnTo>
                  <a:lnTo>
                    <a:pt x="3655" y="85725"/>
                  </a:lnTo>
                  <a:lnTo>
                    <a:pt x="0" y="61722"/>
                  </a:lnTo>
                  <a:close/>
                </a:path>
              </a:pathLst>
            </a:custGeom>
            <a:ln w="12192">
              <a:solidFill>
                <a:srgbClr val="034E88"/>
              </a:solidFill>
            </a:ln>
          </p:spPr>
          <p:txBody>
            <a:bodyPr wrap="square" lIns="0" tIns="0" rIns="0" bIns="0" rtlCol="0"/>
            <a:lstStyle/>
            <a:p>
              <a:pPr defTabSz="914286">
                <a:defRPr/>
              </a:pPr>
              <a:endParaRPr sz="1800">
                <a:solidFill>
                  <a:prstClr val="black"/>
                </a:solidFill>
                <a:latin typeface="Calibri"/>
              </a:endParaRPr>
            </a:p>
          </p:txBody>
        </p:sp>
        <p:sp>
          <p:nvSpPr>
            <p:cNvPr id="87" name="object 35">
              <a:extLst>
                <a:ext uri="{FF2B5EF4-FFF2-40B4-BE49-F238E27FC236}">
                  <a16:creationId xmlns:a16="http://schemas.microsoft.com/office/drawing/2014/main" id="{9670D45D-B9B9-CA4F-8B0F-D221F3571385}"/>
                </a:ext>
              </a:extLst>
            </p:cNvPr>
            <p:cNvSpPr/>
            <p:nvPr/>
          </p:nvSpPr>
          <p:spPr>
            <a:xfrm>
              <a:off x="4265319" y="3214913"/>
              <a:ext cx="93333" cy="123809"/>
            </a:xfrm>
            <a:custGeom>
              <a:avLst/>
              <a:gdLst/>
              <a:ahLst/>
              <a:cxnLst/>
              <a:rect l="l" t="t" r="r" b="b"/>
              <a:pathLst>
                <a:path w="93345" h="123825">
                  <a:moveTo>
                    <a:pt x="46482" y="0"/>
                  </a:moveTo>
                  <a:lnTo>
                    <a:pt x="28396" y="4857"/>
                  </a:lnTo>
                  <a:lnTo>
                    <a:pt x="13620" y="18097"/>
                  </a:lnTo>
                  <a:lnTo>
                    <a:pt x="3655" y="37719"/>
                  </a:lnTo>
                  <a:lnTo>
                    <a:pt x="0" y="61722"/>
                  </a:lnTo>
                  <a:lnTo>
                    <a:pt x="3655" y="85725"/>
                  </a:lnTo>
                  <a:lnTo>
                    <a:pt x="13620" y="105346"/>
                  </a:lnTo>
                  <a:lnTo>
                    <a:pt x="28396" y="118586"/>
                  </a:lnTo>
                  <a:lnTo>
                    <a:pt x="46482" y="123443"/>
                  </a:lnTo>
                  <a:lnTo>
                    <a:pt x="64567" y="118586"/>
                  </a:lnTo>
                  <a:lnTo>
                    <a:pt x="79343" y="105346"/>
                  </a:lnTo>
                  <a:lnTo>
                    <a:pt x="89308" y="85725"/>
                  </a:lnTo>
                  <a:lnTo>
                    <a:pt x="92963" y="61722"/>
                  </a:lnTo>
                  <a:lnTo>
                    <a:pt x="89308" y="37719"/>
                  </a:lnTo>
                  <a:lnTo>
                    <a:pt x="79343" y="18097"/>
                  </a:lnTo>
                  <a:lnTo>
                    <a:pt x="64567" y="4857"/>
                  </a:lnTo>
                  <a:lnTo>
                    <a:pt x="46482" y="0"/>
                  </a:lnTo>
                  <a:close/>
                </a:path>
              </a:pathLst>
            </a:custGeom>
            <a:solidFill>
              <a:srgbClr val="A6A6A6"/>
            </a:solidFill>
          </p:spPr>
          <p:txBody>
            <a:bodyPr wrap="square" lIns="0" tIns="0" rIns="0" bIns="0" rtlCol="0"/>
            <a:lstStyle/>
            <a:p>
              <a:pPr defTabSz="914286">
                <a:defRPr/>
              </a:pPr>
              <a:endParaRPr sz="1800">
                <a:solidFill>
                  <a:prstClr val="black"/>
                </a:solidFill>
                <a:latin typeface="Calibri"/>
              </a:endParaRPr>
            </a:p>
          </p:txBody>
        </p:sp>
        <p:sp>
          <p:nvSpPr>
            <p:cNvPr id="88" name="object 36">
              <a:extLst>
                <a:ext uri="{FF2B5EF4-FFF2-40B4-BE49-F238E27FC236}">
                  <a16:creationId xmlns:a16="http://schemas.microsoft.com/office/drawing/2014/main" id="{61AF6502-DAB2-134B-AE33-3BC589268FD7}"/>
                </a:ext>
              </a:extLst>
            </p:cNvPr>
            <p:cNvSpPr/>
            <p:nvPr/>
          </p:nvSpPr>
          <p:spPr>
            <a:xfrm>
              <a:off x="5077505" y="3032057"/>
              <a:ext cx="93333" cy="123809"/>
            </a:xfrm>
            <a:custGeom>
              <a:avLst/>
              <a:gdLst/>
              <a:ahLst/>
              <a:cxnLst/>
              <a:rect l="l" t="t" r="r" b="b"/>
              <a:pathLst>
                <a:path w="93345" h="123825">
                  <a:moveTo>
                    <a:pt x="46481" y="0"/>
                  </a:moveTo>
                  <a:lnTo>
                    <a:pt x="28396" y="4857"/>
                  </a:lnTo>
                  <a:lnTo>
                    <a:pt x="13620" y="18097"/>
                  </a:lnTo>
                  <a:lnTo>
                    <a:pt x="3655" y="37718"/>
                  </a:lnTo>
                  <a:lnTo>
                    <a:pt x="0" y="61721"/>
                  </a:lnTo>
                  <a:lnTo>
                    <a:pt x="3655" y="85724"/>
                  </a:lnTo>
                  <a:lnTo>
                    <a:pt x="13620" y="105346"/>
                  </a:lnTo>
                  <a:lnTo>
                    <a:pt x="28396" y="118586"/>
                  </a:lnTo>
                  <a:lnTo>
                    <a:pt x="46481" y="123443"/>
                  </a:lnTo>
                  <a:lnTo>
                    <a:pt x="64567" y="118586"/>
                  </a:lnTo>
                  <a:lnTo>
                    <a:pt x="79343" y="105346"/>
                  </a:lnTo>
                  <a:lnTo>
                    <a:pt x="89308" y="85724"/>
                  </a:lnTo>
                  <a:lnTo>
                    <a:pt x="92963" y="61721"/>
                  </a:lnTo>
                  <a:lnTo>
                    <a:pt x="89308" y="37718"/>
                  </a:lnTo>
                  <a:lnTo>
                    <a:pt x="79343" y="18097"/>
                  </a:lnTo>
                  <a:lnTo>
                    <a:pt x="64567" y="4857"/>
                  </a:lnTo>
                  <a:lnTo>
                    <a:pt x="46481" y="0"/>
                  </a:lnTo>
                  <a:close/>
                </a:path>
              </a:pathLst>
            </a:custGeom>
            <a:solidFill>
              <a:srgbClr val="A6A6A6"/>
            </a:solidFill>
          </p:spPr>
          <p:txBody>
            <a:bodyPr wrap="square" lIns="0" tIns="0" rIns="0" bIns="0" rtlCol="0"/>
            <a:lstStyle/>
            <a:p>
              <a:pPr defTabSz="914286">
                <a:defRPr/>
              </a:pPr>
              <a:endParaRPr sz="1800">
                <a:solidFill>
                  <a:prstClr val="black"/>
                </a:solidFill>
                <a:latin typeface="Calibri"/>
              </a:endParaRPr>
            </a:p>
          </p:txBody>
        </p:sp>
        <p:sp>
          <p:nvSpPr>
            <p:cNvPr id="89" name="object 37">
              <a:extLst>
                <a:ext uri="{FF2B5EF4-FFF2-40B4-BE49-F238E27FC236}">
                  <a16:creationId xmlns:a16="http://schemas.microsoft.com/office/drawing/2014/main" id="{89F849CE-76BB-9147-868E-5072DB1EDC33}"/>
                </a:ext>
              </a:extLst>
            </p:cNvPr>
            <p:cNvSpPr/>
            <p:nvPr/>
          </p:nvSpPr>
          <p:spPr>
            <a:xfrm>
              <a:off x="5185695" y="2323489"/>
              <a:ext cx="93333" cy="123809"/>
            </a:xfrm>
            <a:custGeom>
              <a:avLst/>
              <a:gdLst/>
              <a:ahLst/>
              <a:cxnLst/>
              <a:rect l="l" t="t" r="r" b="b"/>
              <a:pathLst>
                <a:path w="93345" h="123825">
                  <a:moveTo>
                    <a:pt x="46482" y="0"/>
                  </a:moveTo>
                  <a:lnTo>
                    <a:pt x="28396" y="4857"/>
                  </a:lnTo>
                  <a:lnTo>
                    <a:pt x="13620" y="18097"/>
                  </a:lnTo>
                  <a:lnTo>
                    <a:pt x="3655" y="37719"/>
                  </a:lnTo>
                  <a:lnTo>
                    <a:pt x="0" y="61722"/>
                  </a:lnTo>
                  <a:lnTo>
                    <a:pt x="3655" y="85725"/>
                  </a:lnTo>
                  <a:lnTo>
                    <a:pt x="13620" y="105346"/>
                  </a:lnTo>
                  <a:lnTo>
                    <a:pt x="28396" y="118586"/>
                  </a:lnTo>
                  <a:lnTo>
                    <a:pt x="46482" y="123443"/>
                  </a:lnTo>
                  <a:lnTo>
                    <a:pt x="64567" y="118586"/>
                  </a:lnTo>
                  <a:lnTo>
                    <a:pt x="79343" y="105346"/>
                  </a:lnTo>
                  <a:lnTo>
                    <a:pt x="89308" y="85725"/>
                  </a:lnTo>
                  <a:lnTo>
                    <a:pt x="92963" y="61722"/>
                  </a:lnTo>
                  <a:lnTo>
                    <a:pt x="89308" y="37719"/>
                  </a:lnTo>
                  <a:lnTo>
                    <a:pt x="79343" y="18097"/>
                  </a:lnTo>
                  <a:lnTo>
                    <a:pt x="64567" y="4857"/>
                  </a:lnTo>
                  <a:lnTo>
                    <a:pt x="46482" y="0"/>
                  </a:lnTo>
                  <a:close/>
                </a:path>
              </a:pathLst>
            </a:custGeom>
            <a:solidFill>
              <a:srgbClr val="034E88"/>
            </a:solidFill>
          </p:spPr>
          <p:txBody>
            <a:bodyPr wrap="square" lIns="0" tIns="0" rIns="0" bIns="0" rtlCol="0"/>
            <a:lstStyle/>
            <a:p>
              <a:pPr defTabSz="914286">
                <a:defRPr/>
              </a:pPr>
              <a:endParaRPr sz="1800">
                <a:solidFill>
                  <a:prstClr val="black"/>
                </a:solidFill>
                <a:latin typeface="Calibri"/>
              </a:endParaRPr>
            </a:p>
          </p:txBody>
        </p:sp>
        <p:sp>
          <p:nvSpPr>
            <p:cNvPr id="90" name="object 38">
              <a:extLst>
                <a:ext uri="{FF2B5EF4-FFF2-40B4-BE49-F238E27FC236}">
                  <a16:creationId xmlns:a16="http://schemas.microsoft.com/office/drawing/2014/main" id="{7DCDD320-16E2-614D-8ED9-3FB1C66E18ED}"/>
                </a:ext>
              </a:extLst>
            </p:cNvPr>
            <p:cNvSpPr/>
            <p:nvPr/>
          </p:nvSpPr>
          <p:spPr>
            <a:xfrm>
              <a:off x="5185695" y="2323489"/>
              <a:ext cx="93333" cy="123809"/>
            </a:xfrm>
            <a:custGeom>
              <a:avLst/>
              <a:gdLst/>
              <a:ahLst/>
              <a:cxnLst/>
              <a:rect l="l" t="t" r="r" b="b"/>
              <a:pathLst>
                <a:path w="93345" h="123825">
                  <a:moveTo>
                    <a:pt x="0" y="61722"/>
                  </a:moveTo>
                  <a:lnTo>
                    <a:pt x="3655" y="37719"/>
                  </a:lnTo>
                  <a:lnTo>
                    <a:pt x="13620" y="18097"/>
                  </a:lnTo>
                  <a:lnTo>
                    <a:pt x="28396" y="4857"/>
                  </a:lnTo>
                  <a:lnTo>
                    <a:pt x="46482" y="0"/>
                  </a:lnTo>
                  <a:lnTo>
                    <a:pt x="64567" y="4857"/>
                  </a:lnTo>
                  <a:lnTo>
                    <a:pt x="79343" y="18097"/>
                  </a:lnTo>
                  <a:lnTo>
                    <a:pt x="89308" y="37719"/>
                  </a:lnTo>
                  <a:lnTo>
                    <a:pt x="92963" y="61722"/>
                  </a:lnTo>
                  <a:lnTo>
                    <a:pt x="89308" y="85725"/>
                  </a:lnTo>
                  <a:lnTo>
                    <a:pt x="79343" y="105346"/>
                  </a:lnTo>
                  <a:lnTo>
                    <a:pt x="64567" y="118586"/>
                  </a:lnTo>
                  <a:lnTo>
                    <a:pt x="46482" y="123443"/>
                  </a:lnTo>
                  <a:lnTo>
                    <a:pt x="28396" y="118586"/>
                  </a:lnTo>
                  <a:lnTo>
                    <a:pt x="13620" y="105346"/>
                  </a:lnTo>
                  <a:lnTo>
                    <a:pt x="3655" y="85725"/>
                  </a:lnTo>
                  <a:lnTo>
                    <a:pt x="0" y="61722"/>
                  </a:lnTo>
                  <a:close/>
                </a:path>
              </a:pathLst>
            </a:custGeom>
            <a:ln w="12192">
              <a:solidFill>
                <a:srgbClr val="034E88"/>
              </a:solidFill>
            </a:ln>
          </p:spPr>
          <p:txBody>
            <a:bodyPr wrap="square" lIns="0" tIns="0" rIns="0" bIns="0" rtlCol="0"/>
            <a:lstStyle/>
            <a:p>
              <a:pPr defTabSz="914286">
                <a:defRPr/>
              </a:pPr>
              <a:endParaRPr sz="1800">
                <a:solidFill>
                  <a:prstClr val="black"/>
                </a:solidFill>
                <a:latin typeface="Calibri"/>
              </a:endParaRPr>
            </a:p>
          </p:txBody>
        </p:sp>
        <p:sp>
          <p:nvSpPr>
            <p:cNvPr id="91" name="object 39">
              <a:extLst>
                <a:ext uri="{FF2B5EF4-FFF2-40B4-BE49-F238E27FC236}">
                  <a16:creationId xmlns:a16="http://schemas.microsoft.com/office/drawing/2014/main" id="{0CA60EAD-9215-674F-8BA3-C02849385F47}"/>
                </a:ext>
              </a:extLst>
            </p:cNvPr>
            <p:cNvSpPr/>
            <p:nvPr/>
          </p:nvSpPr>
          <p:spPr>
            <a:xfrm>
              <a:off x="6098452" y="3065581"/>
              <a:ext cx="93333" cy="123809"/>
            </a:xfrm>
            <a:custGeom>
              <a:avLst/>
              <a:gdLst/>
              <a:ahLst/>
              <a:cxnLst/>
              <a:rect l="l" t="t" r="r" b="b"/>
              <a:pathLst>
                <a:path w="93345" h="123825">
                  <a:moveTo>
                    <a:pt x="46482" y="0"/>
                  </a:moveTo>
                  <a:lnTo>
                    <a:pt x="28396" y="4857"/>
                  </a:lnTo>
                  <a:lnTo>
                    <a:pt x="13620" y="18097"/>
                  </a:lnTo>
                  <a:lnTo>
                    <a:pt x="3655" y="37719"/>
                  </a:lnTo>
                  <a:lnTo>
                    <a:pt x="0" y="61722"/>
                  </a:lnTo>
                  <a:lnTo>
                    <a:pt x="3655" y="85725"/>
                  </a:lnTo>
                  <a:lnTo>
                    <a:pt x="13620" y="105346"/>
                  </a:lnTo>
                  <a:lnTo>
                    <a:pt x="28396" y="118586"/>
                  </a:lnTo>
                  <a:lnTo>
                    <a:pt x="46482" y="123443"/>
                  </a:lnTo>
                  <a:lnTo>
                    <a:pt x="64567" y="118586"/>
                  </a:lnTo>
                  <a:lnTo>
                    <a:pt x="79343" y="105346"/>
                  </a:lnTo>
                  <a:lnTo>
                    <a:pt x="89308" y="85725"/>
                  </a:lnTo>
                  <a:lnTo>
                    <a:pt x="92963" y="61722"/>
                  </a:lnTo>
                  <a:lnTo>
                    <a:pt x="89308" y="37719"/>
                  </a:lnTo>
                  <a:lnTo>
                    <a:pt x="79343" y="18097"/>
                  </a:lnTo>
                  <a:lnTo>
                    <a:pt x="64567" y="4857"/>
                  </a:lnTo>
                  <a:lnTo>
                    <a:pt x="46482" y="0"/>
                  </a:lnTo>
                  <a:close/>
                </a:path>
              </a:pathLst>
            </a:custGeom>
            <a:solidFill>
              <a:srgbClr val="A6A6A6"/>
            </a:solidFill>
          </p:spPr>
          <p:txBody>
            <a:bodyPr wrap="square" lIns="0" tIns="0" rIns="0" bIns="0" rtlCol="0"/>
            <a:lstStyle/>
            <a:p>
              <a:pPr defTabSz="914286">
                <a:defRPr/>
              </a:pPr>
              <a:endParaRPr sz="1800">
                <a:solidFill>
                  <a:prstClr val="black"/>
                </a:solidFill>
                <a:latin typeface="Calibri"/>
              </a:endParaRPr>
            </a:p>
          </p:txBody>
        </p:sp>
        <p:sp>
          <p:nvSpPr>
            <p:cNvPr id="92" name="object 40">
              <a:extLst>
                <a:ext uri="{FF2B5EF4-FFF2-40B4-BE49-F238E27FC236}">
                  <a16:creationId xmlns:a16="http://schemas.microsoft.com/office/drawing/2014/main" id="{6F55B2CB-64F4-1441-8C15-B3841F8E42B4}"/>
                </a:ext>
              </a:extLst>
            </p:cNvPr>
            <p:cNvSpPr/>
            <p:nvPr/>
          </p:nvSpPr>
          <p:spPr>
            <a:xfrm>
              <a:off x="6217307" y="2427108"/>
              <a:ext cx="90159" cy="123809"/>
            </a:xfrm>
            <a:custGeom>
              <a:avLst/>
              <a:gdLst/>
              <a:ahLst/>
              <a:cxnLst/>
              <a:rect l="l" t="t" r="r" b="b"/>
              <a:pathLst>
                <a:path w="90170" h="123825">
                  <a:moveTo>
                    <a:pt x="44958" y="0"/>
                  </a:moveTo>
                  <a:lnTo>
                    <a:pt x="27431" y="4857"/>
                  </a:lnTo>
                  <a:lnTo>
                    <a:pt x="13144" y="18097"/>
                  </a:lnTo>
                  <a:lnTo>
                    <a:pt x="3524" y="37719"/>
                  </a:lnTo>
                  <a:lnTo>
                    <a:pt x="0" y="61722"/>
                  </a:lnTo>
                  <a:lnTo>
                    <a:pt x="3524" y="85725"/>
                  </a:lnTo>
                  <a:lnTo>
                    <a:pt x="13144" y="105346"/>
                  </a:lnTo>
                  <a:lnTo>
                    <a:pt x="27432" y="118586"/>
                  </a:lnTo>
                  <a:lnTo>
                    <a:pt x="44958" y="123444"/>
                  </a:lnTo>
                  <a:lnTo>
                    <a:pt x="62484" y="118586"/>
                  </a:lnTo>
                  <a:lnTo>
                    <a:pt x="76771" y="105346"/>
                  </a:lnTo>
                  <a:lnTo>
                    <a:pt x="86391" y="85725"/>
                  </a:lnTo>
                  <a:lnTo>
                    <a:pt x="89915" y="61722"/>
                  </a:lnTo>
                  <a:lnTo>
                    <a:pt x="86391" y="37719"/>
                  </a:lnTo>
                  <a:lnTo>
                    <a:pt x="76771" y="18097"/>
                  </a:lnTo>
                  <a:lnTo>
                    <a:pt x="62484" y="4857"/>
                  </a:lnTo>
                  <a:lnTo>
                    <a:pt x="44958" y="0"/>
                  </a:lnTo>
                  <a:close/>
                </a:path>
              </a:pathLst>
            </a:custGeom>
            <a:solidFill>
              <a:srgbClr val="013760"/>
            </a:solidFill>
          </p:spPr>
          <p:txBody>
            <a:bodyPr wrap="square" lIns="0" tIns="0" rIns="0" bIns="0" rtlCol="0"/>
            <a:lstStyle/>
            <a:p>
              <a:pPr defTabSz="914286">
                <a:defRPr/>
              </a:pPr>
              <a:endParaRPr sz="1800">
                <a:solidFill>
                  <a:prstClr val="black"/>
                </a:solidFill>
                <a:latin typeface="Calibri"/>
              </a:endParaRPr>
            </a:p>
          </p:txBody>
        </p:sp>
        <p:sp>
          <p:nvSpPr>
            <p:cNvPr id="93" name="object 41">
              <a:extLst>
                <a:ext uri="{FF2B5EF4-FFF2-40B4-BE49-F238E27FC236}">
                  <a16:creationId xmlns:a16="http://schemas.microsoft.com/office/drawing/2014/main" id="{2298CC5A-8E14-7949-B4F9-62DCF0A5D72B}"/>
                </a:ext>
              </a:extLst>
            </p:cNvPr>
            <p:cNvSpPr/>
            <p:nvPr/>
          </p:nvSpPr>
          <p:spPr>
            <a:xfrm>
              <a:off x="6217307" y="2427108"/>
              <a:ext cx="90159" cy="123809"/>
            </a:xfrm>
            <a:custGeom>
              <a:avLst/>
              <a:gdLst/>
              <a:ahLst/>
              <a:cxnLst/>
              <a:rect l="l" t="t" r="r" b="b"/>
              <a:pathLst>
                <a:path w="90170" h="123825">
                  <a:moveTo>
                    <a:pt x="0" y="61722"/>
                  </a:moveTo>
                  <a:lnTo>
                    <a:pt x="3524" y="37719"/>
                  </a:lnTo>
                  <a:lnTo>
                    <a:pt x="13144" y="18097"/>
                  </a:lnTo>
                  <a:lnTo>
                    <a:pt x="27431" y="4857"/>
                  </a:lnTo>
                  <a:lnTo>
                    <a:pt x="44958" y="0"/>
                  </a:lnTo>
                  <a:lnTo>
                    <a:pt x="62484" y="4857"/>
                  </a:lnTo>
                  <a:lnTo>
                    <a:pt x="76771" y="18097"/>
                  </a:lnTo>
                  <a:lnTo>
                    <a:pt x="86391" y="37719"/>
                  </a:lnTo>
                  <a:lnTo>
                    <a:pt x="89915" y="61722"/>
                  </a:lnTo>
                  <a:lnTo>
                    <a:pt x="86391" y="85725"/>
                  </a:lnTo>
                  <a:lnTo>
                    <a:pt x="76771" y="105346"/>
                  </a:lnTo>
                  <a:lnTo>
                    <a:pt x="62484" y="118586"/>
                  </a:lnTo>
                  <a:lnTo>
                    <a:pt x="44958" y="123444"/>
                  </a:lnTo>
                  <a:lnTo>
                    <a:pt x="27432" y="118586"/>
                  </a:lnTo>
                  <a:lnTo>
                    <a:pt x="13144" y="105346"/>
                  </a:lnTo>
                  <a:lnTo>
                    <a:pt x="3524" y="85725"/>
                  </a:lnTo>
                  <a:lnTo>
                    <a:pt x="0" y="61722"/>
                  </a:lnTo>
                  <a:close/>
                </a:path>
              </a:pathLst>
            </a:custGeom>
            <a:ln w="12192">
              <a:solidFill>
                <a:srgbClr val="013760"/>
              </a:solidFill>
            </a:ln>
          </p:spPr>
          <p:txBody>
            <a:bodyPr wrap="square" lIns="0" tIns="0" rIns="0" bIns="0" rtlCol="0"/>
            <a:lstStyle/>
            <a:p>
              <a:pPr defTabSz="914286">
                <a:defRPr/>
              </a:pPr>
              <a:endParaRPr sz="1800">
                <a:solidFill>
                  <a:prstClr val="black"/>
                </a:solidFill>
                <a:latin typeface="Calibri"/>
              </a:endParaRPr>
            </a:p>
          </p:txBody>
        </p:sp>
        <p:sp>
          <p:nvSpPr>
            <p:cNvPr id="94" name="object 42">
              <a:extLst>
                <a:ext uri="{FF2B5EF4-FFF2-40B4-BE49-F238E27FC236}">
                  <a16:creationId xmlns:a16="http://schemas.microsoft.com/office/drawing/2014/main" id="{E3472F10-351A-1949-AD83-0D6321F67726}"/>
                </a:ext>
              </a:extLst>
            </p:cNvPr>
            <p:cNvSpPr/>
            <p:nvPr/>
          </p:nvSpPr>
          <p:spPr>
            <a:xfrm>
              <a:off x="6918258" y="3338341"/>
              <a:ext cx="93333" cy="123809"/>
            </a:xfrm>
            <a:custGeom>
              <a:avLst/>
              <a:gdLst/>
              <a:ahLst/>
              <a:cxnLst/>
              <a:rect l="l" t="t" r="r" b="b"/>
              <a:pathLst>
                <a:path w="93345" h="123825">
                  <a:moveTo>
                    <a:pt x="46481" y="0"/>
                  </a:moveTo>
                  <a:lnTo>
                    <a:pt x="28396" y="4857"/>
                  </a:lnTo>
                  <a:lnTo>
                    <a:pt x="13620" y="18097"/>
                  </a:lnTo>
                  <a:lnTo>
                    <a:pt x="3655" y="37719"/>
                  </a:lnTo>
                  <a:lnTo>
                    <a:pt x="0" y="61722"/>
                  </a:lnTo>
                  <a:lnTo>
                    <a:pt x="3655" y="85725"/>
                  </a:lnTo>
                  <a:lnTo>
                    <a:pt x="13620" y="105346"/>
                  </a:lnTo>
                  <a:lnTo>
                    <a:pt x="28396" y="118586"/>
                  </a:lnTo>
                  <a:lnTo>
                    <a:pt x="46481" y="123444"/>
                  </a:lnTo>
                  <a:lnTo>
                    <a:pt x="64567" y="118586"/>
                  </a:lnTo>
                  <a:lnTo>
                    <a:pt x="79343" y="105346"/>
                  </a:lnTo>
                  <a:lnTo>
                    <a:pt x="89308" y="85725"/>
                  </a:lnTo>
                  <a:lnTo>
                    <a:pt x="92964" y="61722"/>
                  </a:lnTo>
                  <a:lnTo>
                    <a:pt x="89308" y="37719"/>
                  </a:lnTo>
                  <a:lnTo>
                    <a:pt x="79343" y="18097"/>
                  </a:lnTo>
                  <a:lnTo>
                    <a:pt x="64567" y="4857"/>
                  </a:lnTo>
                  <a:lnTo>
                    <a:pt x="46481" y="0"/>
                  </a:lnTo>
                  <a:close/>
                </a:path>
              </a:pathLst>
            </a:custGeom>
            <a:solidFill>
              <a:srgbClr val="A6A6A6"/>
            </a:solidFill>
          </p:spPr>
          <p:txBody>
            <a:bodyPr wrap="square" lIns="0" tIns="0" rIns="0" bIns="0" rtlCol="0"/>
            <a:lstStyle/>
            <a:p>
              <a:pPr defTabSz="914286">
                <a:defRPr/>
              </a:pPr>
              <a:endParaRPr sz="1800">
                <a:solidFill>
                  <a:prstClr val="black"/>
                </a:solidFill>
                <a:latin typeface="Calibri"/>
              </a:endParaRPr>
            </a:p>
          </p:txBody>
        </p:sp>
        <p:sp>
          <p:nvSpPr>
            <p:cNvPr id="95" name="object 43">
              <a:extLst>
                <a:ext uri="{FF2B5EF4-FFF2-40B4-BE49-F238E27FC236}">
                  <a16:creationId xmlns:a16="http://schemas.microsoft.com/office/drawing/2014/main" id="{62D4F0E1-E332-4548-BF7A-A8566EF12855}"/>
                </a:ext>
              </a:extLst>
            </p:cNvPr>
            <p:cNvSpPr/>
            <p:nvPr/>
          </p:nvSpPr>
          <p:spPr>
            <a:xfrm>
              <a:off x="7009686" y="2358537"/>
              <a:ext cx="93333" cy="123809"/>
            </a:xfrm>
            <a:custGeom>
              <a:avLst/>
              <a:gdLst/>
              <a:ahLst/>
              <a:cxnLst/>
              <a:rect l="l" t="t" r="r" b="b"/>
              <a:pathLst>
                <a:path w="93345" h="123825">
                  <a:moveTo>
                    <a:pt x="46481" y="0"/>
                  </a:moveTo>
                  <a:lnTo>
                    <a:pt x="28396" y="4857"/>
                  </a:lnTo>
                  <a:lnTo>
                    <a:pt x="13620" y="18097"/>
                  </a:lnTo>
                  <a:lnTo>
                    <a:pt x="3655" y="37719"/>
                  </a:lnTo>
                  <a:lnTo>
                    <a:pt x="0" y="61722"/>
                  </a:lnTo>
                  <a:lnTo>
                    <a:pt x="3655" y="85725"/>
                  </a:lnTo>
                  <a:lnTo>
                    <a:pt x="13620" y="105346"/>
                  </a:lnTo>
                  <a:lnTo>
                    <a:pt x="28396" y="118586"/>
                  </a:lnTo>
                  <a:lnTo>
                    <a:pt x="46481" y="123444"/>
                  </a:lnTo>
                  <a:lnTo>
                    <a:pt x="64567" y="118586"/>
                  </a:lnTo>
                  <a:lnTo>
                    <a:pt x="79343" y="105346"/>
                  </a:lnTo>
                  <a:lnTo>
                    <a:pt x="89308" y="85725"/>
                  </a:lnTo>
                  <a:lnTo>
                    <a:pt x="92963" y="61722"/>
                  </a:lnTo>
                  <a:lnTo>
                    <a:pt x="89308" y="37719"/>
                  </a:lnTo>
                  <a:lnTo>
                    <a:pt x="79343" y="18097"/>
                  </a:lnTo>
                  <a:lnTo>
                    <a:pt x="64567" y="4857"/>
                  </a:lnTo>
                  <a:lnTo>
                    <a:pt x="46481" y="0"/>
                  </a:lnTo>
                  <a:close/>
                </a:path>
              </a:pathLst>
            </a:custGeom>
            <a:solidFill>
              <a:srgbClr val="034E88"/>
            </a:solidFill>
          </p:spPr>
          <p:txBody>
            <a:bodyPr wrap="square" lIns="0" tIns="0" rIns="0" bIns="0" rtlCol="0"/>
            <a:lstStyle/>
            <a:p>
              <a:pPr defTabSz="914286">
                <a:defRPr/>
              </a:pPr>
              <a:endParaRPr sz="1800">
                <a:solidFill>
                  <a:prstClr val="black"/>
                </a:solidFill>
                <a:latin typeface="Calibri"/>
              </a:endParaRPr>
            </a:p>
          </p:txBody>
        </p:sp>
        <p:sp>
          <p:nvSpPr>
            <p:cNvPr id="96" name="object 44">
              <a:extLst>
                <a:ext uri="{FF2B5EF4-FFF2-40B4-BE49-F238E27FC236}">
                  <a16:creationId xmlns:a16="http://schemas.microsoft.com/office/drawing/2014/main" id="{E402B0DB-844A-AA42-A75B-162DC7D559BF}"/>
                </a:ext>
              </a:extLst>
            </p:cNvPr>
            <p:cNvSpPr/>
            <p:nvPr/>
          </p:nvSpPr>
          <p:spPr>
            <a:xfrm>
              <a:off x="7009686" y="2358537"/>
              <a:ext cx="93333" cy="123809"/>
            </a:xfrm>
            <a:custGeom>
              <a:avLst/>
              <a:gdLst/>
              <a:ahLst/>
              <a:cxnLst/>
              <a:rect l="l" t="t" r="r" b="b"/>
              <a:pathLst>
                <a:path w="93345" h="123825">
                  <a:moveTo>
                    <a:pt x="0" y="61722"/>
                  </a:moveTo>
                  <a:lnTo>
                    <a:pt x="3655" y="37719"/>
                  </a:lnTo>
                  <a:lnTo>
                    <a:pt x="13620" y="18097"/>
                  </a:lnTo>
                  <a:lnTo>
                    <a:pt x="28396" y="4857"/>
                  </a:lnTo>
                  <a:lnTo>
                    <a:pt x="46481" y="0"/>
                  </a:lnTo>
                  <a:lnTo>
                    <a:pt x="64567" y="4857"/>
                  </a:lnTo>
                  <a:lnTo>
                    <a:pt x="79343" y="18097"/>
                  </a:lnTo>
                  <a:lnTo>
                    <a:pt x="89308" y="37719"/>
                  </a:lnTo>
                  <a:lnTo>
                    <a:pt x="92963" y="61722"/>
                  </a:lnTo>
                  <a:lnTo>
                    <a:pt x="89308" y="85725"/>
                  </a:lnTo>
                  <a:lnTo>
                    <a:pt x="79343" y="105346"/>
                  </a:lnTo>
                  <a:lnTo>
                    <a:pt x="64567" y="118586"/>
                  </a:lnTo>
                  <a:lnTo>
                    <a:pt x="46481" y="123444"/>
                  </a:lnTo>
                  <a:lnTo>
                    <a:pt x="28396" y="118586"/>
                  </a:lnTo>
                  <a:lnTo>
                    <a:pt x="13620" y="105346"/>
                  </a:lnTo>
                  <a:lnTo>
                    <a:pt x="3655" y="85725"/>
                  </a:lnTo>
                  <a:lnTo>
                    <a:pt x="0" y="61722"/>
                  </a:lnTo>
                  <a:close/>
                </a:path>
              </a:pathLst>
            </a:custGeom>
            <a:ln w="12192">
              <a:solidFill>
                <a:srgbClr val="034E88"/>
              </a:solidFill>
            </a:ln>
          </p:spPr>
          <p:txBody>
            <a:bodyPr wrap="square" lIns="0" tIns="0" rIns="0" bIns="0" rtlCol="0"/>
            <a:lstStyle/>
            <a:p>
              <a:pPr defTabSz="914286">
                <a:defRPr/>
              </a:pPr>
              <a:endParaRPr sz="1800">
                <a:solidFill>
                  <a:prstClr val="black"/>
                </a:solidFill>
                <a:latin typeface="Calibri"/>
              </a:endParaRPr>
            </a:p>
          </p:txBody>
        </p:sp>
        <p:sp>
          <p:nvSpPr>
            <p:cNvPr id="97" name="object 45">
              <a:extLst>
                <a:ext uri="{FF2B5EF4-FFF2-40B4-BE49-F238E27FC236}">
                  <a16:creationId xmlns:a16="http://schemas.microsoft.com/office/drawing/2014/main" id="{D794C855-D249-F748-A92C-DA867C0BBEF2}"/>
                </a:ext>
              </a:extLst>
            </p:cNvPr>
            <p:cNvSpPr/>
            <p:nvPr/>
          </p:nvSpPr>
          <p:spPr>
            <a:xfrm>
              <a:off x="7727396" y="3149390"/>
              <a:ext cx="93333" cy="123809"/>
            </a:xfrm>
            <a:custGeom>
              <a:avLst/>
              <a:gdLst/>
              <a:ahLst/>
              <a:cxnLst/>
              <a:rect l="l" t="t" r="r" b="b"/>
              <a:pathLst>
                <a:path w="93345" h="123825">
                  <a:moveTo>
                    <a:pt x="46481" y="0"/>
                  </a:moveTo>
                  <a:lnTo>
                    <a:pt x="28396" y="4857"/>
                  </a:lnTo>
                  <a:lnTo>
                    <a:pt x="13620" y="18097"/>
                  </a:lnTo>
                  <a:lnTo>
                    <a:pt x="3655" y="37718"/>
                  </a:lnTo>
                  <a:lnTo>
                    <a:pt x="0" y="61721"/>
                  </a:lnTo>
                  <a:lnTo>
                    <a:pt x="3655" y="85724"/>
                  </a:lnTo>
                  <a:lnTo>
                    <a:pt x="13620" y="105346"/>
                  </a:lnTo>
                  <a:lnTo>
                    <a:pt x="28396" y="118586"/>
                  </a:lnTo>
                  <a:lnTo>
                    <a:pt x="46481" y="123443"/>
                  </a:lnTo>
                  <a:lnTo>
                    <a:pt x="64567" y="118586"/>
                  </a:lnTo>
                  <a:lnTo>
                    <a:pt x="79343" y="105346"/>
                  </a:lnTo>
                  <a:lnTo>
                    <a:pt x="89308" y="85724"/>
                  </a:lnTo>
                  <a:lnTo>
                    <a:pt x="92963" y="61721"/>
                  </a:lnTo>
                  <a:lnTo>
                    <a:pt x="89308" y="37718"/>
                  </a:lnTo>
                  <a:lnTo>
                    <a:pt x="79343" y="18097"/>
                  </a:lnTo>
                  <a:lnTo>
                    <a:pt x="64567" y="4857"/>
                  </a:lnTo>
                  <a:lnTo>
                    <a:pt x="46481" y="0"/>
                  </a:lnTo>
                  <a:close/>
                </a:path>
              </a:pathLst>
            </a:custGeom>
            <a:solidFill>
              <a:srgbClr val="A6A6A6"/>
            </a:solidFill>
          </p:spPr>
          <p:txBody>
            <a:bodyPr wrap="square" lIns="0" tIns="0" rIns="0" bIns="0" rtlCol="0"/>
            <a:lstStyle/>
            <a:p>
              <a:pPr defTabSz="914286">
                <a:defRPr/>
              </a:pPr>
              <a:endParaRPr sz="1800">
                <a:solidFill>
                  <a:prstClr val="black"/>
                </a:solidFill>
                <a:latin typeface="Calibri"/>
              </a:endParaRPr>
            </a:p>
          </p:txBody>
        </p:sp>
        <p:sp>
          <p:nvSpPr>
            <p:cNvPr id="98" name="object 46">
              <a:extLst>
                <a:ext uri="{FF2B5EF4-FFF2-40B4-BE49-F238E27FC236}">
                  <a16:creationId xmlns:a16="http://schemas.microsoft.com/office/drawing/2014/main" id="{CBF3179F-5AA7-9948-A954-C9108C7AB84C}"/>
                </a:ext>
              </a:extLst>
            </p:cNvPr>
            <p:cNvSpPr/>
            <p:nvPr/>
          </p:nvSpPr>
          <p:spPr>
            <a:xfrm>
              <a:off x="7841681" y="2721202"/>
              <a:ext cx="93333" cy="123809"/>
            </a:xfrm>
            <a:custGeom>
              <a:avLst/>
              <a:gdLst/>
              <a:ahLst/>
              <a:cxnLst/>
              <a:rect l="l" t="t" r="r" b="b"/>
              <a:pathLst>
                <a:path w="93345" h="123825">
                  <a:moveTo>
                    <a:pt x="46481" y="0"/>
                  </a:moveTo>
                  <a:lnTo>
                    <a:pt x="28396" y="4857"/>
                  </a:lnTo>
                  <a:lnTo>
                    <a:pt x="13620" y="18097"/>
                  </a:lnTo>
                  <a:lnTo>
                    <a:pt x="3655" y="37719"/>
                  </a:lnTo>
                  <a:lnTo>
                    <a:pt x="0" y="61722"/>
                  </a:lnTo>
                  <a:lnTo>
                    <a:pt x="3655" y="85725"/>
                  </a:lnTo>
                  <a:lnTo>
                    <a:pt x="13620" y="105346"/>
                  </a:lnTo>
                  <a:lnTo>
                    <a:pt x="28396" y="118586"/>
                  </a:lnTo>
                  <a:lnTo>
                    <a:pt x="46481" y="123444"/>
                  </a:lnTo>
                  <a:lnTo>
                    <a:pt x="64567" y="118586"/>
                  </a:lnTo>
                  <a:lnTo>
                    <a:pt x="79343" y="105346"/>
                  </a:lnTo>
                  <a:lnTo>
                    <a:pt x="89308" y="85725"/>
                  </a:lnTo>
                  <a:lnTo>
                    <a:pt x="92963" y="61722"/>
                  </a:lnTo>
                  <a:lnTo>
                    <a:pt x="89308" y="37719"/>
                  </a:lnTo>
                  <a:lnTo>
                    <a:pt x="79343" y="18097"/>
                  </a:lnTo>
                  <a:lnTo>
                    <a:pt x="64567" y="4857"/>
                  </a:lnTo>
                  <a:lnTo>
                    <a:pt x="46481" y="0"/>
                  </a:lnTo>
                  <a:close/>
                </a:path>
              </a:pathLst>
            </a:custGeom>
            <a:solidFill>
              <a:srgbClr val="034E88"/>
            </a:solidFill>
          </p:spPr>
          <p:txBody>
            <a:bodyPr wrap="square" lIns="0" tIns="0" rIns="0" bIns="0" rtlCol="0"/>
            <a:lstStyle/>
            <a:p>
              <a:pPr defTabSz="914286">
                <a:defRPr/>
              </a:pPr>
              <a:endParaRPr sz="1800">
                <a:solidFill>
                  <a:prstClr val="black"/>
                </a:solidFill>
                <a:latin typeface="Calibri"/>
              </a:endParaRPr>
            </a:p>
          </p:txBody>
        </p:sp>
        <p:sp>
          <p:nvSpPr>
            <p:cNvPr id="99" name="object 47">
              <a:extLst>
                <a:ext uri="{FF2B5EF4-FFF2-40B4-BE49-F238E27FC236}">
                  <a16:creationId xmlns:a16="http://schemas.microsoft.com/office/drawing/2014/main" id="{84E81996-CC63-8F4A-AB60-2652D0F527D6}"/>
                </a:ext>
              </a:extLst>
            </p:cNvPr>
            <p:cNvSpPr/>
            <p:nvPr/>
          </p:nvSpPr>
          <p:spPr>
            <a:xfrm>
              <a:off x="7841681" y="2721202"/>
              <a:ext cx="93333" cy="123809"/>
            </a:xfrm>
            <a:custGeom>
              <a:avLst/>
              <a:gdLst/>
              <a:ahLst/>
              <a:cxnLst/>
              <a:rect l="l" t="t" r="r" b="b"/>
              <a:pathLst>
                <a:path w="93345" h="123825">
                  <a:moveTo>
                    <a:pt x="0" y="61722"/>
                  </a:moveTo>
                  <a:lnTo>
                    <a:pt x="3655" y="37719"/>
                  </a:lnTo>
                  <a:lnTo>
                    <a:pt x="13620" y="18097"/>
                  </a:lnTo>
                  <a:lnTo>
                    <a:pt x="28396" y="4857"/>
                  </a:lnTo>
                  <a:lnTo>
                    <a:pt x="46481" y="0"/>
                  </a:lnTo>
                  <a:lnTo>
                    <a:pt x="64567" y="4857"/>
                  </a:lnTo>
                  <a:lnTo>
                    <a:pt x="79343" y="18097"/>
                  </a:lnTo>
                  <a:lnTo>
                    <a:pt x="89308" y="37719"/>
                  </a:lnTo>
                  <a:lnTo>
                    <a:pt x="92963" y="61722"/>
                  </a:lnTo>
                  <a:lnTo>
                    <a:pt x="89308" y="85725"/>
                  </a:lnTo>
                  <a:lnTo>
                    <a:pt x="79343" y="105346"/>
                  </a:lnTo>
                  <a:lnTo>
                    <a:pt x="64567" y="118586"/>
                  </a:lnTo>
                  <a:lnTo>
                    <a:pt x="46481" y="123444"/>
                  </a:lnTo>
                  <a:lnTo>
                    <a:pt x="28396" y="118586"/>
                  </a:lnTo>
                  <a:lnTo>
                    <a:pt x="13620" y="105346"/>
                  </a:lnTo>
                  <a:lnTo>
                    <a:pt x="3655" y="85725"/>
                  </a:lnTo>
                  <a:lnTo>
                    <a:pt x="0" y="61722"/>
                  </a:lnTo>
                  <a:close/>
                </a:path>
              </a:pathLst>
            </a:custGeom>
            <a:ln w="12192">
              <a:solidFill>
                <a:srgbClr val="034E88"/>
              </a:solidFill>
            </a:ln>
          </p:spPr>
          <p:txBody>
            <a:bodyPr wrap="square" lIns="0" tIns="0" rIns="0" bIns="0" rtlCol="0"/>
            <a:lstStyle/>
            <a:p>
              <a:pPr defTabSz="914286">
                <a:defRPr/>
              </a:pPr>
              <a:endParaRPr sz="1800">
                <a:solidFill>
                  <a:prstClr val="black"/>
                </a:solidFill>
                <a:latin typeface="Calibri"/>
              </a:endParaRPr>
            </a:p>
          </p:txBody>
        </p:sp>
        <p:sp>
          <p:nvSpPr>
            <p:cNvPr id="100" name="object 48">
              <a:extLst>
                <a:ext uri="{FF2B5EF4-FFF2-40B4-BE49-F238E27FC236}">
                  <a16:creationId xmlns:a16="http://schemas.microsoft.com/office/drawing/2014/main" id="{9F959400-9BE2-4E44-910A-8306B1EC539C}"/>
                </a:ext>
              </a:extLst>
            </p:cNvPr>
            <p:cNvSpPr/>
            <p:nvPr/>
          </p:nvSpPr>
          <p:spPr>
            <a:xfrm>
              <a:off x="8847390" y="2762344"/>
              <a:ext cx="93333" cy="123809"/>
            </a:xfrm>
            <a:custGeom>
              <a:avLst/>
              <a:gdLst/>
              <a:ahLst/>
              <a:cxnLst/>
              <a:rect l="l" t="t" r="r" b="b"/>
              <a:pathLst>
                <a:path w="93345" h="123825">
                  <a:moveTo>
                    <a:pt x="46482" y="0"/>
                  </a:moveTo>
                  <a:lnTo>
                    <a:pt x="28396" y="4857"/>
                  </a:lnTo>
                  <a:lnTo>
                    <a:pt x="13620" y="18097"/>
                  </a:lnTo>
                  <a:lnTo>
                    <a:pt x="3655" y="37719"/>
                  </a:lnTo>
                  <a:lnTo>
                    <a:pt x="0" y="61722"/>
                  </a:lnTo>
                  <a:lnTo>
                    <a:pt x="3655" y="85725"/>
                  </a:lnTo>
                  <a:lnTo>
                    <a:pt x="13620" y="105346"/>
                  </a:lnTo>
                  <a:lnTo>
                    <a:pt x="28396" y="118586"/>
                  </a:lnTo>
                  <a:lnTo>
                    <a:pt x="46482" y="123443"/>
                  </a:lnTo>
                  <a:lnTo>
                    <a:pt x="64567" y="118586"/>
                  </a:lnTo>
                  <a:lnTo>
                    <a:pt x="79343" y="105346"/>
                  </a:lnTo>
                  <a:lnTo>
                    <a:pt x="89308" y="85725"/>
                  </a:lnTo>
                  <a:lnTo>
                    <a:pt x="92964" y="61722"/>
                  </a:lnTo>
                  <a:lnTo>
                    <a:pt x="89308" y="37719"/>
                  </a:lnTo>
                  <a:lnTo>
                    <a:pt x="79343" y="18097"/>
                  </a:lnTo>
                  <a:lnTo>
                    <a:pt x="64567" y="4857"/>
                  </a:lnTo>
                  <a:lnTo>
                    <a:pt x="46482" y="0"/>
                  </a:lnTo>
                  <a:close/>
                </a:path>
              </a:pathLst>
            </a:custGeom>
            <a:solidFill>
              <a:srgbClr val="034E88"/>
            </a:solidFill>
          </p:spPr>
          <p:txBody>
            <a:bodyPr wrap="square" lIns="0" tIns="0" rIns="0" bIns="0" rtlCol="0"/>
            <a:lstStyle/>
            <a:p>
              <a:pPr defTabSz="914286">
                <a:defRPr/>
              </a:pPr>
              <a:endParaRPr sz="1800">
                <a:solidFill>
                  <a:prstClr val="black"/>
                </a:solidFill>
                <a:latin typeface="Calibri"/>
              </a:endParaRPr>
            </a:p>
          </p:txBody>
        </p:sp>
        <p:sp>
          <p:nvSpPr>
            <p:cNvPr id="101" name="object 49">
              <a:extLst>
                <a:ext uri="{FF2B5EF4-FFF2-40B4-BE49-F238E27FC236}">
                  <a16:creationId xmlns:a16="http://schemas.microsoft.com/office/drawing/2014/main" id="{4E53637F-72B6-BB45-B6C4-E532A9D61E34}"/>
                </a:ext>
              </a:extLst>
            </p:cNvPr>
            <p:cNvSpPr/>
            <p:nvPr/>
          </p:nvSpPr>
          <p:spPr>
            <a:xfrm>
              <a:off x="8847390" y="2762344"/>
              <a:ext cx="93333" cy="123809"/>
            </a:xfrm>
            <a:custGeom>
              <a:avLst/>
              <a:gdLst/>
              <a:ahLst/>
              <a:cxnLst/>
              <a:rect l="l" t="t" r="r" b="b"/>
              <a:pathLst>
                <a:path w="93345" h="123825">
                  <a:moveTo>
                    <a:pt x="0" y="61722"/>
                  </a:moveTo>
                  <a:lnTo>
                    <a:pt x="3655" y="37719"/>
                  </a:lnTo>
                  <a:lnTo>
                    <a:pt x="13620" y="18097"/>
                  </a:lnTo>
                  <a:lnTo>
                    <a:pt x="28396" y="4857"/>
                  </a:lnTo>
                  <a:lnTo>
                    <a:pt x="46482" y="0"/>
                  </a:lnTo>
                  <a:lnTo>
                    <a:pt x="64567" y="4857"/>
                  </a:lnTo>
                  <a:lnTo>
                    <a:pt x="79343" y="18097"/>
                  </a:lnTo>
                  <a:lnTo>
                    <a:pt x="89308" y="37719"/>
                  </a:lnTo>
                  <a:lnTo>
                    <a:pt x="92964" y="61722"/>
                  </a:lnTo>
                  <a:lnTo>
                    <a:pt x="89308" y="85725"/>
                  </a:lnTo>
                  <a:lnTo>
                    <a:pt x="79343" y="105346"/>
                  </a:lnTo>
                  <a:lnTo>
                    <a:pt x="64567" y="118586"/>
                  </a:lnTo>
                  <a:lnTo>
                    <a:pt x="46482" y="123443"/>
                  </a:lnTo>
                  <a:lnTo>
                    <a:pt x="28396" y="118586"/>
                  </a:lnTo>
                  <a:lnTo>
                    <a:pt x="13620" y="105346"/>
                  </a:lnTo>
                  <a:lnTo>
                    <a:pt x="3655" y="85725"/>
                  </a:lnTo>
                  <a:lnTo>
                    <a:pt x="0" y="61722"/>
                  </a:lnTo>
                  <a:close/>
                </a:path>
              </a:pathLst>
            </a:custGeom>
            <a:ln w="12192">
              <a:solidFill>
                <a:srgbClr val="034E88"/>
              </a:solidFill>
            </a:ln>
          </p:spPr>
          <p:txBody>
            <a:bodyPr wrap="square" lIns="0" tIns="0" rIns="0" bIns="0" rtlCol="0"/>
            <a:lstStyle/>
            <a:p>
              <a:pPr defTabSz="914286">
                <a:defRPr/>
              </a:pPr>
              <a:endParaRPr sz="1800">
                <a:solidFill>
                  <a:prstClr val="black"/>
                </a:solidFill>
                <a:latin typeface="Calibri"/>
              </a:endParaRPr>
            </a:p>
          </p:txBody>
        </p:sp>
        <p:sp>
          <p:nvSpPr>
            <p:cNvPr id="102" name="object 50">
              <a:extLst>
                <a:ext uri="{FF2B5EF4-FFF2-40B4-BE49-F238E27FC236}">
                  <a16:creationId xmlns:a16="http://schemas.microsoft.com/office/drawing/2014/main" id="{EC8E63CB-A71D-6B4F-A054-C1C7BF677441}"/>
                </a:ext>
              </a:extLst>
            </p:cNvPr>
            <p:cNvSpPr/>
            <p:nvPr/>
          </p:nvSpPr>
          <p:spPr>
            <a:xfrm>
              <a:off x="8751389" y="3458722"/>
              <a:ext cx="91428" cy="123809"/>
            </a:xfrm>
            <a:custGeom>
              <a:avLst/>
              <a:gdLst/>
              <a:ahLst/>
              <a:cxnLst/>
              <a:rect l="l" t="t" r="r" b="b"/>
              <a:pathLst>
                <a:path w="91440" h="123825">
                  <a:moveTo>
                    <a:pt x="45720" y="0"/>
                  </a:moveTo>
                  <a:lnTo>
                    <a:pt x="27914" y="4857"/>
                  </a:lnTo>
                  <a:lnTo>
                    <a:pt x="13382" y="18097"/>
                  </a:lnTo>
                  <a:lnTo>
                    <a:pt x="3589" y="37719"/>
                  </a:lnTo>
                  <a:lnTo>
                    <a:pt x="0" y="61722"/>
                  </a:lnTo>
                  <a:lnTo>
                    <a:pt x="3589" y="85725"/>
                  </a:lnTo>
                  <a:lnTo>
                    <a:pt x="13382" y="105346"/>
                  </a:lnTo>
                  <a:lnTo>
                    <a:pt x="27914" y="118586"/>
                  </a:lnTo>
                  <a:lnTo>
                    <a:pt x="45720" y="123444"/>
                  </a:lnTo>
                  <a:lnTo>
                    <a:pt x="63525" y="118586"/>
                  </a:lnTo>
                  <a:lnTo>
                    <a:pt x="78057" y="105346"/>
                  </a:lnTo>
                  <a:lnTo>
                    <a:pt x="87850" y="85725"/>
                  </a:lnTo>
                  <a:lnTo>
                    <a:pt x="91440" y="61722"/>
                  </a:lnTo>
                  <a:lnTo>
                    <a:pt x="87850" y="37718"/>
                  </a:lnTo>
                  <a:lnTo>
                    <a:pt x="78057" y="18097"/>
                  </a:lnTo>
                  <a:lnTo>
                    <a:pt x="63525" y="4857"/>
                  </a:lnTo>
                  <a:lnTo>
                    <a:pt x="45720" y="0"/>
                  </a:lnTo>
                  <a:close/>
                </a:path>
              </a:pathLst>
            </a:custGeom>
            <a:solidFill>
              <a:srgbClr val="A6A6A6"/>
            </a:solidFill>
          </p:spPr>
          <p:txBody>
            <a:bodyPr wrap="square" lIns="0" tIns="0" rIns="0" bIns="0" rtlCol="0"/>
            <a:lstStyle/>
            <a:p>
              <a:pPr defTabSz="914286">
                <a:defRPr/>
              </a:pPr>
              <a:endParaRPr sz="1800">
                <a:solidFill>
                  <a:prstClr val="black"/>
                </a:solidFill>
                <a:latin typeface="Calibri"/>
              </a:endParaRPr>
            </a:p>
          </p:txBody>
        </p:sp>
        <p:sp>
          <p:nvSpPr>
            <p:cNvPr id="103" name="object 51">
              <a:extLst>
                <a:ext uri="{FF2B5EF4-FFF2-40B4-BE49-F238E27FC236}">
                  <a16:creationId xmlns:a16="http://schemas.microsoft.com/office/drawing/2014/main" id="{58921620-9481-9C47-9894-A3E340A328F5}"/>
                </a:ext>
              </a:extLst>
            </p:cNvPr>
            <p:cNvSpPr txBox="1"/>
            <p:nvPr/>
          </p:nvSpPr>
          <p:spPr>
            <a:xfrm>
              <a:off x="3029642" y="4282842"/>
              <a:ext cx="160634" cy="184642"/>
            </a:xfrm>
            <a:prstGeom prst="rect">
              <a:avLst/>
            </a:prstGeom>
          </p:spPr>
          <p:txBody>
            <a:bodyPr vert="horz" wrap="square" lIns="0" tIns="0" rIns="0" bIns="0" rtlCol="0">
              <a:spAutoFit/>
            </a:bodyPr>
            <a:lstStyle/>
            <a:p>
              <a:pPr marL="12699" defTabSz="914286">
                <a:defRPr/>
              </a:pPr>
              <a:r>
                <a:rPr sz="1200" spc="-5" dirty="0">
                  <a:solidFill>
                    <a:prstClr val="black"/>
                  </a:solidFill>
                  <a:latin typeface="Arial"/>
                  <a:cs typeface="Arial"/>
                </a:rPr>
                <a:t>-6</a:t>
              </a:r>
              <a:endParaRPr sz="1200">
                <a:solidFill>
                  <a:prstClr val="black"/>
                </a:solidFill>
                <a:latin typeface="Arial"/>
                <a:cs typeface="Arial"/>
              </a:endParaRPr>
            </a:p>
          </p:txBody>
        </p:sp>
        <p:sp>
          <p:nvSpPr>
            <p:cNvPr id="104" name="object 52">
              <a:extLst>
                <a:ext uri="{FF2B5EF4-FFF2-40B4-BE49-F238E27FC236}">
                  <a16:creationId xmlns:a16="http://schemas.microsoft.com/office/drawing/2014/main" id="{F08C90D7-2C99-E247-950A-0DDFF4BCF89A}"/>
                </a:ext>
              </a:extLst>
            </p:cNvPr>
            <p:cNvSpPr txBox="1"/>
            <p:nvPr/>
          </p:nvSpPr>
          <p:spPr>
            <a:xfrm>
              <a:off x="3029642" y="3953068"/>
              <a:ext cx="160634" cy="184642"/>
            </a:xfrm>
            <a:prstGeom prst="rect">
              <a:avLst/>
            </a:prstGeom>
          </p:spPr>
          <p:txBody>
            <a:bodyPr vert="horz" wrap="square" lIns="0" tIns="0" rIns="0" bIns="0" rtlCol="0">
              <a:spAutoFit/>
            </a:bodyPr>
            <a:lstStyle/>
            <a:p>
              <a:pPr marL="12699" defTabSz="914286">
                <a:defRPr/>
              </a:pPr>
              <a:r>
                <a:rPr sz="1200" spc="-5" dirty="0">
                  <a:solidFill>
                    <a:prstClr val="black"/>
                  </a:solidFill>
                  <a:latin typeface="Arial"/>
                  <a:cs typeface="Arial"/>
                </a:rPr>
                <a:t>-3</a:t>
              </a:r>
              <a:endParaRPr sz="1200">
                <a:solidFill>
                  <a:prstClr val="black"/>
                </a:solidFill>
                <a:latin typeface="Arial"/>
                <a:cs typeface="Arial"/>
              </a:endParaRPr>
            </a:p>
          </p:txBody>
        </p:sp>
        <p:sp>
          <p:nvSpPr>
            <p:cNvPr id="105" name="object 53">
              <a:extLst>
                <a:ext uri="{FF2B5EF4-FFF2-40B4-BE49-F238E27FC236}">
                  <a16:creationId xmlns:a16="http://schemas.microsoft.com/office/drawing/2014/main" id="{8D7E5FB0-C2FB-B94E-A1A7-FDFF3FA7C8E5}"/>
                </a:ext>
              </a:extLst>
            </p:cNvPr>
            <p:cNvSpPr txBox="1"/>
            <p:nvPr/>
          </p:nvSpPr>
          <p:spPr>
            <a:xfrm>
              <a:off x="3079293" y="3617451"/>
              <a:ext cx="110475" cy="184642"/>
            </a:xfrm>
            <a:prstGeom prst="rect">
              <a:avLst/>
            </a:prstGeom>
          </p:spPr>
          <p:txBody>
            <a:bodyPr vert="horz" wrap="square" lIns="0" tIns="0" rIns="0" bIns="0" rtlCol="0">
              <a:spAutoFit/>
            </a:bodyPr>
            <a:lstStyle/>
            <a:p>
              <a:pPr marL="12699" defTabSz="914286">
                <a:defRPr/>
              </a:pPr>
              <a:r>
                <a:rPr sz="1200" spc="-5" dirty="0">
                  <a:solidFill>
                    <a:prstClr val="black"/>
                  </a:solidFill>
                  <a:latin typeface="Arial"/>
                  <a:cs typeface="Arial"/>
                </a:rPr>
                <a:t>0</a:t>
              </a:r>
              <a:endParaRPr sz="1200">
                <a:solidFill>
                  <a:prstClr val="black"/>
                </a:solidFill>
                <a:latin typeface="Arial"/>
                <a:cs typeface="Arial"/>
              </a:endParaRPr>
            </a:p>
          </p:txBody>
        </p:sp>
        <p:sp>
          <p:nvSpPr>
            <p:cNvPr id="106" name="object 54">
              <a:extLst>
                <a:ext uri="{FF2B5EF4-FFF2-40B4-BE49-F238E27FC236}">
                  <a16:creationId xmlns:a16="http://schemas.microsoft.com/office/drawing/2014/main" id="{5A1996CD-0078-C14D-B0CB-9511793F5868}"/>
                </a:ext>
              </a:extLst>
            </p:cNvPr>
            <p:cNvSpPr txBox="1"/>
            <p:nvPr/>
          </p:nvSpPr>
          <p:spPr>
            <a:xfrm>
              <a:off x="3079293" y="3258848"/>
              <a:ext cx="110475" cy="184642"/>
            </a:xfrm>
            <a:prstGeom prst="rect">
              <a:avLst/>
            </a:prstGeom>
          </p:spPr>
          <p:txBody>
            <a:bodyPr vert="horz" wrap="square" lIns="0" tIns="0" rIns="0" bIns="0" rtlCol="0">
              <a:spAutoFit/>
            </a:bodyPr>
            <a:lstStyle/>
            <a:p>
              <a:pPr marL="12699" defTabSz="914286">
                <a:defRPr/>
              </a:pPr>
              <a:r>
                <a:rPr sz="1200" spc="-5" dirty="0">
                  <a:solidFill>
                    <a:prstClr val="black"/>
                  </a:solidFill>
                  <a:latin typeface="Arial"/>
                  <a:cs typeface="Arial"/>
                </a:rPr>
                <a:t>3</a:t>
              </a:r>
              <a:endParaRPr sz="1200">
                <a:solidFill>
                  <a:prstClr val="black"/>
                </a:solidFill>
                <a:latin typeface="Arial"/>
                <a:cs typeface="Arial"/>
              </a:endParaRPr>
            </a:p>
          </p:txBody>
        </p:sp>
        <p:sp>
          <p:nvSpPr>
            <p:cNvPr id="107" name="object 55">
              <a:extLst>
                <a:ext uri="{FF2B5EF4-FFF2-40B4-BE49-F238E27FC236}">
                  <a16:creationId xmlns:a16="http://schemas.microsoft.com/office/drawing/2014/main" id="{6DC1FDB5-0BC6-CF47-A0B5-B2976422B928}"/>
                </a:ext>
              </a:extLst>
            </p:cNvPr>
            <p:cNvSpPr txBox="1"/>
            <p:nvPr/>
          </p:nvSpPr>
          <p:spPr>
            <a:xfrm>
              <a:off x="3079293" y="2923232"/>
              <a:ext cx="110475" cy="184642"/>
            </a:xfrm>
            <a:prstGeom prst="rect">
              <a:avLst/>
            </a:prstGeom>
          </p:spPr>
          <p:txBody>
            <a:bodyPr vert="horz" wrap="square" lIns="0" tIns="0" rIns="0" bIns="0" rtlCol="0">
              <a:spAutoFit/>
            </a:bodyPr>
            <a:lstStyle/>
            <a:p>
              <a:pPr marL="12699" defTabSz="914286">
                <a:defRPr/>
              </a:pPr>
              <a:r>
                <a:rPr sz="1200" spc="-5" dirty="0">
                  <a:solidFill>
                    <a:prstClr val="black"/>
                  </a:solidFill>
                  <a:latin typeface="Arial"/>
                  <a:cs typeface="Arial"/>
                </a:rPr>
                <a:t>6</a:t>
              </a:r>
              <a:endParaRPr sz="1200">
                <a:solidFill>
                  <a:prstClr val="black"/>
                </a:solidFill>
                <a:latin typeface="Arial"/>
                <a:cs typeface="Arial"/>
              </a:endParaRPr>
            </a:p>
          </p:txBody>
        </p:sp>
        <p:sp>
          <p:nvSpPr>
            <p:cNvPr id="108" name="object 56">
              <a:extLst>
                <a:ext uri="{FF2B5EF4-FFF2-40B4-BE49-F238E27FC236}">
                  <a16:creationId xmlns:a16="http://schemas.microsoft.com/office/drawing/2014/main" id="{05D4A59C-CF01-A343-AEC9-B577CC6DEFE0}"/>
                </a:ext>
              </a:extLst>
            </p:cNvPr>
            <p:cNvSpPr txBox="1"/>
            <p:nvPr/>
          </p:nvSpPr>
          <p:spPr>
            <a:xfrm>
              <a:off x="3079293" y="2593456"/>
              <a:ext cx="110475" cy="184642"/>
            </a:xfrm>
            <a:prstGeom prst="rect">
              <a:avLst/>
            </a:prstGeom>
          </p:spPr>
          <p:txBody>
            <a:bodyPr vert="horz" wrap="square" lIns="0" tIns="0" rIns="0" bIns="0" rtlCol="0">
              <a:spAutoFit/>
            </a:bodyPr>
            <a:lstStyle/>
            <a:p>
              <a:pPr marL="12699" defTabSz="914286">
                <a:defRPr/>
              </a:pPr>
              <a:r>
                <a:rPr sz="1200" spc="-5" dirty="0">
                  <a:solidFill>
                    <a:prstClr val="black"/>
                  </a:solidFill>
                  <a:latin typeface="Arial"/>
                  <a:cs typeface="Arial"/>
                </a:rPr>
                <a:t>9</a:t>
              </a:r>
              <a:endParaRPr sz="1200">
                <a:solidFill>
                  <a:prstClr val="black"/>
                </a:solidFill>
                <a:latin typeface="Arial"/>
                <a:cs typeface="Arial"/>
              </a:endParaRPr>
            </a:p>
          </p:txBody>
        </p:sp>
        <p:sp>
          <p:nvSpPr>
            <p:cNvPr id="109" name="object 57">
              <a:extLst>
                <a:ext uri="{FF2B5EF4-FFF2-40B4-BE49-F238E27FC236}">
                  <a16:creationId xmlns:a16="http://schemas.microsoft.com/office/drawing/2014/main" id="{7E0796E7-83C3-F94A-9A27-D5C625CECE15}"/>
                </a:ext>
              </a:extLst>
            </p:cNvPr>
            <p:cNvSpPr txBox="1"/>
            <p:nvPr/>
          </p:nvSpPr>
          <p:spPr>
            <a:xfrm>
              <a:off x="2995738" y="2223553"/>
              <a:ext cx="196189" cy="184642"/>
            </a:xfrm>
            <a:prstGeom prst="rect">
              <a:avLst/>
            </a:prstGeom>
          </p:spPr>
          <p:txBody>
            <a:bodyPr vert="horz" wrap="square" lIns="0" tIns="0" rIns="0" bIns="0" rtlCol="0">
              <a:spAutoFit/>
            </a:bodyPr>
            <a:lstStyle/>
            <a:p>
              <a:pPr marL="12699" defTabSz="914286">
                <a:defRPr/>
              </a:pPr>
              <a:r>
                <a:rPr sz="1200" spc="-5" dirty="0">
                  <a:solidFill>
                    <a:prstClr val="black"/>
                  </a:solidFill>
                  <a:latin typeface="Arial"/>
                  <a:cs typeface="Arial"/>
                </a:rPr>
                <a:t>12</a:t>
              </a:r>
              <a:endParaRPr sz="1200">
                <a:solidFill>
                  <a:prstClr val="black"/>
                </a:solidFill>
                <a:latin typeface="Arial"/>
                <a:cs typeface="Arial"/>
              </a:endParaRPr>
            </a:p>
          </p:txBody>
        </p:sp>
        <p:sp>
          <p:nvSpPr>
            <p:cNvPr id="110" name="object 58">
              <a:extLst>
                <a:ext uri="{FF2B5EF4-FFF2-40B4-BE49-F238E27FC236}">
                  <a16:creationId xmlns:a16="http://schemas.microsoft.com/office/drawing/2014/main" id="{C3F04116-9184-414A-BCCC-BD5FFEE9D757}"/>
                </a:ext>
              </a:extLst>
            </p:cNvPr>
            <p:cNvSpPr txBox="1"/>
            <p:nvPr/>
          </p:nvSpPr>
          <p:spPr>
            <a:xfrm>
              <a:off x="3495543" y="4526650"/>
              <a:ext cx="1791738" cy="184642"/>
            </a:xfrm>
            <a:prstGeom prst="rect">
              <a:avLst/>
            </a:prstGeom>
          </p:spPr>
          <p:txBody>
            <a:bodyPr vert="horz" wrap="square" lIns="0" tIns="0" rIns="0" bIns="0" rtlCol="0">
              <a:spAutoFit/>
            </a:bodyPr>
            <a:lstStyle/>
            <a:p>
              <a:pPr marL="12699" defTabSz="914286">
                <a:tabLst>
                  <a:tab pos="794286" algn="l"/>
                  <a:tab pos="1607619" algn="l"/>
                </a:tabLst>
                <a:defRPr/>
              </a:pPr>
              <a:r>
                <a:rPr sz="1200" spc="-5" dirty="0">
                  <a:solidFill>
                    <a:prstClr val="black"/>
                  </a:solidFill>
                  <a:latin typeface="Arial"/>
                  <a:cs typeface="Arial"/>
                </a:rPr>
                <a:t>0	16	32</a:t>
              </a:r>
              <a:endParaRPr sz="1200">
                <a:solidFill>
                  <a:prstClr val="black"/>
                </a:solidFill>
                <a:latin typeface="Arial"/>
                <a:cs typeface="Arial"/>
              </a:endParaRPr>
            </a:p>
          </p:txBody>
        </p:sp>
        <p:sp>
          <p:nvSpPr>
            <p:cNvPr id="111" name="object 59">
              <a:extLst>
                <a:ext uri="{FF2B5EF4-FFF2-40B4-BE49-F238E27FC236}">
                  <a16:creationId xmlns:a16="http://schemas.microsoft.com/office/drawing/2014/main" id="{0AC49684-6F34-2B42-A96C-EA4CD185B8A1}"/>
                </a:ext>
              </a:extLst>
            </p:cNvPr>
            <p:cNvSpPr txBox="1"/>
            <p:nvPr/>
          </p:nvSpPr>
          <p:spPr>
            <a:xfrm>
              <a:off x="8706057" y="4526650"/>
              <a:ext cx="281903" cy="184642"/>
            </a:xfrm>
            <a:prstGeom prst="rect">
              <a:avLst/>
            </a:prstGeom>
          </p:spPr>
          <p:txBody>
            <a:bodyPr vert="horz" wrap="square" lIns="0" tIns="0" rIns="0" bIns="0" rtlCol="0">
              <a:spAutoFit/>
            </a:bodyPr>
            <a:lstStyle/>
            <a:p>
              <a:pPr marL="12699" defTabSz="914286">
                <a:defRPr/>
              </a:pPr>
              <a:r>
                <a:rPr sz="1200" spc="-5" dirty="0">
                  <a:solidFill>
                    <a:prstClr val="black"/>
                  </a:solidFill>
                  <a:latin typeface="Arial"/>
                  <a:cs typeface="Arial"/>
                </a:rPr>
                <a:t>104</a:t>
              </a:r>
              <a:endParaRPr sz="1200">
                <a:solidFill>
                  <a:prstClr val="black"/>
                </a:solidFill>
                <a:latin typeface="Arial"/>
                <a:cs typeface="Arial"/>
              </a:endParaRPr>
            </a:p>
          </p:txBody>
        </p:sp>
        <p:sp>
          <p:nvSpPr>
            <p:cNvPr id="113" name="object 61">
              <a:extLst>
                <a:ext uri="{FF2B5EF4-FFF2-40B4-BE49-F238E27FC236}">
                  <a16:creationId xmlns:a16="http://schemas.microsoft.com/office/drawing/2014/main" id="{39F587F8-515F-A440-BA71-AFCFEA9CB047}"/>
                </a:ext>
              </a:extLst>
            </p:cNvPr>
            <p:cNvSpPr/>
            <p:nvPr/>
          </p:nvSpPr>
          <p:spPr>
            <a:xfrm>
              <a:off x="3386084" y="2053775"/>
              <a:ext cx="309840" cy="0"/>
            </a:xfrm>
            <a:custGeom>
              <a:avLst/>
              <a:gdLst/>
              <a:ahLst/>
              <a:cxnLst/>
              <a:rect l="l" t="t" r="r" b="b"/>
              <a:pathLst>
                <a:path w="309879">
                  <a:moveTo>
                    <a:pt x="0" y="0"/>
                  </a:moveTo>
                  <a:lnTo>
                    <a:pt x="309371" y="0"/>
                  </a:lnTo>
                </a:path>
              </a:pathLst>
            </a:custGeom>
            <a:ln w="12192">
              <a:solidFill>
                <a:srgbClr val="034E88"/>
              </a:solidFill>
            </a:ln>
          </p:spPr>
          <p:txBody>
            <a:bodyPr wrap="square" lIns="0" tIns="0" rIns="0" bIns="0" rtlCol="0"/>
            <a:lstStyle/>
            <a:p>
              <a:pPr defTabSz="914286">
                <a:defRPr/>
              </a:pPr>
              <a:endParaRPr sz="1800">
                <a:solidFill>
                  <a:prstClr val="black"/>
                </a:solidFill>
                <a:latin typeface="Calibri"/>
              </a:endParaRPr>
            </a:p>
          </p:txBody>
        </p:sp>
        <p:sp>
          <p:nvSpPr>
            <p:cNvPr id="114" name="object 62">
              <a:extLst>
                <a:ext uri="{FF2B5EF4-FFF2-40B4-BE49-F238E27FC236}">
                  <a16:creationId xmlns:a16="http://schemas.microsoft.com/office/drawing/2014/main" id="{18FF707E-AF86-E947-A685-F8729A0F9A0B}"/>
                </a:ext>
              </a:extLst>
            </p:cNvPr>
            <p:cNvSpPr/>
            <p:nvPr/>
          </p:nvSpPr>
          <p:spPr>
            <a:xfrm>
              <a:off x="3491228" y="2001967"/>
              <a:ext cx="93333" cy="123809"/>
            </a:xfrm>
            <a:custGeom>
              <a:avLst/>
              <a:gdLst/>
              <a:ahLst/>
              <a:cxnLst/>
              <a:rect l="l" t="t" r="r" b="b"/>
              <a:pathLst>
                <a:path w="93345" h="123825">
                  <a:moveTo>
                    <a:pt x="46482" y="0"/>
                  </a:moveTo>
                  <a:lnTo>
                    <a:pt x="28396" y="4857"/>
                  </a:lnTo>
                  <a:lnTo>
                    <a:pt x="13620" y="18097"/>
                  </a:lnTo>
                  <a:lnTo>
                    <a:pt x="3655" y="37719"/>
                  </a:lnTo>
                  <a:lnTo>
                    <a:pt x="0" y="61722"/>
                  </a:lnTo>
                  <a:lnTo>
                    <a:pt x="3655" y="85724"/>
                  </a:lnTo>
                  <a:lnTo>
                    <a:pt x="13620" y="105346"/>
                  </a:lnTo>
                  <a:lnTo>
                    <a:pt x="28396" y="118586"/>
                  </a:lnTo>
                  <a:lnTo>
                    <a:pt x="46482" y="123443"/>
                  </a:lnTo>
                  <a:lnTo>
                    <a:pt x="64567" y="118586"/>
                  </a:lnTo>
                  <a:lnTo>
                    <a:pt x="79343" y="105346"/>
                  </a:lnTo>
                  <a:lnTo>
                    <a:pt x="89308" y="85725"/>
                  </a:lnTo>
                  <a:lnTo>
                    <a:pt x="92963" y="61722"/>
                  </a:lnTo>
                  <a:lnTo>
                    <a:pt x="89308" y="37719"/>
                  </a:lnTo>
                  <a:lnTo>
                    <a:pt x="79343" y="18097"/>
                  </a:lnTo>
                  <a:lnTo>
                    <a:pt x="64567" y="4857"/>
                  </a:lnTo>
                  <a:lnTo>
                    <a:pt x="46482" y="0"/>
                  </a:lnTo>
                  <a:close/>
                </a:path>
              </a:pathLst>
            </a:custGeom>
            <a:solidFill>
              <a:srgbClr val="034E88"/>
            </a:solidFill>
          </p:spPr>
          <p:txBody>
            <a:bodyPr wrap="square" lIns="0" tIns="0" rIns="0" bIns="0" rtlCol="0"/>
            <a:lstStyle/>
            <a:p>
              <a:pPr defTabSz="914286">
                <a:defRPr/>
              </a:pPr>
              <a:endParaRPr sz="1800">
                <a:solidFill>
                  <a:prstClr val="black"/>
                </a:solidFill>
                <a:latin typeface="Calibri"/>
              </a:endParaRPr>
            </a:p>
          </p:txBody>
        </p:sp>
        <p:sp>
          <p:nvSpPr>
            <p:cNvPr id="115" name="object 63">
              <a:extLst>
                <a:ext uri="{FF2B5EF4-FFF2-40B4-BE49-F238E27FC236}">
                  <a16:creationId xmlns:a16="http://schemas.microsoft.com/office/drawing/2014/main" id="{6FE7700E-004B-E64F-A278-DAE738D95ADE}"/>
                </a:ext>
              </a:extLst>
            </p:cNvPr>
            <p:cNvSpPr/>
            <p:nvPr/>
          </p:nvSpPr>
          <p:spPr>
            <a:xfrm>
              <a:off x="3491228" y="2001967"/>
              <a:ext cx="93333" cy="123809"/>
            </a:xfrm>
            <a:custGeom>
              <a:avLst/>
              <a:gdLst/>
              <a:ahLst/>
              <a:cxnLst/>
              <a:rect l="l" t="t" r="r" b="b"/>
              <a:pathLst>
                <a:path w="93345" h="123825">
                  <a:moveTo>
                    <a:pt x="46482" y="123443"/>
                  </a:moveTo>
                  <a:lnTo>
                    <a:pt x="28396" y="118586"/>
                  </a:lnTo>
                  <a:lnTo>
                    <a:pt x="13620" y="105346"/>
                  </a:lnTo>
                  <a:lnTo>
                    <a:pt x="3655" y="85724"/>
                  </a:lnTo>
                  <a:lnTo>
                    <a:pt x="0" y="61722"/>
                  </a:lnTo>
                  <a:lnTo>
                    <a:pt x="3655" y="37719"/>
                  </a:lnTo>
                  <a:lnTo>
                    <a:pt x="13620" y="18097"/>
                  </a:lnTo>
                  <a:lnTo>
                    <a:pt x="28396" y="4857"/>
                  </a:lnTo>
                  <a:lnTo>
                    <a:pt x="46482" y="0"/>
                  </a:lnTo>
                  <a:lnTo>
                    <a:pt x="64567" y="4857"/>
                  </a:lnTo>
                  <a:lnTo>
                    <a:pt x="79343" y="18097"/>
                  </a:lnTo>
                  <a:lnTo>
                    <a:pt x="89308" y="37719"/>
                  </a:lnTo>
                  <a:lnTo>
                    <a:pt x="92963" y="61722"/>
                  </a:lnTo>
                  <a:lnTo>
                    <a:pt x="89308" y="85725"/>
                  </a:lnTo>
                  <a:lnTo>
                    <a:pt x="79343" y="105346"/>
                  </a:lnTo>
                  <a:lnTo>
                    <a:pt x="64567" y="118586"/>
                  </a:lnTo>
                  <a:lnTo>
                    <a:pt x="46482" y="123443"/>
                  </a:lnTo>
                  <a:close/>
                </a:path>
              </a:pathLst>
            </a:custGeom>
            <a:ln w="12192">
              <a:solidFill>
                <a:srgbClr val="034E88"/>
              </a:solidFill>
            </a:ln>
          </p:spPr>
          <p:txBody>
            <a:bodyPr wrap="square" lIns="0" tIns="0" rIns="0" bIns="0" rtlCol="0"/>
            <a:lstStyle/>
            <a:p>
              <a:pPr defTabSz="914286">
                <a:defRPr/>
              </a:pPr>
              <a:endParaRPr sz="1800">
                <a:solidFill>
                  <a:prstClr val="black"/>
                </a:solidFill>
                <a:latin typeface="Calibri"/>
              </a:endParaRPr>
            </a:p>
          </p:txBody>
        </p:sp>
        <p:sp>
          <p:nvSpPr>
            <p:cNvPr id="116" name="object 64">
              <a:extLst>
                <a:ext uri="{FF2B5EF4-FFF2-40B4-BE49-F238E27FC236}">
                  <a16:creationId xmlns:a16="http://schemas.microsoft.com/office/drawing/2014/main" id="{741A5760-CE91-CF47-B5AA-5F7407E5F82C}"/>
                </a:ext>
              </a:extLst>
            </p:cNvPr>
            <p:cNvSpPr/>
            <p:nvPr/>
          </p:nvSpPr>
          <p:spPr>
            <a:xfrm>
              <a:off x="5287788" y="2047679"/>
              <a:ext cx="309840" cy="0"/>
            </a:xfrm>
            <a:custGeom>
              <a:avLst/>
              <a:gdLst/>
              <a:ahLst/>
              <a:cxnLst/>
              <a:rect l="l" t="t" r="r" b="b"/>
              <a:pathLst>
                <a:path w="309879">
                  <a:moveTo>
                    <a:pt x="0" y="0"/>
                  </a:moveTo>
                  <a:lnTo>
                    <a:pt x="309371" y="0"/>
                  </a:lnTo>
                </a:path>
              </a:pathLst>
            </a:custGeom>
            <a:ln w="12192">
              <a:solidFill>
                <a:srgbClr val="A6A6A6"/>
              </a:solidFill>
            </a:ln>
          </p:spPr>
          <p:txBody>
            <a:bodyPr wrap="square" lIns="0" tIns="0" rIns="0" bIns="0" rtlCol="0"/>
            <a:lstStyle/>
            <a:p>
              <a:pPr defTabSz="914286">
                <a:defRPr/>
              </a:pPr>
              <a:endParaRPr sz="1800">
                <a:solidFill>
                  <a:prstClr val="black"/>
                </a:solidFill>
                <a:latin typeface="Calibri"/>
              </a:endParaRPr>
            </a:p>
          </p:txBody>
        </p:sp>
        <p:sp>
          <p:nvSpPr>
            <p:cNvPr id="117" name="object 65">
              <a:extLst>
                <a:ext uri="{FF2B5EF4-FFF2-40B4-BE49-F238E27FC236}">
                  <a16:creationId xmlns:a16="http://schemas.microsoft.com/office/drawing/2014/main" id="{DF6DF419-839B-A345-9945-9F4311758D98}"/>
                </a:ext>
              </a:extLst>
            </p:cNvPr>
            <p:cNvSpPr/>
            <p:nvPr/>
          </p:nvSpPr>
          <p:spPr>
            <a:xfrm>
              <a:off x="5406646" y="1989777"/>
              <a:ext cx="93333" cy="123809"/>
            </a:xfrm>
            <a:custGeom>
              <a:avLst/>
              <a:gdLst/>
              <a:ahLst/>
              <a:cxnLst/>
              <a:rect l="l" t="t" r="r" b="b"/>
              <a:pathLst>
                <a:path w="93345" h="123825">
                  <a:moveTo>
                    <a:pt x="46482" y="0"/>
                  </a:moveTo>
                  <a:lnTo>
                    <a:pt x="28396" y="4857"/>
                  </a:lnTo>
                  <a:lnTo>
                    <a:pt x="13620" y="18097"/>
                  </a:lnTo>
                  <a:lnTo>
                    <a:pt x="3655" y="37719"/>
                  </a:lnTo>
                  <a:lnTo>
                    <a:pt x="0" y="61722"/>
                  </a:lnTo>
                  <a:lnTo>
                    <a:pt x="3655" y="85725"/>
                  </a:lnTo>
                  <a:lnTo>
                    <a:pt x="13620" y="105346"/>
                  </a:lnTo>
                  <a:lnTo>
                    <a:pt x="28396" y="118586"/>
                  </a:lnTo>
                  <a:lnTo>
                    <a:pt x="46482" y="123444"/>
                  </a:lnTo>
                  <a:lnTo>
                    <a:pt x="64567" y="118586"/>
                  </a:lnTo>
                  <a:lnTo>
                    <a:pt x="79343" y="105346"/>
                  </a:lnTo>
                  <a:lnTo>
                    <a:pt x="89308" y="85725"/>
                  </a:lnTo>
                  <a:lnTo>
                    <a:pt x="92964" y="61722"/>
                  </a:lnTo>
                  <a:lnTo>
                    <a:pt x="89308" y="37719"/>
                  </a:lnTo>
                  <a:lnTo>
                    <a:pt x="79343" y="18097"/>
                  </a:lnTo>
                  <a:lnTo>
                    <a:pt x="64567" y="4857"/>
                  </a:lnTo>
                  <a:lnTo>
                    <a:pt x="46482" y="0"/>
                  </a:lnTo>
                  <a:close/>
                </a:path>
              </a:pathLst>
            </a:custGeom>
            <a:solidFill>
              <a:srgbClr val="A6A6A6"/>
            </a:solidFill>
          </p:spPr>
          <p:txBody>
            <a:bodyPr wrap="square" lIns="0" tIns="0" rIns="0" bIns="0" rtlCol="0"/>
            <a:lstStyle/>
            <a:p>
              <a:pPr defTabSz="914286">
                <a:defRPr/>
              </a:pPr>
              <a:endParaRPr sz="1800">
                <a:solidFill>
                  <a:prstClr val="black"/>
                </a:solidFill>
                <a:latin typeface="Calibri"/>
              </a:endParaRPr>
            </a:p>
          </p:txBody>
        </p:sp>
        <p:sp>
          <p:nvSpPr>
            <p:cNvPr id="118" name="object 66">
              <a:extLst>
                <a:ext uri="{FF2B5EF4-FFF2-40B4-BE49-F238E27FC236}">
                  <a16:creationId xmlns:a16="http://schemas.microsoft.com/office/drawing/2014/main" id="{0E1BB70F-5A00-6F49-9050-CEDF3372206F}"/>
                </a:ext>
              </a:extLst>
            </p:cNvPr>
            <p:cNvSpPr/>
            <p:nvPr/>
          </p:nvSpPr>
          <p:spPr>
            <a:xfrm>
              <a:off x="5406646" y="1989777"/>
              <a:ext cx="93333" cy="123809"/>
            </a:xfrm>
            <a:custGeom>
              <a:avLst/>
              <a:gdLst/>
              <a:ahLst/>
              <a:cxnLst/>
              <a:rect l="l" t="t" r="r" b="b"/>
              <a:pathLst>
                <a:path w="93345" h="123825">
                  <a:moveTo>
                    <a:pt x="46482" y="123444"/>
                  </a:moveTo>
                  <a:lnTo>
                    <a:pt x="28396" y="118586"/>
                  </a:lnTo>
                  <a:lnTo>
                    <a:pt x="13620" y="105346"/>
                  </a:lnTo>
                  <a:lnTo>
                    <a:pt x="3655" y="85725"/>
                  </a:lnTo>
                  <a:lnTo>
                    <a:pt x="0" y="61722"/>
                  </a:lnTo>
                  <a:lnTo>
                    <a:pt x="3655" y="37719"/>
                  </a:lnTo>
                  <a:lnTo>
                    <a:pt x="13620" y="18097"/>
                  </a:lnTo>
                  <a:lnTo>
                    <a:pt x="28396" y="4857"/>
                  </a:lnTo>
                  <a:lnTo>
                    <a:pt x="46482" y="0"/>
                  </a:lnTo>
                  <a:lnTo>
                    <a:pt x="64567" y="4857"/>
                  </a:lnTo>
                  <a:lnTo>
                    <a:pt x="79343" y="18097"/>
                  </a:lnTo>
                  <a:lnTo>
                    <a:pt x="89308" y="37719"/>
                  </a:lnTo>
                  <a:lnTo>
                    <a:pt x="92964" y="61722"/>
                  </a:lnTo>
                  <a:lnTo>
                    <a:pt x="89308" y="85725"/>
                  </a:lnTo>
                  <a:lnTo>
                    <a:pt x="79343" y="105346"/>
                  </a:lnTo>
                  <a:lnTo>
                    <a:pt x="64567" y="118586"/>
                  </a:lnTo>
                  <a:lnTo>
                    <a:pt x="46482" y="123444"/>
                  </a:lnTo>
                  <a:close/>
                </a:path>
              </a:pathLst>
            </a:custGeom>
            <a:ln w="12192">
              <a:solidFill>
                <a:srgbClr val="A6A6A6"/>
              </a:solidFill>
            </a:ln>
          </p:spPr>
          <p:txBody>
            <a:bodyPr wrap="square" lIns="0" tIns="0" rIns="0" bIns="0" rtlCol="0"/>
            <a:lstStyle/>
            <a:p>
              <a:pPr defTabSz="914286">
                <a:defRPr/>
              </a:pPr>
              <a:endParaRPr sz="1800">
                <a:solidFill>
                  <a:prstClr val="black"/>
                </a:solidFill>
                <a:latin typeface="Calibri"/>
              </a:endParaRPr>
            </a:p>
          </p:txBody>
        </p:sp>
        <p:sp>
          <p:nvSpPr>
            <p:cNvPr id="119" name="object 67">
              <a:extLst>
                <a:ext uri="{FF2B5EF4-FFF2-40B4-BE49-F238E27FC236}">
                  <a16:creationId xmlns:a16="http://schemas.microsoft.com/office/drawing/2014/main" id="{6D83A2F6-696D-2C45-83DA-BF835AF9FF8A}"/>
                </a:ext>
              </a:extLst>
            </p:cNvPr>
            <p:cNvSpPr txBox="1"/>
            <p:nvPr/>
          </p:nvSpPr>
          <p:spPr>
            <a:xfrm>
              <a:off x="3732748" y="1943426"/>
              <a:ext cx="1481898" cy="184642"/>
            </a:xfrm>
            <a:prstGeom prst="rect">
              <a:avLst/>
            </a:prstGeom>
          </p:spPr>
          <p:txBody>
            <a:bodyPr vert="horz" wrap="square" lIns="0" tIns="0" rIns="0" bIns="0" rtlCol="0">
              <a:spAutoFit/>
            </a:bodyPr>
            <a:lstStyle/>
            <a:p>
              <a:pPr marL="12699" defTabSz="914286">
                <a:defRPr/>
              </a:pPr>
              <a:r>
                <a:rPr sz="1200" spc="-5" dirty="0">
                  <a:solidFill>
                    <a:prstClr val="black"/>
                  </a:solidFill>
                  <a:latin typeface="Arial"/>
                  <a:cs typeface="Arial"/>
                </a:rPr>
                <a:t>Ranibizumab</a:t>
              </a:r>
              <a:r>
                <a:rPr sz="1200" spc="-80" dirty="0">
                  <a:solidFill>
                    <a:prstClr val="black"/>
                  </a:solidFill>
                  <a:latin typeface="Arial"/>
                  <a:cs typeface="Arial"/>
                </a:rPr>
                <a:t> </a:t>
              </a:r>
              <a:r>
                <a:rPr sz="1200" spc="-5" dirty="0">
                  <a:solidFill>
                    <a:prstClr val="black"/>
                  </a:solidFill>
                  <a:latin typeface="Arial"/>
                  <a:cs typeface="Arial"/>
                </a:rPr>
                <a:t>(n=191)</a:t>
              </a:r>
              <a:endParaRPr sz="1200" dirty="0">
                <a:solidFill>
                  <a:prstClr val="black"/>
                </a:solidFill>
                <a:latin typeface="Arial"/>
                <a:cs typeface="Arial"/>
              </a:endParaRPr>
            </a:p>
          </p:txBody>
        </p:sp>
        <p:sp>
          <p:nvSpPr>
            <p:cNvPr id="121" name="object 69">
              <a:extLst>
                <a:ext uri="{FF2B5EF4-FFF2-40B4-BE49-F238E27FC236}">
                  <a16:creationId xmlns:a16="http://schemas.microsoft.com/office/drawing/2014/main" id="{E0E3D7B4-272F-C74C-9BBA-CB14013411EB}"/>
                </a:ext>
              </a:extLst>
            </p:cNvPr>
            <p:cNvSpPr txBox="1"/>
            <p:nvPr/>
          </p:nvSpPr>
          <p:spPr>
            <a:xfrm>
              <a:off x="2529031" y="2718280"/>
              <a:ext cx="359073" cy="1339041"/>
            </a:xfrm>
            <a:prstGeom prst="rect">
              <a:avLst/>
            </a:prstGeom>
          </p:spPr>
          <p:txBody>
            <a:bodyPr vert="vert270" wrap="square" lIns="0" tIns="4444" rIns="0" bIns="0" rtlCol="0">
              <a:spAutoFit/>
            </a:bodyPr>
            <a:lstStyle/>
            <a:p>
              <a:pPr marL="238095" marR="5079" indent="-226031" defTabSz="914286">
                <a:lnSpc>
                  <a:spcPts val="1440"/>
                </a:lnSpc>
                <a:spcBef>
                  <a:spcPts val="35"/>
                </a:spcBef>
                <a:defRPr/>
              </a:pPr>
              <a:r>
                <a:rPr sz="1200" spc="-5" dirty="0">
                  <a:solidFill>
                    <a:srgbClr val="404040"/>
                  </a:solidFill>
                  <a:latin typeface="Arial"/>
                  <a:cs typeface="Arial"/>
                </a:rPr>
                <a:t>M</a:t>
              </a:r>
              <a:r>
                <a:rPr sz="1200" dirty="0">
                  <a:solidFill>
                    <a:srgbClr val="404040"/>
                  </a:solidFill>
                  <a:latin typeface="Arial"/>
                  <a:cs typeface="Arial"/>
                </a:rPr>
                <a:t>ean</a:t>
              </a:r>
              <a:r>
                <a:rPr sz="1200" spc="-20" dirty="0">
                  <a:solidFill>
                    <a:srgbClr val="404040"/>
                  </a:solidFill>
                  <a:latin typeface="Arial"/>
                  <a:cs typeface="Arial"/>
                </a:rPr>
                <a:t> </a:t>
              </a:r>
              <a:r>
                <a:rPr sz="1200" dirty="0">
                  <a:solidFill>
                    <a:srgbClr val="404040"/>
                  </a:solidFill>
                  <a:latin typeface="Arial"/>
                  <a:cs typeface="Arial"/>
                </a:rPr>
                <a:t>chan</a:t>
              </a:r>
              <a:r>
                <a:rPr sz="1200" spc="-11" dirty="0">
                  <a:solidFill>
                    <a:srgbClr val="404040"/>
                  </a:solidFill>
                  <a:latin typeface="Arial"/>
                  <a:cs typeface="Arial"/>
                </a:rPr>
                <a:t>g</a:t>
              </a:r>
              <a:r>
                <a:rPr sz="1200" dirty="0">
                  <a:solidFill>
                    <a:srgbClr val="404040"/>
                  </a:solidFill>
                  <a:latin typeface="Arial"/>
                  <a:cs typeface="Arial"/>
                </a:rPr>
                <a:t>e</a:t>
              </a:r>
              <a:r>
                <a:rPr sz="1200" spc="-31" dirty="0">
                  <a:solidFill>
                    <a:srgbClr val="404040"/>
                  </a:solidFill>
                  <a:latin typeface="Arial"/>
                  <a:cs typeface="Arial"/>
                </a:rPr>
                <a:t> </a:t>
              </a:r>
              <a:r>
                <a:rPr sz="1200" dirty="0">
                  <a:solidFill>
                    <a:srgbClr val="404040"/>
                  </a:solidFill>
                  <a:latin typeface="Arial"/>
                  <a:cs typeface="Arial"/>
                </a:rPr>
                <a:t>in</a:t>
              </a:r>
              <a:r>
                <a:rPr sz="1200" spc="-11" dirty="0">
                  <a:solidFill>
                    <a:srgbClr val="404040"/>
                  </a:solidFill>
                  <a:latin typeface="Arial"/>
                  <a:cs typeface="Arial"/>
                </a:rPr>
                <a:t> </a:t>
              </a:r>
              <a:r>
                <a:rPr sz="1200" spc="-85" dirty="0">
                  <a:solidFill>
                    <a:srgbClr val="404040"/>
                  </a:solidFill>
                  <a:latin typeface="Arial"/>
                  <a:cs typeface="Arial"/>
                </a:rPr>
                <a:t>V</a:t>
              </a:r>
              <a:r>
                <a:rPr sz="1200" dirty="0">
                  <a:solidFill>
                    <a:srgbClr val="404040"/>
                  </a:solidFill>
                  <a:latin typeface="Arial"/>
                  <a:cs typeface="Arial"/>
                </a:rPr>
                <a:t>A (</a:t>
              </a:r>
              <a:r>
                <a:rPr sz="1200" spc="-11" dirty="0">
                  <a:solidFill>
                    <a:srgbClr val="404040"/>
                  </a:solidFill>
                  <a:latin typeface="Arial"/>
                  <a:cs typeface="Arial"/>
                </a:rPr>
                <a:t>l</a:t>
              </a:r>
              <a:r>
                <a:rPr sz="1200" dirty="0">
                  <a:solidFill>
                    <a:srgbClr val="404040"/>
                  </a:solidFill>
                  <a:latin typeface="Arial"/>
                  <a:cs typeface="Arial"/>
                </a:rPr>
                <a:t>etter</a:t>
              </a:r>
              <a:r>
                <a:rPr sz="1200" spc="-15" dirty="0">
                  <a:solidFill>
                    <a:srgbClr val="404040"/>
                  </a:solidFill>
                  <a:latin typeface="Arial"/>
                  <a:cs typeface="Arial"/>
                </a:rPr>
                <a:t> </a:t>
              </a:r>
              <a:r>
                <a:rPr sz="1200" dirty="0">
                  <a:solidFill>
                    <a:srgbClr val="404040"/>
                  </a:solidFill>
                  <a:latin typeface="Arial"/>
                  <a:cs typeface="Arial"/>
                </a:rPr>
                <a:t>score)</a:t>
              </a:r>
              <a:endParaRPr sz="1200">
                <a:solidFill>
                  <a:prstClr val="black"/>
                </a:solidFill>
                <a:latin typeface="Arial"/>
                <a:cs typeface="Arial"/>
              </a:endParaRPr>
            </a:p>
          </p:txBody>
        </p:sp>
        <p:sp>
          <p:nvSpPr>
            <p:cNvPr id="124" name="object 72">
              <a:extLst>
                <a:ext uri="{FF2B5EF4-FFF2-40B4-BE49-F238E27FC236}">
                  <a16:creationId xmlns:a16="http://schemas.microsoft.com/office/drawing/2014/main" id="{3DFB0CC0-6EC1-F244-A757-418BE4EA85B4}"/>
                </a:ext>
              </a:extLst>
            </p:cNvPr>
            <p:cNvSpPr txBox="1"/>
            <p:nvPr/>
          </p:nvSpPr>
          <p:spPr>
            <a:xfrm>
              <a:off x="5514581" y="4526650"/>
              <a:ext cx="2423479" cy="382106"/>
            </a:xfrm>
            <a:prstGeom prst="rect">
              <a:avLst/>
            </a:prstGeom>
          </p:spPr>
          <p:txBody>
            <a:bodyPr vert="horz" wrap="square" lIns="0" tIns="0" rIns="0" bIns="0" rtlCol="0">
              <a:spAutoFit/>
            </a:bodyPr>
            <a:lstStyle/>
            <a:p>
              <a:pPr marL="605079" defTabSz="914286">
                <a:tabLst>
                  <a:tab pos="1424762" algn="l"/>
                  <a:tab pos="2239365" algn="l"/>
                </a:tabLst>
                <a:defRPr/>
              </a:pPr>
              <a:r>
                <a:rPr sz="1200" spc="-5" dirty="0">
                  <a:solidFill>
                    <a:prstClr val="black"/>
                  </a:solidFill>
                  <a:latin typeface="Arial"/>
                  <a:cs typeface="Arial"/>
                </a:rPr>
                <a:t>52	68	84</a:t>
              </a:r>
              <a:endParaRPr sz="1200">
                <a:solidFill>
                  <a:prstClr val="black"/>
                </a:solidFill>
                <a:latin typeface="Arial"/>
                <a:cs typeface="Arial"/>
              </a:endParaRPr>
            </a:p>
            <a:p>
              <a:pPr marL="12699" defTabSz="914286">
                <a:spcBef>
                  <a:spcPts val="131"/>
                </a:spcBef>
                <a:defRPr/>
              </a:pPr>
              <a:r>
                <a:rPr sz="1200" spc="-11" dirty="0">
                  <a:solidFill>
                    <a:srgbClr val="404040"/>
                  </a:solidFill>
                  <a:latin typeface="Arial"/>
                  <a:cs typeface="Arial"/>
                </a:rPr>
                <a:t>Visit</a:t>
              </a:r>
              <a:r>
                <a:rPr sz="1200" spc="-85" dirty="0">
                  <a:solidFill>
                    <a:srgbClr val="404040"/>
                  </a:solidFill>
                  <a:latin typeface="Arial"/>
                  <a:cs typeface="Arial"/>
                </a:rPr>
                <a:t> </a:t>
              </a:r>
              <a:r>
                <a:rPr sz="1200" dirty="0">
                  <a:solidFill>
                    <a:srgbClr val="404040"/>
                  </a:solidFill>
                  <a:latin typeface="Arial"/>
                  <a:cs typeface="Arial"/>
                </a:rPr>
                <a:t>(Weeks)</a:t>
              </a:r>
              <a:endParaRPr sz="1200">
                <a:solidFill>
                  <a:prstClr val="black"/>
                </a:solidFill>
                <a:latin typeface="Arial"/>
                <a:cs typeface="Arial"/>
              </a:endParaRPr>
            </a:p>
          </p:txBody>
        </p:sp>
        <p:sp>
          <p:nvSpPr>
            <p:cNvPr id="125" name="object 73">
              <a:extLst>
                <a:ext uri="{FF2B5EF4-FFF2-40B4-BE49-F238E27FC236}">
                  <a16:creationId xmlns:a16="http://schemas.microsoft.com/office/drawing/2014/main" id="{EF305F73-132B-BA45-B616-59BD640D0823}"/>
                </a:ext>
              </a:extLst>
            </p:cNvPr>
            <p:cNvSpPr txBox="1"/>
            <p:nvPr/>
          </p:nvSpPr>
          <p:spPr>
            <a:xfrm>
              <a:off x="5635978" y="1951428"/>
              <a:ext cx="1441897" cy="382106"/>
            </a:xfrm>
            <a:prstGeom prst="rect">
              <a:avLst/>
            </a:prstGeom>
          </p:spPr>
          <p:txBody>
            <a:bodyPr vert="horz" wrap="square" lIns="0" tIns="0" rIns="0" bIns="0" rtlCol="0">
              <a:spAutoFit/>
            </a:bodyPr>
            <a:lstStyle/>
            <a:p>
              <a:pPr marL="12699" defTabSz="914286">
                <a:defRPr/>
              </a:pPr>
              <a:r>
                <a:rPr sz="1200" dirty="0">
                  <a:solidFill>
                    <a:prstClr val="black"/>
                  </a:solidFill>
                  <a:latin typeface="Arial"/>
                  <a:cs typeface="Arial"/>
                </a:rPr>
                <a:t>Prompt PRP</a:t>
              </a:r>
              <a:r>
                <a:rPr sz="1200" spc="-115" dirty="0">
                  <a:solidFill>
                    <a:prstClr val="black"/>
                  </a:solidFill>
                  <a:latin typeface="Arial"/>
                  <a:cs typeface="Arial"/>
                </a:rPr>
                <a:t> </a:t>
              </a:r>
              <a:r>
                <a:rPr sz="1200" spc="-5" dirty="0">
                  <a:solidFill>
                    <a:prstClr val="black"/>
                  </a:solidFill>
                  <a:latin typeface="Arial"/>
                  <a:cs typeface="Arial"/>
                </a:rPr>
                <a:t>(n=203)</a:t>
              </a:r>
              <a:endParaRPr sz="1200">
                <a:solidFill>
                  <a:prstClr val="black"/>
                </a:solidFill>
                <a:latin typeface="Arial"/>
                <a:cs typeface="Arial"/>
              </a:endParaRPr>
            </a:p>
            <a:p>
              <a:pPr marL="674287" defTabSz="914286">
                <a:spcBef>
                  <a:spcPts val="80"/>
                </a:spcBef>
                <a:defRPr/>
              </a:pPr>
              <a:r>
                <a:rPr sz="1200" b="1" dirty="0">
                  <a:solidFill>
                    <a:srgbClr val="034E88"/>
                  </a:solidFill>
                  <a:latin typeface="Arial"/>
                  <a:cs typeface="Arial"/>
                </a:rPr>
                <a:t>+10.5*</a:t>
              </a:r>
              <a:endParaRPr sz="1200">
                <a:solidFill>
                  <a:prstClr val="black"/>
                </a:solidFill>
                <a:latin typeface="Arial"/>
                <a:cs typeface="Arial"/>
              </a:endParaRPr>
            </a:p>
          </p:txBody>
        </p:sp>
        <p:sp>
          <p:nvSpPr>
            <p:cNvPr id="126" name="object 74">
              <a:extLst>
                <a:ext uri="{FF2B5EF4-FFF2-40B4-BE49-F238E27FC236}">
                  <a16:creationId xmlns:a16="http://schemas.microsoft.com/office/drawing/2014/main" id="{833251A8-F1E3-0B4E-89C8-7FE9FA19731C}"/>
                </a:ext>
              </a:extLst>
            </p:cNvPr>
            <p:cNvSpPr txBox="1"/>
            <p:nvPr/>
          </p:nvSpPr>
          <p:spPr>
            <a:xfrm>
              <a:off x="6154325" y="2837009"/>
              <a:ext cx="386665" cy="184642"/>
            </a:xfrm>
            <a:prstGeom prst="rect">
              <a:avLst/>
            </a:prstGeom>
          </p:spPr>
          <p:txBody>
            <a:bodyPr vert="horz" wrap="square" lIns="0" tIns="0" rIns="0" bIns="0" rtlCol="0">
              <a:spAutoFit/>
            </a:bodyPr>
            <a:lstStyle/>
            <a:p>
              <a:pPr marL="12699" defTabSz="914286">
                <a:defRPr/>
              </a:pPr>
              <a:r>
                <a:rPr sz="1200" b="1" spc="-5" dirty="0">
                  <a:solidFill>
                    <a:srgbClr val="A6A6A6"/>
                  </a:solidFill>
                  <a:latin typeface="Arial"/>
                  <a:cs typeface="Arial"/>
                </a:rPr>
                <a:t>+5</a:t>
              </a:r>
              <a:r>
                <a:rPr sz="1200" b="1" dirty="0">
                  <a:solidFill>
                    <a:srgbClr val="A6A6A6"/>
                  </a:solidFill>
                  <a:latin typeface="Arial"/>
                  <a:cs typeface="Arial"/>
                </a:rPr>
                <a:t>.</a:t>
              </a:r>
              <a:r>
                <a:rPr sz="1200" b="1" spc="5" dirty="0">
                  <a:solidFill>
                    <a:srgbClr val="A6A6A6"/>
                  </a:solidFill>
                  <a:latin typeface="Arial"/>
                  <a:cs typeface="Arial"/>
                </a:rPr>
                <a:t>4</a:t>
              </a:r>
              <a:r>
                <a:rPr sz="1200" b="1" spc="-5" dirty="0">
                  <a:solidFill>
                    <a:srgbClr val="A6A6A6"/>
                  </a:solidFill>
                  <a:latin typeface="Arial"/>
                  <a:cs typeface="Arial"/>
                </a:rPr>
                <a:t>*</a:t>
              </a:r>
              <a:endParaRPr sz="1200">
                <a:solidFill>
                  <a:prstClr val="black"/>
                </a:solidFill>
                <a:latin typeface="Arial"/>
                <a:cs typeface="Arial"/>
              </a:endParaRPr>
            </a:p>
          </p:txBody>
        </p:sp>
        <p:sp>
          <p:nvSpPr>
            <p:cNvPr id="127" name="object 77">
              <a:extLst>
                <a:ext uri="{FF2B5EF4-FFF2-40B4-BE49-F238E27FC236}">
                  <a16:creationId xmlns:a16="http://schemas.microsoft.com/office/drawing/2014/main" id="{F11454B6-20E1-684E-A0CB-AE6901186E36}"/>
                </a:ext>
              </a:extLst>
            </p:cNvPr>
            <p:cNvSpPr txBox="1"/>
            <p:nvPr/>
          </p:nvSpPr>
          <p:spPr>
            <a:xfrm>
              <a:off x="4634351" y="1589451"/>
              <a:ext cx="2468668" cy="258451"/>
            </a:xfrm>
            <a:prstGeom prst="rect">
              <a:avLst/>
            </a:prstGeom>
          </p:spPr>
          <p:txBody>
            <a:bodyPr vert="horz" wrap="square" lIns="0" tIns="0" rIns="0" bIns="0" rtlCol="0">
              <a:spAutoFit/>
            </a:bodyPr>
            <a:lstStyle/>
            <a:p>
              <a:pPr marL="12699" defTabSz="914286">
                <a:defRPr/>
              </a:pPr>
              <a:r>
                <a:rPr sz="1400" b="1" spc="-5" dirty="0">
                  <a:solidFill>
                    <a:prstClr val="black"/>
                  </a:solidFill>
                  <a:latin typeface="Arial"/>
                  <a:cs typeface="Arial"/>
                </a:rPr>
                <a:t>DR </a:t>
              </a:r>
              <a:r>
                <a:rPr sz="1400" b="1" spc="5" dirty="0">
                  <a:solidFill>
                    <a:prstClr val="black"/>
                  </a:solidFill>
                  <a:latin typeface="Arial"/>
                  <a:cs typeface="Arial"/>
                </a:rPr>
                <a:t>with </a:t>
              </a:r>
              <a:r>
                <a:rPr sz="1400" b="1" spc="-5" dirty="0">
                  <a:solidFill>
                    <a:prstClr val="black"/>
                  </a:solidFill>
                  <a:latin typeface="Arial"/>
                  <a:cs typeface="Arial"/>
                </a:rPr>
                <a:t>DME </a:t>
              </a:r>
              <a:r>
                <a:rPr sz="1400" b="1" dirty="0">
                  <a:solidFill>
                    <a:prstClr val="black"/>
                  </a:solidFill>
                  <a:latin typeface="Arial"/>
                  <a:cs typeface="Arial"/>
                </a:rPr>
                <a:t>at</a:t>
              </a:r>
              <a:r>
                <a:rPr sz="1400" b="1" spc="-85" dirty="0">
                  <a:solidFill>
                    <a:prstClr val="black"/>
                  </a:solidFill>
                  <a:latin typeface="Arial"/>
                  <a:cs typeface="Arial"/>
                </a:rPr>
                <a:t> </a:t>
              </a:r>
              <a:r>
                <a:rPr sz="1400" b="1" dirty="0">
                  <a:solidFill>
                    <a:prstClr val="black"/>
                  </a:solidFill>
                  <a:latin typeface="Arial"/>
                  <a:cs typeface="Arial"/>
                </a:rPr>
                <a:t>baseline</a:t>
              </a:r>
              <a:endParaRPr sz="1400" dirty="0">
                <a:solidFill>
                  <a:prstClr val="black"/>
                </a:solidFill>
                <a:latin typeface="Arial"/>
                <a:cs typeface="Arial"/>
              </a:endParaRPr>
            </a:p>
          </p:txBody>
        </p:sp>
      </p:grpSp>
      <p:sp>
        <p:nvSpPr>
          <p:cNvPr id="128" name="object 75">
            <a:extLst>
              <a:ext uri="{FF2B5EF4-FFF2-40B4-BE49-F238E27FC236}">
                <a16:creationId xmlns:a16="http://schemas.microsoft.com/office/drawing/2014/main" id="{30DD792A-BB05-C34D-9535-3EBD4B5D0B6A}"/>
              </a:ext>
            </a:extLst>
          </p:cNvPr>
          <p:cNvSpPr/>
          <p:nvPr/>
        </p:nvSpPr>
        <p:spPr>
          <a:xfrm>
            <a:off x="11125200" y="396639"/>
            <a:ext cx="784862" cy="580208"/>
          </a:xfrm>
          <a:prstGeom prst="rect">
            <a:avLst/>
          </a:prstGeom>
          <a: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artisticPhotocopy/>
                      </a14:imgEffect>
                      <a14:imgEffect>
                        <a14:brightnessContrast bright="40000" contrast="40000"/>
                      </a14:imgEffect>
                    </a14:imgLayer>
                  </a14:imgProps>
                </a:ext>
              </a:extLst>
            </a:blip>
            <a:stretch>
              <a:fillRect/>
            </a:stretch>
          </a:blipFill>
        </p:spPr>
        <p:txBody>
          <a:bodyPr wrap="square" lIns="0" tIns="0" rIns="0" bIns="0" rtlCol="0"/>
          <a:lstStyle/>
          <a:p>
            <a:pPr defTabSz="914286">
              <a:defRPr/>
            </a:pPr>
            <a:endParaRPr sz="1800" dirty="0">
              <a:solidFill>
                <a:prstClr val="black"/>
              </a:solidFill>
              <a:latin typeface="Calibri"/>
            </a:endParaRPr>
          </a:p>
        </p:txBody>
      </p:sp>
      <p:sp>
        <p:nvSpPr>
          <p:cNvPr id="133" name="object 15">
            <a:extLst>
              <a:ext uri="{FF2B5EF4-FFF2-40B4-BE49-F238E27FC236}">
                <a16:creationId xmlns:a16="http://schemas.microsoft.com/office/drawing/2014/main" id="{83DEF142-7A01-BF40-AE8C-A07A8850B06B}"/>
              </a:ext>
            </a:extLst>
          </p:cNvPr>
          <p:cNvSpPr txBox="1"/>
          <p:nvPr/>
        </p:nvSpPr>
        <p:spPr>
          <a:xfrm>
            <a:off x="9197917" y="2061396"/>
            <a:ext cx="1528881" cy="369284"/>
          </a:xfrm>
          <a:prstGeom prst="rect">
            <a:avLst/>
          </a:prstGeom>
        </p:spPr>
        <p:txBody>
          <a:bodyPr vert="horz" wrap="square" lIns="0" tIns="0" rIns="0" bIns="0" rtlCol="0">
            <a:spAutoFit/>
          </a:bodyPr>
          <a:lstStyle/>
          <a:p>
            <a:pPr marL="11113" marR="5079" indent="-3175" algn="ctr" defTabSz="914286">
              <a:defRPr/>
            </a:pPr>
            <a:r>
              <a:rPr sz="1200" spc="-5" dirty="0">
                <a:solidFill>
                  <a:prstClr val="black"/>
                </a:solidFill>
                <a:latin typeface="Arial"/>
                <a:cs typeface="Arial"/>
              </a:rPr>
              <a:t>Median number </a:t>
            </a:r>
            <a:r>
              <a:rPr sz="1200" dirty="0">
                <a:solidFill>
                  <a:prstClr val="black"/>
                </a:solidFill>
                <a:latin typeface="Arial"/>
                <a:cs typeface="Arial"/>
              </a:rPr>
              <a:t>of  </a:t>
            </a:r>
            <a:r>
              <a:rPr sz="1200" spc="-5" dirty="0">
                <a:solidFill>
                  <a:prstClr val="black"/>
                </a:solidFill>
                <a:latin typeface="Arial"/>
                <a:cs typeface="Arial"/>
              </a:rPr>
              <a:t>ranibizumab</a:t>
            </a:r>
            <a:r>
              <a:rPr sz="1200" spc="-60" dirty="0">
                <a:solidFill>
                  <a:prstClr val="black"/>
                </a:solidFill>
                <a:latin typeface="Arial"/>
                <a:cs typeface="Arial"/>
              </a:rPr>
              <a:t> </a:t>
            </a:r>
            <a:r>
              <a:rPr sz="1200" spc="-5" dirty="0">
                <a:solidFill>
                  <a:prstClr val="black"/>
                </a:solidFill>
                <a:latin typeface="Arial"/>
                <a:cs typeface="Arial"/>
              </a:rPr>
              <a:t>injections</a:t>
            </a:r>
            <a:endParaRPr sz="1200" dirty="0">
              <a:solidFill>
                <a:prstClr val="black"/>
              </a:solidFill>
              <a:latin typeface="Arial"/>
              <a:cs typeface="Arial"/>
            </a:endParaRPr>
          </a:p>
        </p:txBody>
      </p:sp>
      <p:sp>
        <p:nvSpPr>
          <p:cNvPr id="134" name="object 16">
            <a:extLst>
              <a:ext uri="{FF2B5EF4-FFF2-40B4-BE49-F238E27FC236}">
                <a16:creationId xmlns:a16="http://schemas.microsoft.com/office/drawing/2014/main" id="{D4600723-CC2A-3D41-8A24-ED714AA0ECBE}"/>
              </a:ext>
            </a:extLst>
          </p:cNvPr>
          <p:cNvSpPr txBox="1"/>
          <p:nvPr/>
        </p:nvSpPr>
        <p:spPr>
          <a:xfrm>
            <a:off x="10093211" y="2769962"/>
            <a:ext cx="196189" cy="184642"/>
          </a:xfrm>
          <a:prstGeom prst="rect">
            <a:avLst/>
          </a:prstGeom>
        </p:spPr>
        <p:txBody>
          <a:bodyPr vert="horz" wrap="square" lIns="0" tIns="0" rIns="0" bIns="0" rtlCol="0">
            <a:spAutoFit/>
          </a:bodyPr>
          <a:lstStyle/>
          <a:p>
            <a:pPr marL="12699" defTabSz="914286">
              <a:defRPr/>
            </a:pPr>
            <a:r>
              <a:rPr sz="1200" b="1" spc="-5" dirty="0">
                <a:solidFill>
                  <a:srgbClr val="013760"/>
                </a:solidFill>
                <a:latin typeface="Arial"/>
                <a:cs typeface="Arial"/>
              </a:rPr>
              <a:t>14</a:t>
            </a:r>
            <a:endParaRPr sz="1200">
              <a:solidFill>
                <a:prstClr val="black"/>
              </a:solidFill>
              <a:latin typeface="Arial"/>
              <a:cs typeface="Arial"/>
            </a:endParaRPr>
          </a:p>
        </p:txBody>
      </p:sp>
      <p:sp>
        <p:nvSpPr>
          <p:cNvPr id="135" name="object 17">
            <a:extLst>
              <a:ext uri="{FF2B5EF4-FFF2-40B4-BE49-F238E27FC236}">
                <a16:creationId xmlns:a16="http://schemas.microsoft.com/office/drawing/2014/main" id="{6F9C5ED4-D78F-6A45-B748-BD8D7EF3065B}"/>
              </a:ext>
            </a:extLst>
          </p:cNvPr>
          <p:cNvSpPr txBox="1"/>
          <p:nvPr/>
        </p:nvSpPr>
        <p:spPr>
          <a:xfrm>
            <a:off x="10135877" y="3523610"/>
            <a:ext cx="110475" cy="184642"/>
          </a:xfrm>
          <a:prstGeom prst="rect">
            <a:avLst/>
          </a:prstGeom>
        </p:spPr>
        <p:txBody>
          <a:bodyPr vert="horz" wrap="square" lIns="0" tIns="0" rIns="0" bIns="0" rtlCol="0">
            <a:spAutoFit/>
          </a:bodyPr>
          <a:lstStyle/>
          <a:p>
            <a:pPr marL="12699" defTabSz="914286">
              <a:defRPr/>
            </a:pPr>
            <a:r>
              <a:rPr sz="1200" b="1" spc="-5" dirty="0">
                <a:solidFill>
                  <a:srgbClr val="A6A6A6"/>
                </a:solidFill>
                <a:latin typeface="Arial"/>
                <a:cs typeface="Arial"/>
              </a:rPr>
              <a:t>9</a:t>
            </a:r>
            <a:endParaRPr sz="1200">
              <a:solidFill>
                <a:prstClr val="black"/>
              </a:solidFill>
              <a:latin typeface="Arial"/>
              <a:cs typeface="Arial"/>
            </a:endParaRPr>
          </a:p>
        </p:txBody>
      </p:sp>
      <p:sp>
        <p:nvSpPr>
          <p:cNvPr id="136" name="object 70">
            <a:extLst>
              <a:ext uri="{FF2B5EF4-FFF2-40B4-BE49-F238E27FC236}">
                <a16:creationId xmlns:a16="http://schemas.microsoft.com/office/drawing/2014/main" id="{D7F138E0-F970-1444-A806-D32A08478300}"/>
              </a:ext>
            </a:extLst>
          </p:cNvPr>
          <p:cNvSpPr/>
          <p:nvPr/>
        </p:nvSpPr>
        <p:spPr>
          <a:xfrm>
            <a:off x="9616284" y="2523691"/>
            <a:ext cx="607972" cy="624035"/>
          </a:xfrm>
          <a:prstGeom prst="rect">
            <a:avLst/>
          </a:prstGeom>
          <a:blipFill>
            <a:blip r:embed="rId4" cstate="print"/>
            <a:stretch>
              <a:fillRect/>
            </a:stretch>
          </a:blipFill>
        </p:spPr>
        <p:txBody>
          <a:bodyPr wrap="square" lIns="0" tIns="0" rIns="0" bIns="0" rtlCol="0"/>
          <a:lstStyle/>
          <a:p>
            <a:pPr defTabSz="914286">
              <a:defRPr/>
            </a:pPr>
            <a:endParaRPr sz="1800">
              <a:solidFill>
                <a:prstClr val="black"/>
              </a:solidFill>
              <a:latin typeface="Calibri"/>
            </a:endParaRPr>
          </a:p>
        </p:txBody>
      </p:sp>
      <p:sp>
        <p:nvSpPr>
          <p:cNvPr id="137" name="object 71">
            <a:extLst>
              <a:ext uri="{FF2B5EF4-FFF2-40B4-BE49-F238E27FC236}">
                <a16:creationId xmlns:a16="http://schemas.microsoft.com/office/drawing/2014/main" id="{0A1C48E1-D61C-8847-B8AA-2B53F40120C5}"/>
              </a:ext>
            </a:extLst>
          </p:cNvPr>
          <p:cNvSpPr/>
          <p:nvPr/>
        </p:nvSpPr>
        <p:spPr>
          <a:xfrm>
            <a:off x="9619205" y="3262100"/>
            <a:ext cx="607972" cy="623920"/>
          </a:xfrm>
          <a:prstGeom prst="rect">
            <a:avLst/>
          </a:prstGeom>
          <a:blipFill>
            <a:blip r:embed="rId4" cstate="print"/>
            <a:stretch>
              <a:fillRect/>
            </a:stretch>
          </a:blipFill>
        </p:spPr>
        <p:txBody>
          <a:bodyPr wrap="square" lIns="0" tIns="0" rIns="0" bIns="0" rtlCol="0"/>
          <a:lstStyle/>
          <a:p>
            <a:pPr defTabSz="914286">
              <a:defRPr/>
            </a:pPr>
            <a:endParaRPr sz="1800">
              <a:solidFill>
                <a:prstClr val="black"/>
              </a:solidFill>
              <a:latin typeface="Calibri"/>
            </a:endParaRPr>
          </a:p>
        </p:txBody>
      </p:sp>
      <p:sp>
        <p:nvSpPr>
          <p:cNvPr id="5" name="Round Same-side Corner of Rectangle 4">
            <a:extLst>
              <a:ext uri="{FF2B5EF4-FFF2-40B4-BE49-F238E27FC236}">
                <a16:creationId xmlns:a16="http://schemas.microsoft.com/office/drawing/2014/main" id="{52278E2D-84E7-0548-8DA8-AC2B7D0D06A0}"/>
              </a:ext>
            </a:extLst>
          </p:cNvPr>
          <p:cNvSpPr/>
          <p:nvPr/>
        </p:nvSpPr>
        <p:spPr>
          <a:xfrm>
            <a:off x="2627089" y="3936638"/>
            <a:ext cx="4721861" cy="278160"/>
          </a:xfrm>
          <a:prstGeom prst="round2SameRect">
            <a:avLst>
              <a:gd name="adj1" fmla="val 24711"/>
              <a:gd name="adj2" fmla="val 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8" name="object 68">
            <a:extLst>
              <a:ext uri="{FF2B5EF4-FFF2-40B4-BE49-F238E27FC236}">
                <a16:creationId xmlns:a16="http://schemas.microsoft.com/office/drawing/2014/main" id="{119E2B39-080D-DD48-96EE-24C8EB903605}"/>
              </a:ext>
            </a:extLst>
          </p:cNvPr>
          <p:cNvSpPr txBox="1"/>
          <p:nvPr/>
        </p:nvSpPr>
        <p:spPr>
          <a:xfrm>
            <a:off x="2467636" y="3962097"/>
            <a:ext cx="5076164" cy="228903"/>
          </a:xfrm>
          <a:prstGeom prst="rect">
            <a:avLst/>
          </a:prstGeom>
          <a:noFill/>
        </p:spPr>
        <p:txBody>
          <a:bodyPr vert="horz" wrap="square" lIns="0" tIns="43809" rIns="0" bIns="0" rtlCol="0" anchor="ctr">
            <a:spAutoFit/>
          </a:bodyPr>
          <a:lstStyle/>
          <a:p>
            <a:pPr marL="298413" defTabSz="914286">
              <a:spcBef>
                <a:spcPts val="345"/>
              </a:spcBef>
              <a:defRPr/>
            </a:pPr>
            <a:r>
              <a:rPr sz="1200" spc="-5" dirty="0">
                <a:solidFill>
                  <a:srgbClr val="2D5FA3"/>
                </a:solidFill>
                <a:latin typeface="Arial"/>
                <a:cs typeface="Arial"/>
              </a:rPr>
              <a:t>Mean difference in </a:t>
            </a:r>
            <a:r>
              <a:rPr sz="1200" spc="-45" dirty="0">
                <a:solidFill>
                  <a:srgbClr val="2D5FA3"/>
                </a:solidFill>
                <a:latin typeface="Arial"/>
                <a:cs typeface="Arial"/>
              </a:rPr>
              <a:t>VA </a:t>
            </a:r>
            <a:r>
              <a:rPr sz="1200" dirty="0">
                <a:solidFill>
                  <a:srgbClr val="2D5FA3"/>
                </a:solidFill>
                <a:latin typeface="Arial"/>
                <a:cs typeface="Arial"/>
              </a:rPr>
              <a:t>at </a:t>
            </a:r>
            <a:r>
              <a:rPr sz="1200" spc="-31" dirty="0">
                <a:solidFill>
                  <a:srgbClr val="2D5FA3"/>
                </a:solidFill>
                <a:latin typeface="Arial"/>
                <a:cs typeface="Arial"/>
              </a:rPr>
              <a:t>Year </a:t>
            </a:r>
            <a:r>
              <a:rPr sz="1200" spc="-5" dirty="0">
                <a:solidFill>
                  <a:srgbClr val="2D5FA3"/>
                </a:solidFill>
                <a:latin typeface="Arial"/>
                <a:cs typeface="Arial"/>
              </a:rPr>
              <a:t>2 (AUC): </a:t>
            </a:r>
            <a:r>
              <a:rPr sz="1200" b="1" spc="-5" dirty="0">
                <a:solidFill>
                  <a:srgbClr val="2D5FA3"/>
                </a:solidFill>
                <a:latin typeface="Arial"/>
                <a:cs typeface="Arial"/>
              </a:rPr>
              <a:t>+3.0 (95% </a:t>
            </a:r>
            <a:r>
              <a:rPr sz="1200" b="1" dirty="0">
                <a:solidFill>
                  <a:srgbClr val="2D5FA3"/>
                </a:solidFill>
                <a:latin typeface="Arial"/>
                <a:cs typeface="Arial"/>
              </a:rPr>
              <a:t>CI: −4.2,</a:t>
            </a:r>
            <a:r>
              <a:rPr sz="1200" b="1" spc="-75" dirty="0">
                <a:solidFill>
                  <a:srgbClr val="2D5FA3"/>
                </a:solidFill>
                <a:latin typeface="Arial"/>
                <a:cs typeface="Arial"/>
              </a:rPr>
              <a:t> </a:t>
            </a:r>
            <a:r>
              <a:rPr sz="1200" b="1" dirty="0">
                <a:solidFill>
                  <a:srgbClr val="2D5FA3"/>
                </a:solidFill>
                <a:latin typeface="Arial"/>
                <a:cs typeface="Arial"/>
              </a:rPr>
              <a:t>+10.3)</a:t>
            </a:r>
            <a:endParaRPr sz="1200" dirty="0">
              <a:solidFill>
                <a:srgbClr val="2D5FA3"/>
              </a:solidFill>
              <a:latin typeface="Arial"/>
              <a:cs typeface="Arial"/>
            </a:endParaRPr>
          </a:p>
        </p:txBody>
      </p:sp>
    </p:spTree>
    <p:extLst>
      <p:ext uri="{BB962C8B-B14F-4D97-AF65-F5344CB8AC3E}">
        <p14:creationId xmlns:p14="http://schemas.microsoft.com/office/powerpoint/2010/main" val="4262058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Rounded Rectangle 131">
            <a:extLst>
              <a:ext uri="{FF2B5EF4-FFF2-40B4-BE49-F238E27FC236}">
                <a16:creationId xmlns:a16="http://schemas.microsoft.com/office/drawing/2014/main" id="{9178E751-F5E6-7B49-B853-8EB64E22009D}"/>
              </a:ext>
            </a:extLst>
          </p:cNvPr>
          <p:cNvSpPr/>
          <p:nvPr/>
        </p:nvSpPr>
        <p:spPr>
          <a:xfrm>
            <a:off x="2712784" y="1828800"/>
            <a:ext cx="8299144" cy="3520706"/>
          </a:xfrm>
          <a:prstGeom prst="roundRect">
            <a:avLst>
              <a:gd name="adj" fmla="val 3921"/>
            </a:avLst>
          </a:prstGeom>
          <a:solidFill>
            <a:schemeClr val="accent4">
              <a:lumMod val="20000"/>
              <a:lumOff val="80000"/>
              <a:alpha val="29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nvGrpSpPr>
          <p:cNvPr id="129" name="Group 128">
            <a:extLst>
              <a:ext uri="{FF2B5EF4-FFF2-40B4-BE49-F238E27FC236}">
                <a16:creationId xmlns:a16="http://schemas.microsoft.com/office/drawing/2014/main" id="{E07C95A2-B4C4-B045-925C-C66C97904649}"/>
              </a:ext>
            </a:extLst>
          </p:cNvPr>
          <p:cNvGrpSpPr/>
          <p:nvPr/>
        </p:nvGrpSpPr>
        <p:grpSpPr>
          <a:xfrm>
            <a:off x="10505735" y="-1686265"/>
            <a:ext cx="3372530" cy="3372530"/>
            <a:chOff x="10363200" y="-1804038"/>
            <a:chExt cx="3659885" cy="3659885"/>
          </a:xfrm>
        </p:grpSpPr>
        <p:sp>
          <p:nvSpPr>
            <p:cNvPr id="130" name="Pie 129">
              <a:extLst>
                <a:ext uri="{FF2B5EF4-FFF2-40B4-BE49-F238E27FC236}">
                  <a16:creationId xmlns:a16="http://schemas.microsoft.com/office/drawing/2014/main" id="{ACE41397-5453-B447-BCF8-D227FA7AA0BD}"/>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1" name="Block Arc 130">
              <a:extLst>
                <a:ext uri="{FF2B5EF4-FFF2-40B4-BE49-F238E27FC236}">
                  <a16:creationId xmlns:a16="http://schemas.microsoft.com/office/drawing/2014/main" id="{AF06005F-AFF0-794F-A74F-CE0055ED00E3}"/>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sp>
        <p:nvSpPr>
          <p:cNvPr id="6" name="Slide Number Placeholder 5"/>
          <p:cNvSpPr>
            <a:spLocks noGrp="1"/>
          </p:cNvSpPr>
          <p:nvPr>
            <p:ph type="sldNum" sz="quarter" idx="11"/>
          </p:nvPr>
        </p:nvSpPr>
        <p:spPr/>
        <p:txBody>
          <a:bodyPr/>
          <a:lstStyle/>
          <a:p>
            <a:fld id="{47547CF9-5B10-D24F-A8D7-45A9778164F7}" type="slidenum">
              <a:rPr lang="uk-UA" smtClean="0">
                <a:latin typeface="Arial" panose="020B0604020202020204" pitchFamily="34" charset="0"/>
                <a:cs typeface="Arial" panose="020B0604020202020204" pitchFamily="34" charset="0"/>
              </a:rPr>
              <a:pPr/>
              <a:t>22</a:t>
            </a:fld>
            <a:endParaRPr lang="uk-UA" dirty="0">
              <a:latin typeface="Arial" panose="020B0604020202020204" pitchFamily="34" charset="0"/>
              <a:cs typeface="Arial" panose="020B0604020202020204" pitchFamily="34" charset="0"/>
            </a:endParaRPr>
          </a:p>
        </p:txBody>
      </p:sp>
      <p:sp>
        <p:nvSpPr>
          <p:cNvPr id="11" name="Title 1"/>
          <p:cNvSpPr>
            <a:spLocks noGrp="1"/>
          </p:cNvSpPr>
          <p:nvPr>
            <p:ph type="title"/>
          </p:nvPr>
        </p:nvSpPr>
        <p:spPr>
          <a:xfrm>
            <a:off x="613277" y="178790"/>
            <a:ext cx="9935186" cy="1371122"/>
          </a:xfrm>
        </p:spPr>
        <p:txBody>
          <a:bodyPr wrap="square" anchor="ctr">
            <a:normAutofit/>
          </a:bodyPr>
          <a:lstStyle/>
          <a:p>
            <a:pPr>
              <a:lnSpc>
                <a:spcPct val="90000"/>
              </a:lnSpc>
            </a:pPr>
            <a:r>
              <a:rPr lang="en-US" b="0" spc="-133" dirty="0"/>
              <a:t>Better VA outcomes </a:t>
            </a:r>
            <a:r>
              <a:rPr lang="en-US" b="0" spc="-133" dirty="0">
                <a:latin typeface="Arial" panose="020B0604020202020204" pitchFamily="34" charset="0"/>
                <a:cs typeface="Arial" panose="020B0604020202020204" pitchFamily="34" charset="0"/>
              </a:rPr>
              <a:t>achieved with </a:t>
            </a:r>
            <a:r>
              <a:rPr lang="en-US" b="0" spc="-133" dirty="0" err="1"/>
              <a:t>ranibizumab</a:t>
            </a:r>
            <a:r>
              <a:rPr lang="en-US" b="0" spc="-133" dirty="0"/>
              <a:t> monotherapy in eyes without DME</a:t>
            </a:r>
            <a:endParaRPr lang="en-US" b="0" spc="-133" dirty="0">
              <a:latin typeface="Arial" panose="020B0604020202020204" pitchFamily="34" charset="0"/>
              <a:cs typeface="Arial" panose="020B0604020202020204" pitchFamily="34" charset="0"/>
            </a:endParaRPr>
          </a:p>
        </p:txBody>
      </p:sp>
      <p:sp>
        <p:nvSpPr>
          <p:cNvPr id="128" name="object 75">
            <a:extLst>
              <a:ext uri="{FF2B5EF4-FFF2-40B4-BE49-F238E27FC236}">
                <a16:creationId xmlns:a16="http://schemas.microsoft.com/office/drawing/2014/main" id="{30DD792A-BB05-C34D-9535-3EBD4B5D0B6A}"/>
              </a:ext>
            </a:extLst>
          </p:cNvPr>
          <p:cNvSpPr/>
          <p:nvPr/>
        </p:nvSpPr>
        <p:spPr>
          <a:xfrm>
            <a:off x="11125200" y="396639"/>
            <a:ext cx="784862" cy="580208"/>
          </a:xfrm>
          <a:prstGeom prst="rect">
            <a:avLst/>
          </a:prstGeom>
          <a: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artisticPhotocopy/>
                      </a14:imgEffect>
                      <a14:imgEffect>
                        <a14:brightnessContrast bright="40000" contrast="40000"/>
                      </a14:imgEffect>
                    </a14:imgLayer>
                  </a14:imgProps>
                </a:ext>
              </a:extLst>
            </a:blip>
            <a:stretch>
              <a:fillRect/>
            </a:stretch>
          </a:blipFill>
        </p:spPr>
        <p:txBody>
          <a:bodyPr wrap="square" lIns="0" tIns="0" rIns="0" bIns="0" rtlCol="0"/>
          <a:lstStyle/>
          <a:p>
            <a:pPr defTabSz="914286">
              <a:defRPr/>
            </a:pPr>
            <a:endParaRPr sz="1800" dirty="0">
              <a:solidFill>
                <a:prstClr val="black"/>
              </a:solidFill>
              <a:latin typeface="Calibri"/>
            </a:endParaRPr>
          </a:p>
        </p:txBody>
      </p:sp>
      <p:sp>
        <p:nvSpPr>
          <p:cNvPr id="133" name="object 15">
            <a:extLst>
              <a:ext uri="{FF2B5EF4-FFF2-40B4-BE49-F238E27FC236}">
                <a16:creationId xmlns:a16="http://schemas.microsoft.com/office/drawing/2014/main" id="{83DEF142-7A01-BF40-AE8C-A07A8850B06B}"/>
              </a:ext>
            </a:extLst>
          </p:cNvPr>
          <p:cNvSpPr txBox="1"/>
          <p:nvPr/>
        </p:nvSpPr>
        <p:spPr>
          <a:xfrm>
            <a:off x="9197917" y="2061396"/>
            <a:ext cx="1528881" cy="369284"/>
          </a:xfrm>
          <a:prstGeom prst="rect">
            <a:avLst/>
          </a:prstGeom>
        </p:spPr>
        <p:txBody>
          <a:bodyPr vert="horz" wrap="square" lIns="0" tIns="0" rIns="0" bIns="0" rtlCol="0">
            <a:spAutoFit/>
          </a:bodyPr>
          <a:lstStyle/>
          <a:p>
            <a:pPr marL="11113" marR="5079" indent="-3175" algn="ctr" defTabSz="914286">
              <a:defRPr/>
            </a:pPr>
            <a:r>
              <a:rPr sz="1200" spc="-5" dirty="0">
                <a:solidFill>
                  <a:prstClr val="black"/>
                </a:solidFill>
                <a:latin typeface="Arial"/>
                <a:cs typeface="Arial"/>
              </a:rPr>
              <a:t>Median number </a:t>
            </a:r>
            <a:r>
              <a:rPr sz="1200" dirty="0">
                <a:solidFill>
                  <a:prstClr val="black"/>
                </a:solidFill>
                <a:latin typeface="Arial"/>
                <a:cs typeface="Arial"/>
              </a:rPr>
              <a:t>of  </a:t>
            </a:r>
            <a:r>
              <a:rPr sz="1200" spc="-5" dirty="0">
                <a:solidFill>
                  <a:prstClr val="black"/>
                </a:solidFill>
                <a:latin typeface="Arial"/>
                <a:cs typeface="Arial"/>
              </a:rPr>
              <a:t>ranibizumab</a:t>
            </a:r>
            <a:r>
              <a:rPr sz="1200" spc="-60" dirty="0">
                <a:solidFill>
                  <a:prstClr val="black"/>
                </a:solidFill>
                <a:latin typeface="Arial"/>
                <a:cs typeface="Arial"/>
              </a:rPr>
              <a:t> </a:t>
            </a:r>
            <a:r>
              <a:rPr sz="1200" spc="-5" dirty="0">
                <a:solidFill>
                  <a:prstClr val="black"/>
                </a:solidFill>
                <a:latin typeface="Arial"/>
                <a:cs typeface="Arial"/>
              </a:rPr>
              <a:t>injections</a:t>
            </a:r>
            <a:endParaRPr sz="1200" dirty="0">
              <a:solidFill>
                <a:prstClr val="black"/>
              </a:solidFill>
              <a:latin typeface="Arial"/>
              <a:cs typeface="Arial"/>
            </a:endParaRPr>
          </a:p>
        </p:txBody>
      </p:sp>
      <p:sp>
        <p:nvSpPr>
          <p:cNvPr id="134" name="object 16">
            <a:extLst>
              <a:ext uri="{FF2B5EF4-FFF2-40B4-BE49-F238E27FC236}">
                <a16:creationId xmlns:a16="http://schemas.microsoft.com/office/drawing/2014/main" id="{D4600723-CC2A-3D41-8A24-ED714AA0ECBE}"/>
              </a:ext>
            </a:extLst>
          </p:cNvPr>
          <p:cNvSpPr txBox="1"/>
          <p:nvPr/>
        </p:nvSpPr>
        <p:spPr>
          <a:xfrm>
            <a:off x="10093211" y="2769962"/>
            <a:ext cx="196189" cy="184642"/>
          </a:xfrm>
          <a:prstGeom prst="rect">
            <a:avLst/>
          </a:prstGeom>
        </p:spPr>
        <p:txBody>
          <a:bodyPr vert="horz" wrap="square" lIns="0" tIns="0" rIns="0" bIns="0" rtlCol="0">
            <a:spAutoFit/>
          </a:bodyPr>
          <a:lstStyle/>
          <a:p>
            <a:pPr marL="12699" defTabSz="914286">
              <a:defRPr/>
            </a:pPr>
            <a:r>
              <a:rPr lang="en-US" sz="1200" b="1" spc="-5" dirty="0">
                <a:solidFill>
                  <a:srgbClr val="013760"/>
                </a:solidFill>
                <a:latin typeface="Arial"/>
                <a:cs typeface="Arial"/>
              </a:rPr>
              <a:t>10</a:t>
            </a:r>
            <a:endParaRPr sz="1200" dirty="0">
              <a:solidFill>
                <a:prstClr val="black"/>
              </a:solidFill>
              <a:latin typeface="Arial"/>
              <a:cs typeface="Arial"/>
            </a:endParaRPr>
          </a:p>
        </p:txBody>
      </p:sp>
      <p:sp>
        <p:nvSpPr>
          <p:cNvPr id="135" name="object 17">
            <a:extLst>
              <a:ext uri="{FF2B5EF4-FFF2-40B4-BE49-F238E27FC236}">
                <a16:creationId xmlns:a16="http://schemas.microsoft.com/office/drawing/2014/main" id="{6F9C5ED4-D78F-6A45-B748-BD8D7EF3065B}"/>
              </a:ext>
            </a:extLst>
          </p:cNvPr>
          <p:cNvSpPr txBox="1"/>
          <p:nvPr/>
        </p:nvSpPr>
        <p:spPr>
          <a:xfrm>
            <a:off x="10135877" y="3523610"/>
            <a:ext cx="110475" cy="184642"/>
          </a:xfrm>
          <a:prstGeom prst="rect">
            <a:avLst/>
          </a:prstGeom>
        </p:spPr>
        <p:txBody>
          <a:bodyPr vert="horz" wrap="square" lIns="0" tIns="0" rIns="0" bIns="0" rtlCol="0">
            <a:spAutoFit/>
          </a:bodyPr>
          <a:lstStyle/>
          <a:p>
            <a:pPr marL="12699" defTabSz="914286">
              <a:defRPr/>
            </a:pPr>
            <a:r>
              <a:rPr lang="en-US" sz="1200" b="1" spc="-5" dirty="0">
                <a:solidFill>
                  <a:srgbClr val="A6A6A6"/>
                </a:solidFill>
                <a:latin typeface="Arial"/>
                <a:cs typeface="Arial"/>
              </a:rPr>
              <a:t>0</a:t>
            </a:r>
            <a:endParaRPr sz="1200" dirty="0">
              <a:solidFill>
                <a:prstClr val="black"/>
              </a:solidFill>
              <a:latin typeface="Arial"/>
              <a:cs typeface="Arial"/>
            </a:endParaRPr>
          </a:p>
        </p:txBody>
      </p:sp>
      <p:sp>
        <p:nvSpPr>
          <p:cNvPr id="136" name="object 70">
            <a:extLst>
              <a:ext uri="{FF2B5EF4-FFF2-40B4-BE49-F238E27FC236}">
                <a16:creationId xmlns:a16="http://schemas.microsoft.com/office/drawing/2014/main" id="{D7F138E0-F970-1444-A806-D32A08478300}"/>
              </a:ext>
            </a:extLst>
          </p:cNvPr>
          <p:cNvSpPr/>
          <p:nvPr/>
        </p:nvSpPr>
        <p:spPr>
          <a:xfrm>
            <a:off x="9616284" y="2523691"/>
            <a:ext cx="607972" cy="624035"/>
          </a:xfrm>
          <a:prstGeom prst="rect">
            <a:avLst/>
          </a:prstGeom>
          <a:blipFill>
            <a:blip r:embed="rId4" cstate="print"/>
            <a:stretch>
              <a:fillRect/>
            </a:stretch>
          </a:blipFill>
        </p:spPr>
        <p:txBody>
          <a:bodyPr wrap="square" lIns="0" tIns="0" rIns="0" bIns="0" rtlCol="0"/>
          <a:lstStyle/>
          <a:p>
            <a:pPr defTabSz="914286">
              <a:defRPr/>
            </a:pPr>
            <a:endParaRPr sz="1800">
              <a:solidFill>
                <a:prstClr val="black"/>
              </a:solidFill>
              <a:latin typeface="Calibri"/>
            </a:endParaRPr>
          </a:p>
        </p:txBody>
      </p:sp>
      <p:sp>
        <p:nvSpPr>
          <p:cNvPr id="201" name="object 74">
            <a:extLst>
              <a:ext uri="{FF2B5EF4-FFF2-40B4-BE49-F238E27FC236}">
                <a16:creationId xmlns:a16="http://schemas.microsoft.com/office/drawing/2014/main" id="{8537C5CB-7892-7C4E-B032-EFB347EB919C}"/>
              </a:ext>
            </a:extLst>
          </p:cNvPr>
          <p:cNvSpPr txBox="1"/>
          <p:nvPr/>
        </p:nvSpPr>
        <p:spPr>
          <a:xfrm>
            <a:off x="1154259" y="5172054"/>
            <a:ext cx="836822" cy="184642"/>
          </a:xfrm>
          <a:prstGeom prst="rect">
            <a:avLst/>
          </a:prstGeom>
        </p:spPr>
        <p:txBody>
          <a:bodyPr vert="horz" wrap="square" lIns="0" tIns="0" rIns="0" bIns="0" rtlCol="0">
            <a:spAutoFit/>
          </a:bodyPr>
          <a:lstStyle/>
          <a:p>
            <a:pPr marL="12699" defTabSz="914286">
              <a:defRPr/>
            </a:pPr>
            <a:r>
              <a:rPr sz="1200" b="1" spc="-5" dirty="0">
                <a:solidFill>
                  <a:srgbClr val="404040"/>
                </a:solidFill>
                <a:latin typeface="Arial"/>
                <a:cs typeface="Arial"/>
              </a:rPr>
              <a:t>No. </a:t>
            </a:r>
            <a:r>
              <a:rPr sz="1200" b="1" dirty="0">
                <a:solidFill>
                  <a:srgbClr val="404040"/>
                </a:solidFill>
                <a:latin typeface="Arial"/>
                <a:cs typeface="Arial"/>
              </a:rPr>
              <a:t>of</a:t>
            </a:r>
            <a:r>
              <a:rPr sz="1200" b="1" spc="-71" dirty="0">
                <a:solidFill>
                  <a:srgbClr val="404040"/>
                </a:solidFill>
                <a:latin typeface="Arial"/>
                <a:cs typeface="Arial"/>
              </a:rPr>
              <a:t> </a:t>
            </a:r>
            <a:r>
              <a:rPr sz="1200" b="1" spc="-11" dirty="0">
                <a:solidFill>
                  <a:srgbClr val="404040"/>
                </a:solidFill>
                <a:latin typeface="Arial"/>
                <a:cs typeface="Arial"/>
              </a:rPr>
              <a:t>eyes</a:t>
            </a:r>
            <a:endParaRPr sz="1200" dirty="0">
              <a:solidFill>
                <a:prstClr val="black"/>
              </a:solidFill>
              <a:latin typeface="Arial"/>
              <a:cs typeface="Arial"/>
            </a:endParaRPr>
          </a:p>
        </p:txBody>
      </p:sp>
      <p:sp>
        <p:nvSpPr>
          <p:cNvPr id="4" name="Rounded Rectangle 3">
            <a:extLst>
              <a:ext uri="{FF2B5EF4-FFF2-40B4-BE49-F238E27FC236}">
                <a16:creationId xmlns:a16="http://schemas.microsoft.com/office/drawing/2014/main" id="{BE65BD66-6E64-B84C-9C96-06ACA6AA92C7}"/>
              </a:ext>
            </a:extLst>
          </p:cNvPr>
          <p:cNvSpPr/>
          <p:nvPr/>
        </p:nvSpPr>
        <p:spPr>
          <a:xfrm>
            <a:off x="612562" y="1828799"/>
            <a:ext cx="8299144" cy="3520705"/>
          </a:xfrm>
          <a:prstGeom prst="roundRect">
            <a:avLst>
              <a:gd name="adj" fmla="val 3921"/>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23" name="object 10">
            <a:extLst>
              <a:ext uri="{FF2B5EF4-FFF2-40B4-BE49-F238E27FC236}">
                <a16:creationId xmlns:a16="http://schemas.microsoft.com/office/drawing/2014/main" id="{A4133A46-7CAB-D245-A8CF-8187C20B897F}"/>
              </a:ext>
            </a:extLst>
          </p:cNvPr>
          <p:cNvSpPr/>
          <p:nvPr/>
        </p:nvSpPr>
        <p:spPr>
          <a:xfrm>
            <a:off x="2345915" y="3528472"/>
            <a:ext cx="5584098" cy="0"/>
          </a:xfrm>
          <a:custGeom>
            <a:avLst/>
            <a:gdLst/>
            <a:ahLst/>
            <a:cxnLst/>
            <a:rect l="l" t="t" r="r" b="b"/>
            <a:pathLst>
              <a:path w="5584825">
                <a:moveTo>
                  <a:pt x="0" y="0"/>
                </a:moveTo>
                <a:lnTo>
                  <a:pt x="5584698" y="0"/>
                </a:lnTo>
              </a:path>
            </a:pathLst>
          </a:custGeom>
          <a:ln w="12192">
            <a:solidFill>
              <a:srgbClr val="C5C5C5"/>
            </a:solidFill>
            <a:prstDash val="sysDash"/>
          </a:ln>
        </p:spPr>
        <p:txBody>
          <a:bodyPr wrap="square" lIns="0" tIns="0" rIns="0" bIns="0" rtlCol="0"/>
          <a:lstStyle/>
          <a:p>
            <a:pPr defTabSz="914286">
              <a:defRPr/>
            </a:pPr>
            <a:endParaRPr sz="1800">
              <a:solidFill>
                <a:prstClr val="black"/>
              </a:solidFill>
              <a:latin typeface="Calibri"/>
            </a:endParaRPr>
          </a:p>
        </p:txBody>
      </p:sp>
      <p:sp>
        <p:nvSpPr>
          <p:cNvPr id="138" name="object 11">
            <a:extLst>
              <a:ext uri="{FF2B5EF4-FFF2-40B4-BE49-F238E27FC236}">
                <a16:creationId xmlns:a16="http://schemas.microsoft.com/office/drawing/2014/main" id="{7D6BB989-46CB-6142-A4FB-A3B31C85F0AA}"/>
              </a:ext>
            </a:extLst>
          </p:cNvPr>
          <p:cNvSpPr/>
          <p:nvPr/>
        </p:nvSpPr>
        <p:spPr>
          <a:xfrm>
            <a:off x="2590484" y="2978610"/>
            <a:ext cx="5400608" cy="572372"/>
          </a:xfrm>
          <a:custGeom>
            <a:avLst/>
            <a:gdLst/>
            <a:ahLst/>
            <a:cxnLst/>
            <a:rect l="l" t="t" r="r" b="b"/>
            <a:pathLst>
              <a:path w="5401309" h="678179">
                <a:moveTo>
                  <a:pt x="0" y="678179"/>
                </a:moveTo>
                <a:lnTo>
                  <a:pt x="870204" y="111125"/>
                </a:lnTo>
                <a:lnTo>
                  <a:pt x="1693164" y="22225"/>
                </a:lnTo>
                <a:lnTo>
                  <a:pt x="2724150" y="0"/>
                </a:lnTo>
                <a:lnTo>
                  <a:pt x="3542411" y="105663"/>
                </a:lnTo>
                <a:lnTo>
                  <a:pt x="4360545" y="216788"/>
                </a:lnTo>
                <a:lnTo>
                  <a:pt x="5401056" y="439165"/>
                </a:lnTo>
              </a:path>
            </a:pathLst>
          </a:custGeom>
          <a:ln w="19812">
            <a:solidFill>
              <a:srgbClr val="034E88"/>
            </a:solidFill>
          </a:ln>
        </p:spPr>
        <p:txBody>
          <a:bodyPr wrap="square" lIns="0" tIns="0" rIns="0" bIns="0" rtlCol="0"/>
          <a:lstStyle/>
          <a:p>
            <a:pPr defTabSz="914286">
              <a:defRPr/>
            </a:pPr>
            <a:endParaRPr sz="1800">
              <a:solidFill>
                <a:prstClr val="black"/>
              </a:solidFill>
              <a:latin typeface="Calibri"/>
            </a:endParaRPr>
          </a:p>
        </p:txBody>
      </p:sp>
      <p:sp>
        <p:nvSpPr>
          <p:cNvPr id="139" name="object 12">
            <a:extLst>
              <a:ext uri="{FF2B5EF4-FFF2-40B4-BE49-F238E27FC236}">
                <a16:creationId xmlns:a16="http://schemas.microsoft.com/office/drawing/2014/main" id="{E14B9A4B-108F-BB4E-8E0E-AB6AAC33D1CC}"/>
              </a:ext>
            </a:extLst>
          </p:cNvPr>
          <p:cNvSpPr/>
          <p:nvPr/>
        </p:nvSpPr>
        <p:spPr>
          <a:xfrm>
            <a:off x="2595056" y="3565130"/>
            <a:ext cx="5281877" cy="319414"/>
          </a:xfrm>
          <a:custGeom>
            <a:avLst/>
            <a:gdLst/>
            <a:ahLst/>
            <a:cxnLst/>
            <a:rect l="l" t="t" r="r" b="b"/>
            <a:pathLst>
              <a:path w="5282565" h="378460">
                <a:moveTo>
                  <a:pt x="0" y="0"/>
                </a:moveTo>
                <a:lnTo>
                  <a:pt x="761364" y="377952"/>
                </a:lnTo>
                <a:lnTo>
                  <a:pt x="1588897" y="116713"/>
                </a:lnTo>
                <a:lnTo>
                  <a:pt x="2619756" y="294640"/>
                </a:lnTo>
                <a:lnTo>
                  <a:pt x="3433191" y="261239"/>
                </a:lnTo>
                <a:lnTo>
                  <a:pt x="4260722" y="166751"/>
                </a:lnTo>
                <a:lnTo>
                  <a:pt x="5282184" y="55626"/>
                </a:lnTo>
              </a:path>
            </a:pathLst>
          </a:custGeom>
          <a:ln w="19811">
            <a:solidFill>
              <a:srgbClr val="A6A6A6"/>
            </a:solidFill>
          </a:ln>
        </p:spPr>
        <p:txBody>
          <a:bodyPr wrap="square" lIns="0" tIns="0" rIns="0" bIns="0" rtlCol="0"/>
          <a:lstStyle/>
          <a:p>
            <a:pPr defTabSz="914286">
              <a:defRPr/>
            </a:pPr>
            <a:endParaRPr sz="1800">
              <a:solidFill>
                <a:prstClr val="black"/>
              </a:solidFill>
              <a:latin typeface="Calibri"/>
            </a:endParaRPr>
          </a:p>
        </p:txBody>
      </p:sp>
      <p:sp>
        <p:nvSpPr>
          <p:cNvPr id="140" name="object 13">
            <a:extLst>
              <a:ext uri="{FF2B5EF4-FFF2-40B4-BE49-F238E27FC236}">
                <a16:creationId xmlns:a16="http://schemas.microsoft.com/office/drawing/2014/main" id="{EEDA02BB-A152-724F-9D33-B772C3B1E515}"/>
              </a:ext>
            </a:extLst>
          </p:cNvPr>
          <p:cNvSpPr/>
          <p:nvPr/>
        </p:nvSpPr>
        <p:spPr>
          <a:xfrm>
            <a:off x="2536388" y="3495032"/>
            <a:ext cx="91428" cy="91644"/>
          </a:xfrm>
          <a:custGeom>
            <a:avLst/>
            <a:gdLst/>
            <a:ahLst/>
            <a:cxnLst/>
            <a:rect l="l" t="t" r="r" b="b"/>
            <a:pathLst>
              <a:path w="91439" h="108585">
                <a:moveTo>
                  <a:pt x="45720" y="0"/>
                </a:moveTo>
                <a:lnTo>
                  <a:pt x="27914" y="4256"/>
                </a:lnTo>
                <a:lnTo>
                  <a:pt x="13382" y="15859"/>
                </a:lnTo>
                <a:lnTo>
                  <a:pt x="3589" y="33057"/>
                </a:lnTo>
                <a:lnTo>
                  <a:pt x="0" y="54101"/>
                </a:lnTo>
                <a:lnTo>
                  <a:pt x="3589" y="75146"/>
                </a:lnTo>
                <a:lnTo>
                  <a:pt x="13382" y="92344"/>
                </a:lnTo>
                <a:lnTo>
                  <a:pt x="27914" y="103947"/>
                </a:lnTo>
                <a:lnTo>
                  <a:pt x="45720" y="108203"/>
                </a:lnTo>
                <a:lnTo>
                  <a:pt x="63525" y="103947"/>
                </a:lnTo>
                <a:lnTo>
                  <a:pt x="78057" y="92344"/>
                </a:lnTo>
                <a:lnTo>
                  <a:pt x="87850" y="75146"/>
                </a:lnTo>
                <a:lnTo>
                  <a:pt x="91439" y="54101"/>
                </a:lnTo>
                <a:lnTo>
                  <a:pt x="87850" y="33057"/>
                </a:lnTo>
                <a:lnTo>
                  <a:pt x="78057" y="15859"/>
                </a:lnTo>
                <a:lnTo>
                  <a:pt x="63525" y="4256"/>
                </a:lnTo>
                <a:lnTo>
                  <a:pt x="45720" y="0"/>
                </a:lnTo>
                <a:close/>
              </a:path>
            </a:pathLst>
          </a:custGeom>
          <a:solidFill>
            <a:srgbClr val="045FA9"/>
          </a:solidFill>
        </p:spPr>
        <p:txBody>
          <a:bodyPr wrap="square" lIns="0" tIns="0" rIns="0" bIns="0" rtlCol="0"/>
          <a:lstStyle/>
          <a:p>
            <a:pPr defTabSz="914286">
              <a:defRPr/>
            </a:pPr>
            <a:endParaRPr sz="1800">
              <a:solidFill>
                <a:prstClr val="black"/>
              </a:solidFill>
              <a:latin typeface="Calibri"/>
            </a:endParaRPr>
          </a:p>
        </p:txBody>
      </p:sp>
      <p:sp>
        <p:nvSpPr>
          <p:cNvPr id="141" name="object 14">
            <a:extLst>
              <a:ext uri="{FF2B5EF4-FFF2-40B4-BE49-F238E27FC236}">
                <a16:creationId xmlns:a16="http://schemas.microsoft.com/office/drawing/2014/main" id="{130FF5F1-FE46-F24D-85B6-2918D0AB881B}"/>
              </a:ext>
            </a:extLst>
          </p:cNvPr>
          <p:cNvSpPr/>
          <p:nvPr/>
        </p:nvSpPr>
        <p:spPr>
          <a:xfrm>
            <a:off x="2536388" y="3495032"/>
            <a:ext cx="91428" cy="91644"/>
          </a:xfrm>
          <a:custGeom>
            <a:avLst/>
            <a:gdLst/>
            <a:ahLst/>
            <a:cxnLst/>
            <a:rect l="l" t="t" r="r" b="b"/>
            <a:pathLst>
              <a:path w="91439" h="108585">
                <a:moveTo>
                  <a:pt x="0" y="54101"/>
                </a:moveTo>
                <a:lnTo>
                  <a:pt x="3589" y="33057"/>
                </a:lnTo>
                <a:lnTo>
                  <a:pt x="13382" y="15859"/>
                </a:lnTo>
                <a:lnTo>
                  <a:pt x="27914" y="4256"/>
                </a:lnTo>
                <a:lnTo>
                  <a:pt x="45720" y="0"/>
                </a:lnTo>
                <a:lnTo>
                  <a:pt x="63525" y="4256"/>
                </a:lnTo>
                <a:lnTo>
                  <a:pt x="78057" y="15859"/>
                </a:lnTo>
                <a:lnTo>
                  <a:pt x="87850" y="33057"/>
                </a:lnTo>
                <a:lnTo>
                  <a:pt x="91439" y="54101"/>
                </a:lnTo>
                <a:lnTo>
                  <a:pt x="87850" y="75146"/>
                </a:lnTo>
                <a:lnTo>
                  <a:pt x="78057" y="92344"/>
                </a:lnTo>
                <a:lnTo>
                  <a:pt x="63525" y="103947"/>
                </a:lnTo>
                <a:lnTo>
                  <a:pt x="45720" y="108203"/>
                </a:lnTo>
                <a:lnTo>
                  <a:pt x="27914" y="103947"/>
                </a:lnTo>
                <a:lnTo>
                  <a:pt x="13382" y="92344"/>
                </a:lnTo>
                <a:lnTo>
                  <a:pt x="3589" y="75146"/>
                </a:lnTo>
                <a:lnTo>
                  <a:pt x="0" y="54101"/>
                </a:lnTo>
                <a:close/>
              </a:path>
            </a:pathLst>
          </a:custGeom>
          <a:ln w="12192">
            <a:solidFill>
              <a:srgbClr val="045FA9"/>
            </a:solidFill>
          </a:ln>
        </p:spPr>
        <p:txBody>
          <a:bodyPr wrap="square" lIns="0" tIns="0" rIns="0" bIns="0" rtlCol="0"/>
          <a:lstStyle/>
          <a:p>
            <a:pPr defTabSz="914286">
              <a:defRPr/>
            </a:pPr>
            <a:endParaRPr sz="1800">
              <a:solidFill>
                <a:prstClr val="black"/>
              </a:solidFill>
              <a:latin typeface="Calibri"/>
            </a:endParaRPr>
          </a:p>
        </p:txBody>
      </p:sp>
      <p:sp>
        <p:nvSpPr>
          <p:cNvPr id="142" name="object 15">
            <a:extLst>
              <a:ext uri="{FF2B5EF4-FFF2-40B4-BE49-F238E27FC236}">
                <a16:creationId xmlns:a16="http://schemas.microsoft.com/office/drawing/2014/main" id="{FD28BA23-9F68-DF45-B31F-0B33212F76EA}"/>
              </a:ext>
            </a:extLst>
          </p:cNvPr>
          <p:cNvSpPr txBox="1"/>
          <p:nvPr/>
        </p:nvSpPr>
        <p:spPr>
          <a:xfrm>
            <a:off x="7801249" y="3071111"/>
            <a:ext cx="326349" cy="155855"/>
          </a:xfrm>
          <a:prstGeom prst="rect">
            <a:avLst/>
          </a:prstGeom>
        </p:spPr>
        <p:txBody>
          <a:bodyPr vert="horz" wrap="square" lIns="0" tIns="0" rIns="0" bIns="0" rtlCol="0">
            <a:spAutoFit/>
          </a:bodyPr>
          <a:lstStyle/>
          <a:p>
            <a:pPr marL="12699" defTabSz="914286">
              <a:defRPr/>
            </a:pPr>
            <a:r>
              <a:rPr sz="1200" b="1" spc="-5" dirty="0">
                <a:solidFill>
                  <a:srgbClr val="034E88"/>
                </a:solidFill>
                <a:latin typeface="Arial"/>
                <a:cs typeface="Arial"/>
              </a:rPr>
              <a:t>+1</a:t>
            </a:r>
            <a:r>
              <a:rPr sz="1200" b="1" dirty="0">
                <a:solidFill>
                  <a:srgbClr val="034E88"/>
                </a:solidFill>
                <a:latin typeface="Arial"/>
                <a:cs typeface="Arial"/>
              </a:rPr>
              <a:t>.8</a:t>
            </a:r>
            <a:endParaRPr sz="1200">
              <a:solidFill>
                <a:prstClr val="black"/>
              </a:solidFill>
              <a:latin typeface="Arial"/>
              <a:cs typeface="Arial"/>
            </a:endParaRPr>
          </a:p>
        </p:txBody>
      </p:sp>
      <p:sp>
        <p:nvSpPr>
          <p:cNvPr id="143" name="object 16">
            <a:extLst>
              <a:ext uri="{FF2B5EF4-FFF2-40B4-BE49-F238E27FC236}">
                <a16:creationId xmlns:a16="http://schemas.microsoft.com/office/drawing/2014/main" id="{4C724BD9-FC3E-D143-8E60-7549209E155B}"/>
              </a:ext>
            </a:extLst>
          </p:cNvPr>
          <p:cNvSpPr txBox="1"/>
          <p:nvPr/>
        </p:nvSpPr>
        <p:spPr>
          <a:xfrm>
            <a:off x="2082423" y="4123460"/>
            <a:ext cx="160634" cy="155855"/>
          </a:xfrm>
          <a:prstGeom prst="rect">
            <a:avLst/>
          </a:prstGeom>
        </p:spPr>
        <p:txBody>
          <a:bodyPr vert="horz" wrap="square" lIns="0" tIns="0" rIns="0" bIns="0" rtlCol="0">
            <a:spAutoFit/>
          </a:bodyPr>
          <a:lstStyle/>
          <a:p>
            <a:pPr marL="12699" defTabSz="914286">
              <a:defRPr/>
            </a:pPr>
            <a:r>
              <a:rPr sz="1200" spc="-5" dirty="0">
                <a:solidFill>
                  <a:prstClr val="black"/>
                </a:solidFill>
                <a:latin typeface="Arial"/>
                <a:cs typeface="Arial"/>
              </a:rPr>
              <a:t>-6</a:t>
            </a:r>
            <a:endParaRPr sz="1200">
              <a:solidFill>
                <a:prstClr val="black"/>
              </a:solidFill>
              <a:latin typeface="Arial"/>
              <a:cs typeface="Arial"/>
            </a:endParaRPr>
          </a:p>
        </p:txBody>
      </p:sp>
      <p:sp>
        <p:nvSpPr>
          <p:cNvPr id="144" name="object 17">
            <a:extLst>
              <a:ext uri="{FF2B5EF4-FFF2-40B4-BE49-F238E27FC236}">
                <a16:creationId xmlns:a16="http://schemas.microsoft.com/office/drawing/2014/main" id="{D7DA06A0-7034-CB4B-8AAC-DCAF4A49C8C6}"/>
              </a:ext>
            </a:extLst>
          </p:cNvPr>
          <p:cNvSpPr txBox="1"/>
          <p:nvPr/>
        </p:nvSpPr>
        <p:spPr>
          <a:xfrm>
            <a:off x="2082423" y="3649914"/>
            <a:ext cx="6045048" cy="281405"/>
          </a:xfrm>
          <a:prstGeom prst="rect">
            <a:avLst/>
          </a:prstGeom>
        </p:spPr>
        <p:txBody>
          <a:bodyPr vert="horz" wrap="square" lIns="0" tIns="0" rIns="0" bIns="0" rtlCol="0">
            <a:spAutoFit/>
          </a:bodyPr>
          <a:lstStyle/>
          <a:p>
            <a:pPr marR="5079" algn="r" defTabSz="914286">
              <a:lnSpc>
                <a:spcPts val="1345"/>
              </a:lnSpc>
              <a:defRPr/>
            </a:pPr>
            <a:r>
              <a:rPr sz="1200" b="1" spc="-5" dirty="0">
                <a:solidFill>
                  <a:srgbClr val="A6A6A6"/>
                </a:solidFill>
                <a:latin typeface="Arial"/>
                <a:cs typeface="Arial"/>
              </a:rPr>
              <a:t>−0</a:t>
            </a:r>
            <a:r>
              <a:rPr sz="1200" b="1" dirty="0">
                <a:solidFill>
                  <a:srgbClr val="A6A6A6"/>
                </a:solidFill>
                <a:latin typeface="Arial"/>
                <a:cs typeface="Arial"/>
              </a:rPr>
              <a:t>.5</a:t>
            </a:r>
            <a:endParaRPr sz="1200">
              <a:solidFill>
                <a:prstClr val="black"/>
              </a:solidFill>
              <a:latin typeface="Arial"/>
              <a:cs typeface="Arial"/>
            </a:endParaRPr>
          </a:p>
          <a:p>
            <a:pPr marL="12699" defTabSz="914286">
              <a:lnSpc>
                <a:spcPts val="1345"/>
              </a:lnSpc>
              <a:defRPr/>
            </a:pPr>
            <a:r>
              <a:rPr sz="1200" spc="-5" dirty="0">
                <a:solidFill>
                  <a:prstClr val="black"/>
                </a:solidFill>
                <a:latin typeface="Arial"/>
                <a:cs typeface="Arial"/>
              </a:rPr>
              <a:t>-3</a:t>
            </a:r>
            <a:endParaRPr sz="1200">
              <a:solidFill>
                <a:prstClr val="black"/>
              </a:solidFill>
              <a:latin typeface="Arial"/>
              <a:cs typeface="Arial"/>
            </a:endParaRPr>
          </a:p>
        </p:txBody>
      </p:sp>
      <p:sp>
        <p:nvSpPr>
          <p:cNvPr id="145" name="object 18">
            <a:extLst>
              <a:ext uri="{FF2B5EF4-FFF2-40B4-BE49-F238E27FC236}">
                <a16:creationId xmlns:a16="http://schemas.microsoft.com/office/drawing/2014/main" id="{F46F0BC1-FE28-094E-A79A-16CC8E9C1D58}"/>
              </a:ext>
            </a:extLst>
          </p:cNvPr>
          <p:cNvSpPr txBox="1"/>
          <p:nvPr/>
        </p:nvSpPr>
        <p:spPr>
          <a:xfrm>
            <a:off x="2132329" y="3437901"/>
            <a:ext cx="110475" cy="155855"/>
          </a:xfrm>
          <a:prstGeom prst="rect">
            <a:avLst/>
          </a:prstGeom>
        </p:spPr>
        <p:txBody>
          <a:bodyPr vert="horz" wrap="square" lIns="0" tIns="0" rIns="0" bIns="0" rtlCol="0">
            <a:spAutoFit/>
          </a:bodyPr>
          <a:lstStyle/>
          <a:p>
            <a:pPr marL="12699" defTabSz="914286">
              <a:defRPr/>
            </a:pPr>
            <a:r>
              <a:rPr sz="1200" dirty="0">
                <a:solidFill>
                  <a:prstClr val="black"/>
                </a:solidFill>
                <a:latin typeface="Arial"/>
                <a:cs typeface="Arial"/>
              </a:rPr>
              <a:t>0</a:t>
            </a:r>
            <a:endParaRPr sz="1200">
              <a:solidFill>
                <a:prstClr val="black"/>
              </a:solidFill>
              <a:latin typeface="Arial"/>
              <a:cs typeface="Arial"/>
            </a:endParaRPr>
          </a:p>
        </p:txBody>
      </p:sp>
      <p:sp>
        <p:nvSpPr>
          <p:cNvPr id="146" name="object 19">
            <a:extLst>
              <a:ext uri="{FF2B5EF4-FFF2-40B4-BE49-F238E27FC236}">
                <a16:creationId xmlns:a16="http://schemas.microsoft.com/office/drawing/2014/main" id="{9D653D49-4ED1-C44D-BAC7-55FD32DF852A}"/>
              </a:ext>
            </a:extLst>
          </p:cNvPr>
          <p:cNvSpPr txBox="1"/>
          <p:nvPr/>
        </p:nvSpPr>
        <p:spPr>
          <a:xfrm>
            <a:off x="2132329" y="3068753"/>
            <a:ext cx="110475" cy="155855"/>
          </a:xfrm>
          <a:prstGeom prst="rect">
            <a:avLst/>
          </a:prstGeom>
        </p:spPr>
        <p:txBody>
          <a:bodyPr vert="horz" wrap="square" lIns="0" tIns="0" rIns="0" bIns="0" rtlCol="0">
            <a:spAutoFit/>
          </a:bodyPr>
          <a:lstStyle/>
          <a:p>
            <a:pPr marL="12699" defTabSz="914286">
              <a:defRPr/>
            </a:pPr>
            <a:r>
              <a:rPr sz="1200" spc="-5" dirty="0">
                <a:solidFill>
                  <a:prstClr val="black"/>
                </a:solidFill>
                <a:latin typeface="Arial"/>
                <a:cs typeface="Arial"/>
              </a:rPr>
              <a:t>3</a:t>
            </a:r>
            <a:endParaRPr sz="1200">
              <a:solidFill>
                <a:prstClr val="black"/>
              </a:solidFill>
              <a:latin typeface="Arial"/>
              <a:cs typeface="Arial"/>
            </a:endParaRPr>
          </a:p>
        </p:txBody>
      </p:sp>
      <p:sp>
        <p:nvSpPr>
          <p:cNvPr id="147" name="object 20">
            <a:extLst>
              <a:ext uri="{FF2B5EF4-FFF2-40B4-BE49-F238E27FC236}">
                <a16:creationId xmlns:a16="http://schemas.microsoft.com/office/drawing/2014/main" id="{F7D5785D-2E8B-0749-B144-3616C8E0CCAC}"/>
              </a:ext>
            </a:extLst>
          </p:cNvPr>
          <p:cNvSpPr txBox="1"/>
          <p:nvPr/>
        </p:nvSpPr>
        <p:spPr>
          <a:xfrm>
            <a:off x="2132329" y="2723079"/>
            <a:ext cx="110475" cy="155855"/>
          </a:xfrm>
          <a:prstGeom prst="rect">
            <a:avLst/>
          </a:prstGeom>
        </p:spPr>
        <p:txBody>
          <a:bodyPr vert="horz" wrap="square" lIns="0" tIns="0" rIns="0" bIns="0" rtlCol="0">
            <a:spAutoFit/>
          </a:bodyPr>
          <a:lstStyle/>
          <a:p>
            <a:pPr marL="12699" defTabSz="914286">
              <a:defRPr/>
            </a:pPr>
            <a:r>
              <a:rPr sz="1200" spc="-5" dirty="0">
                <a:solidFill>
                  <a:prstClr val="black"/>
                </a:solidFill>
                <a:latin typeface="Arial"/>
                <a:cs typeface="Arial"/>
              </a:rPr>
              <a:t>6</a:t>
            </a:r>
            <a:endParaRPr sz="1200">
              <a:solidFill>
                <a:prstClr val="black"/>
              </a:solidFill>
              <a:latin typeface="Arial"/>
              <a:cs typeface="Arial"/>
            </a:endParaRPr>
          </a:p>
        </p:txBody>
      </p:sp>
      <p:sp>
        <p:nvSpPr>
          <p:cNvPr id="148" name="object 21">
            <a:extLst>
              <a:ext uri="{FF2B5EF4-FFF2-40B4-BE49-F238E27FC236}">
                <a16:creationId xmlns:a16="http://schemas.microsoft.com/office/drawing/2014/main" id="{6B53FCC9-106D-E44D-9191-328D529113D5}"/>
              </a:ext>
            </a:extLst>
          </p:cNvPr>
          <p:cNvSpPr txBox="1"/>
          <p:nvPr/>
        </p:nvSpPr>
        <p:spPr>
          <a:xfrm>
            <a:off x="2532834" y="4341154"/>
            <a:ext cx="1848244" cy="155855"/>
          </a:xfrm>
          <a:prstGeom prst="rect">
            <a:avLst/>
          </a:prstGeom>
        </p:spPr>
        <p:txBody>
          <a:bodyPr vert="horz" wrap="square" lIns="0" tIns="0" rIns="0" bIns="0" rtlCol="0">
            <a:spAutoFit/>
          </a:bodyPr>
          <a:lstStyle/>
          <a:p>
            <a:pPr marL="12699" defTabSz="914286">
              <a:tabLst>
                <a:tab pos="855237" algn="l"/>
                <a:tab pos="1664127" algn="l"/>
              </a:tabLst>
              <a:defRPr/>
            </a:pPr>
            <a:r>
              <a:rPr sz="1200" spc="-5" dirty="0">
                <a:solidFill>
                  <a:prstClr val="black"/>
                </a:solidFill>
                <a:latin typeface="Arial"/>
                <a:cs typeface="Arial"/>
              </a:rPr>
              <a:t>0	16	32</a:t>
            </a:r>
            <a:endParaRPr sz="1200">
              <a:solidFill>
                <a:prstClr val="black"/>
              </a:solidFill>
              <a:latin typeface="Arial"/>
              <a:cs typeface="Arial"/>
            </a:endParaRPr>
          </a:p>
        </p:txBody>
      </p:sp>
      <p:sp>
        <p:nvSpPr>
          <p:cNvPr id="149" name="object 22">
            <a:extLst>
              <a:ext uri="{FF2B5EF4-FFF2-40B4-BE49-F238E27FC236}">
                <a16:creationId xmlns:a16="http://schemas.microsoft.com/office/drawing/2014/main" id="{7AFF3085-D6EB-0D45-BCFC-143F152778EF}"/>
              </a:ext>
            </a:extLst>
          </p:cNvPr>
          <p:cNvSpPr txBox="1"/>
          <p:nvPr/>
        </p:nvSpPr>
        <p:spPr>
          <a:xfrm>
            <a:off x="4567107" y="4341155"/>
            <a:ext cx="2467290" cy="333356"/>
          </a:xfrm>
          <a:prstGeom prst="rect">
            <a:avLst/>
          </a:prstGeom>
        </p:spPr>
        <p:txBody>
          <a:bodyPr vert="horz" wrap="square" lIns="0" tIns="0" rIns="0" bIns="0" rtlCol="0">
            <a:spAutoFit/>
          </a:bodyPr>
          <a:lstStyle/>
          <a:p>
            <a:pPr marL="673016" defTabSz="914286">
              <a:tabLst>
                <a:tab pos="1465396" algn="l"/>
                <a:tab pos="2283175" algn="l"/>
              </a:tabLst>
              <a:defRPr/>
            </a:pPr>
            <a:r>
              <a:rPr sz="1200" spc="-5" dirty="0">
                <a:solidFill>
                  <a:prstClr val="black"/>
                </a:solidFill>
                <a:latin typeface="Arial"/>
                <a:cs typeface="Arial"/>
              </a:rPr>
              <a:t>52	68	84</a:t>
            </a:r>
            <a:endParaRPr sz="1200" dirty="0">
              <a:solidFill>
                <a:prstClr val="black"/>
              </a:solidFill>
              <a:latin typeface="Arial"/>
              <a:cs typeface="Arial"/>
            </a:endParaRPr>
          </a:p>
          <a:p>
            <a:pPr marL="12699" defTabSz="914286">
              <a:spcBef>
                <a:spcPts val="235"/>
              </a:spcBef>
              <a:defRPr/>
            </a:pPr>
            <a:r>
              <a:rPr sz="1200" spc="-11" dirty="0">
                <a:solidFill>
                  <a:srgbClr val="404040"/>
                </a:solidFill>
                <a:latin typeface="Arial"/>
                <a:cs typeface="Arial"/>
              </a:rPr>
              <a:t>Visit</a:t>
            </a:r>
            <a:r>
              <a:rPr sz="1200" spc="-71" dirty="0">
                <a:solidFill>
                  <a:srgbClr val="404040"/>
                </a:solidFill>
                <a:latin typeface="Arial"/>
                <a:cs typeface="Arial"/>
              </a:rPr>
              <a:t> </a:t>
            </a:r>
            <a:r>
              <a:rPr sz="1200" dirty="0">
                <a:solidFill>
                  <a:srgbClr val="404040"/>
                </a:solidFill>
                <a:latin typeface="Arial"/>
                <a:cs typeface="Arial"/>
              </a:rPr>
              <a:t>(Weeks)</a:t>
            </a:r>
            <a:endParaRPr sz="1200" dirty="0">
              <a:solidFill>
                <a:prstClr val="black"/>
              </a:solidFill>
              <a:latin typeface="Arial"/>
              <a:cs typeface="Arial"/>
            </a:endParaRPr>
          </a:p>
        </p:txBody>
      </p:sp>
      <p:sp>
        <p:nvSpPr>
          <p:cNvPr id="150" name="object 23">
            <a:extLst>
              <a:ext uri="{FF2B5EF4-FFF2-40B4-BE49-F238E27FC236}">
                <a16:creationId xmlns:a16="http://schemas.microsoft.com/office/drawing/2014/main" id="{4B58E2BD-152A-F54B-832B-087BED642E89}"/>
              </a:ext>
            </a:extLst>
          </p:cNvPr>
          <p:cNvSpPr txBox="1"/>
          <p:nvPr/>
        </p:nvSpPr>
        <p:spPr>
          <a:xfrm>
            <a:off x="7778012" y="4341154"/>
            <a:ext cx="281903" cy="155855"/>
          </a:xfrm>
          <a:prstGeom prst="rect">
            <a:avLst/>
          </a:prstGeom>
        </p:spPr>
        <p:txBody>
          <a:bodyPr vert="horz" wrap="square" lIns="0" tIns="0" rIns="0" bIns="0" rtlCol="0">
            <a:spAutoFit/>
          </a:bodyPr>
          <a:lstStyle/>
          <a:p>
            <a:pPr marL="12699" defTabSz="914286">
              <a:defRPr/>
            </a:pPr>
            <a:r>
              <a:rPr sz="1200" spc="-5" dirty="0">
                <a:solidFill>
                  <a:prstClr val="black"/>
                </a:solidFill>
                <a:latin typeface="Arial"/>
                <a:cs typeface="Arial"/>
              </a:rPr>
              <a:t>104</a:t>
            </a:r>
            <a:endParaRPr sz="1200">
              <a:solidFill>
                <a:prstClr val="black"/>
              </a:solidFill>
              <a:latin typeface="Arial"/>
              <a:cs typeface="Arial"/>
            </a:endParaRPr>
          </a:p>
        </p:txBody>
      </p:sp>
      <p:sp>
        <p:nvSpPr>
          <p:cNvPr id="151" name="object 24">
            <a:extLst>
              <a:ext uri="{FF2B5EF4-FFF2-40B4-BE49-F238E27FC236}">
                <a16:creationId xmlns:a16="http://schemas.microsoft.com/office/drawing/2014/main" id="{48378A58-1C3C-234D-8CA6-3284F6C93D13}"/>
              </a:ext>
            </a:extLst>
          </p:cNvPr>
          <p:cNvSpPr/>
          <p:nvPr/>
        </p:nvSpPr>
        <p:spPr>
          <a:xfrm>
            <a:off x="2301723" y="2832623"/>
            <a:ext cx="50793" cy="0"/>
          </a:xfrm>
          <a:custGeom>
            <a:avLst/>
            <a:gdLst/>
            <a:ahLst/>
            <a:cxnLst/>
            <a:rect l="l" t="t" r="r" b="b"/>
            <a:pathLst>
              <a:path w="50800">
                <a:moveTo>
                  <a:pt x="0" y="0"/>
                </a:moveTo>
                <a:lnTo>
                  <a:pt x="50418"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52" name="object 25">
            <a:extLst>
              <a:ext uri="{FF2B5EF4-FFF2-40B4-BE49-F238E27FC236}">
                <a16:creationId xmlns:a16="http://schemas.microsoft.com/office/drawing/2014/main" id="{A286DEB4-C46A-894C-B120-483B1524C68E}"/>
              </a:ext>
            </a:extLst>
          </p:cNvPr>
          <p:cNvSpPr/>
          <p:nvPr/>
        </p:nvSpPr>
        <p:spPr>
          <a:xfrm>
            <a:off x="2301723" y="3178617"/>
            <a:ext cx="50793" cy="0"/>
          </a:xfrm>
          <a:custGeom>
            <a:avLst/>
            <a:gdLst/>
            <a:ahLst/>
            <a:cxnLst/>
            <a:rect l="l" t="t" r="r" b="b"/>
            <a:pathLst>
              <a:path w="50800">
                <a:moveTo>
                  <a:pt x="0" y="0"/>
                </a:moveTo>
                <a:lnTo>
                  <a:pt x="50418"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53" name="object 26">
            <a:extLst>
              <a:ext uri="{FF2B5EF4-FFF2-40B4-BE49-F238E27FC236}">
                <a16:creationId xmlns:a16="http://schemas.microsoft.com/office/drawing/2014/main" id="{9B2D97A7-BCB3-5B4D-A94B-A7DDC3A2766B}"/>
              </a:ext>
            </a:extLst>
          </p:cNvPr>
          <p:cNvSpPr/>
          <p:nvPr/>
        </p:nvSpPr>
        <p:spPr>
          <a:xfrm>
            <a:off x="2286484" y="3528472"/>
            <a:ext cx="50793" cy="0"/>
          </a:xfrm>
          <a:custGeom>
            <a:avLst/>
            <a:gdLst/>
            <a:ahLst/>
            <a:cxnLst/>
            <a:rect l="l" t="t" r="r" b="b"/>
            <a:pathLst>
              <a:path w="50800">
                <a:moveTo>
                  <a:pt x="0" y="0"/>
                </a:moveTo>
                <a:lnTo>
                  <a:pt x="50419"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54" name="object 27">
            <a:extLst>
              <a:ext uri="{FF2B5EF4-FFF2-40B4-BE49-F238E27FC236}">
                <a16:creationId xmlns:a16="http://schemas.microsoft.com/office/drawing/2014/main" id="{C74E2D53-FAC9-4A4E-9636-31090D40EEBF}"/>
              </a:ext>
            </a:extLst>
          </p:cNvPr>
          <p:cNvSpPr/>
          <p:nvPr/>
        </p:nvSpPr>
        <p:spPr>
          <a:xfrm>
            <a:off x="2301723" y="3888617"/>
            <a:ext cx="50793" cy="0"/>
          </a:xfrm>
          <a:custGeom>
            <a:avLst/>
            <a:gdLst/>
            <a:ahLst/>
            <a:cxnLst/>
            <a:rect l="l" t="t" r="r" b="b"/>
            <a:pathLst>
              <a:path w="50800">
                <a:moveTo>
                  <a:pt x="0" y="0"/>
                </a:moveTo>
                <a:lnTo>
                  <a:pt x="50418"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55" name="object 28">
            <a:extLst>
              <a:ext uri="{FF2B5EF4-FFF2-40B4-BE49-F238E27FC236}">
                <a16:creationId xmlns:a16="http://schemas.microsoft.com/office/drawing/2014/main" id="{3EDD1B6C-0543-E040-9F38-ED0AD8CE94CA}"/>
              </a:ext>
            </a:extLst>
          </p:cNvPr>
          <p:cNvSpPr/>
          <p:nvPr/>
        </p:nvSpPr>
        <p:spPr>
          <a:xfrm>
            <a:off x="2301723" y="4235898"/>
            <a:ext cx="50793" cy="0"/>
          </a:xfrm>
          <a:custGeom>
            <a:avLst/>
            <a:gdLst/>
            <a:ahLst/>
            <a:cxnLst/>
            <a:rect l="l" t="t" r="r" b="b"/>
            <a:pathLst>
              <a:path w="50800">
                <a:moveTo>
                  <a:pt x="0" y="0"/>
                </a:moveTo>
                <a:lnTo>
                  <a:pt x="50418"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56" name="object 29">
            <a:extLst>
              <a:ext uri="{FF2B5EF4-FFF2-40B4-BE49-F238E27FC236}">
                <a16:creationId xmlns:a16="http://schemas.microsoft.com/office/drawing/2014/main" id="{2C37D720-948B-2341-B6F9-9207914A98C0}"/>
              </a:ext>
            </a:extLst>
          </p:cNvPr>
          <p:cNvSpPr/>
          <p:nvPr/>
        </p:nvSpPr>
        <p:spPr>
          <a:xfrm>
            <a:off x="2355057" y="2828765"/>
            <a:ext cx="5589812" cy="1416459"/>
          </a:xfrm>
          <a:custGeom>
            <a:avLst/>
            <a:gdLst/>
            <a:ahLst/>
            <a:cxnLst/>
            <a:rect l="l" t="t" r="r" b="b"/>
            <a:pathLst>
              <a:path w="5590540" h="1678304">
                <a:moveTo>
                  <a:pt x="0" y="0"/>
                </a:moveTo>
                <a:lnTo>
                  <a:pt x="0" y="1677924"/>
                </a:lnTo>
                <a:lnTo>
                  <a:pt x="5590032" y="1677924"/>
                </a:lnTo>
              </a:path>
            </a:pathLst>
          </a:custGeom>
          <a:ln w="12191">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57" name="object 30">
            <a:extLst>
              <a:ext uri="{FF2B5EF4-FFF2-40B4-BE49-F238E27FC236}">
                <a16:creationId xmlns:a16="http://schemas.microsoft.com/office/drawing/2014/main" id="{3207D41B-CC28-C84A-A13D-DBA09A2D0451}"/>
              </a:ext>
            </a:extLst>
          </p:cNvPr>
          <p:cNvSpPr/>
          <p:nvPr/>
        </p:nvSpPr>
        <p:spPr>
          <a:xfrm>
            <a:off x="2576007" y="4239758"/>
            <a:ext cx="0" cy="44482"/>
          </a:xfrm>
          <a:custGeom>
            <a:avLst/>
            <a:gdLst/>
            <a:ahLst/>
            <a:cxnLst/>
            <a:rect l="l" t="t" r="r" b="b"/>
            <a:pathLst>
              <a:path h="52704">
                <a:moveTo>
                  <a:pt x="0" y="52450"/>
                </a:moveTo>
                <a:lnTo>
                  <a:pt x="0"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58" name="object 31">
            <a:extLst>
              <a:ext uri="{FF2B5EF4-FFF2-40B4-BE49-F238E27FC236}">
                <a16:creationId xmlns:a16="http://schemas.microsoft.com/office/drawing/2014/main" id="{2E283E86-8F14-664F-B909-C097E9C9FB2A}"/>
              </a:ext>
            </a:extLst>
          </p:cNvPr>
          <p:cNvSpPr/>
          <p:nvPr/>
        </p:nvSpPr>
        <p:spPr>
          <a:xfrm>
            <a:off x="3455240" y="4239758"/>
            <a:ext cx="0" cy="44482"/>
          </a:xfrm>
          <a:custGeom>
            <a:avLst/>
            <a:gdLst/>
            <a:ahLst/>
            <a:cxnLst/>
            <a:rect l="l" t="t" r="r" b="b"/>
            <a:pathLst>
              <a:path h="52704">
                <a:moveTo>
                  <a:pt x="0" y="52450"/>
                </a:moveTo>
                <a:lnTo>
                  <a:pt x="0"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59" name="object 32">
            <a:extLst>
              <a:ext uri="{FF2B5EF4-FFF2-40B4-BE49-F238E27FC236}">
                <a16:creationId xmlns:a16="http://schemas.microsoft.com/office/drawing/2014/main" id="{311CFA68-4B93-B147-93D9-C13F8A206AFF}"/>
              </a:ext>
            </a:extLst>
          </p:cNvPr>
          <p:cNvSpPr/>
          <p:nvPr/>
        </p:nvSpPr>
        <p:spPr>
          <a:xfrm>
            <a:off x="4281141" y="4239758"/>
            <a:ext cx="0" cy="44482"/>
          </a:xfrm>
          <a:custGeom>
            <a:avLst/>
            <a:gdLst/>
            <a:ahLst/>
            <a:cxnLst/>
            <a:rect l="l" t="t" r="r" b="b"/>
            <a:pathLst>
              <a:path h="52704">
                <a:moveTo>
                  <a:pt x="0" y="0"/>
                </a:moveTo>
                <a:lnTo>
                  <a:pt x="0" y="5245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60" name="object 33">
            <a:extLst>
              <a:ext uri="{FF2B5EF4-FFF2-40B4-BE49-F238E27FC236}">
                <a16:creationId xmlns:a16="http://schemas.microsoft.com/office/drawing/2014/main" id="{A1D1673A-A8FB-344B-8CA3-8926E02C750B}"/>
              </a:ext>
            </a:extLst>
          </p:cNvPr>
          <p:cNvSpPr/>
          <p:nvPr/>
        </p:nvSpPr>
        <p:spPr>
          <a:xfrm>
            <a:off x="5299041" y="4239758"/>
            <a:ext cx="0" cy="44482"/>
          </a:xfrm>
          <a:custGeom>
            <a:avLst/>
            <a:gdLst/>
            <a:ahLst/>
            <a:cxnLst/>
            <a:rect l="l" t="t" r="r" b="b"/>
            <a:pathLst>
              <a:path h="52704">
                <a:moveTo>
                  <a:pt x="0" y="0"/>
                </a:moveTo>
                <a:lnTo>
                  <a:pt x="0" y="5245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61" name="object 34">
            <a:extLst>
              <a:ext uri="{FF2B5EF4-FFF2-40B4-BE49-F238E27FC236}">
                <a16:creationId xmlns:a16="http://schemas.microsoft.com/office/drawing/2014/main" id="{95A0EF0E-781B-4542-8E04-5217EC214B30}"/>
              </a:ext>
            </a:extLst>
          </p:cNvPr>
          <p:cNvSpPr/>
          <p:nvPr/>
        </p:nvSpPr>
        <p:spPr>
          <a:xfrm>
            <a:off x="6115798" y="4239758"/>
            <a:ext cx="0" cy="44482"/>
          </a:xfrm>
          <a:custGeom>
            <a:avLst/>
            <a:gdLst/>
            <a:ahLst/>
            <a:cxnLst/>
            <a:rect l="l" t="t" r="r" b="b"/>
            <a:pathLst>
              <a:path h="52704">
                <a:moveTo>
                  <a:pt x="0" y="52450"/>
                </a:moveTo>
                <a:lnTo>
                  <a:pt x="0"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62" name="object 35">
            <a:extLst>
              <a:ext uri="{FF2B5EF4-FFF2-40B4-BE49-F238E27FC236}">
                <a16:creationId xmlns:a16="http://schemas.microsoft.com/office/drawing/2014/main" id="{5B9E24DC-7B51-B74F-9E29-68B991A80FBC}"/>
              </a:ext>
            </a:extLst>
          </p:cNvPr>
          <p:cNvSpPr/>
          <p:nvPr/>
        </p:nvSpPr>
        <p:spPr>
          <a:xfrm>
            <a:off x="6940175" y="4239758"/>
            <a:ext cx="0" cy="44482"/>
          </a:xfrm>
          <a:custGeom>
            <a:avLst/>
            <a:gdLst/>
            <a:ahLst/>
            <a:cxnLst/>
            <a:rect l="l" t="t" r="r" b="b"/>
            <a:pathLst>
              <a:path h="52704">
                <a:moveTo>
                  <a:pt x="0" y="52450"/>
                </a:moveTo>
                <a:lnTo>
                  <a:pt x="0"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63" name="object 36">
            <a:extLst>
              <a:ext uri="{FF2B5EF4-FFF2-40B4-BE49-F238E27FC236}">
                <a16:creationId xmlns:a16="http://schemas.microsoft.com/office/drawing/2014/main" id="{FC403463-DE4D-104E-8AF5-A058115DFD05}"/>
              </a:ext>
            </a:extLst>
          </p:cNvPr>
          <p:cNvSpPr/>
          <p:nvPr/>
        </p:nvSpPr>
        <p:spPr>
          <a:xfrm>
            <a:off x="7913883" y="4239758"/>
            <a:ext cx="0" cy="44482"/>
          </a:xfrm>
          <a:custGeom>
            <a:avLst/>
            <a:gdLst/>
            <a:ahLst/>
            <a:cxnLst/>
            <a:rect l="l" t="t" r="r" b="b"/>
            <a:pathLst>
              <a:path h="52704">
                <a:moveTo>
                  <a:pt x="0" y="52450"/>
                </a:moveTo>
                <a:lnTo>
                  <a:pt x="0"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64" name="object 37">
            <a:extLst>
              <a:ext uri="{FF2B5EF4-FFF2-40B4-BE49-F238E27FC236}">
                <a16:creationId xmlns:a16="http://schemas.microsoft.com/office/drawing/2014/main" id="{34427B58-3132-D747-AAC4-A8CEE312FBBC}"/>
              </a:ext>
            </a:extLst>
          </p:cNvPr>
          <p:cNvSpPr/>
          <p:nvPr/>
        </p:nvSpPr>
        <p:spPr>
          <a:xfrm>
            <a:off x="2536388" y="3496317"/>
            <a:ext cx="91428" cy="90036"/>
          </a:xfrm>
          <a:custGeom>
            <a:avLst/>
            <a:gdLst/>
            <a:ahLst/>
            <a:cxnLst/>
            <a:rect l="l" t="t" r="r" b="b"/>
            <a:pathLst>
              <a:path w="91439" h="106679">
                <a:moveTo>
                  <a:pt x="45720" y="0"/>
                </a:moveTo>
                <a:lnTo>
                  <a:pt x="27914" y="4190"/>
                </a:lnTo>
                <a:lnTo>
                  <a:pt x="13382" y="15620"/>
                </a:lnTo>
                <a:lnTo>
                  <a:pt x="3589" y="32575"/>
                </a:lnTo>
                <a:lnTo>
                  <a:pt x="0" y="53339"/>
                </a:lnTo>
                <a:lnTo>
                  <a:pt x="3589" y="74104"/>
                </a:lnTo>
                <a:lnTo>
                  <a:pt x="13382" y="91058"/>
                </a:lnTo>
                <a:lnTo>
                  <a:pt x="27914" y="102488"/>
                </a:lnTo>
                <a:lnTo>
                  <a:pt x="45720" y="106679"/>
                </a:lnTo>
                <a:lnTo>
                  <a:pt x="63525" y="102488"/>
                </a:lnTo>
                <a:lnTo>
                  <a:pt x="78057" y="91058"/>
                </a:lnTo>
                <a:lnTo>
                  <a:pt x="87850" y="74104"/>
                </a:lnTo>
                <a:lnTo>
                  <a:pt x="91439" y="53339"/>
                </a:lnTo>
                <a:lnTo>
                  <a:pt x="87850" y="32575"/>
                </a:lnTo>
                <a:lnTo>
                  <a:pt x="78057" y="15620"/>
                </a:lnTo>
                <a:lnTo>
                  <a:pt x="63525" y="4190"/>
                </a:lnTo>
                <a:lnTo>
                  <a:pt x="45720" y="0"/>
                </a:lnTo>
                <a:close/>
              </a:path>
            </a:pathLst>
          </a:custGeom>
          <a:solidFill>
            <a:srgbClr val="A6A6A6"/>
          </a:solidFill>
        </p:spPr>
        <p:txBody>
          <a:bodyPr wrap="square" lIns="0" tIns="0" rIns="0" bIns="0" rtlCol="0"/>
          <a:lstStyle/>
          <a:p>
            <a:pPr defTabSz="914286">
              <a:defRPr/>
            </a:pPr>
            <a:endParaRPr sz="1800">
              <a:solidFill>
                <a:prstClr val="black"/>
              </a:solidFill>
              <a:latin typeface="Calibri"/>
            </a:endParaRPr>
          </a:p>
        </p:txBody>
      </p:sp>
      <p:sp>
        <p:nvSpPr>
          <p:cNvPr id="165" name="object 38">
            <a:extLst>
              <a:ext uri="{FF2B5EF4-FFF2-40B4-BE49-F238E27FC236}">
                <a16:creationId xmlns:a16="http://schemas.microsoft.com/office/drawing/2014/main" id="{4684F2E7-E4AB-4A47-8B7F-70A7B25ACE52}"/>
              </a:ext>
            </a:extLst>
          </p:cNvPr>
          <p:cNvSpPr/>
          <p:nvPr/>
        </p:nvSpPr>
        <p:spPr>
          <a:xfrm>
            <a:off x="2536388" y="3496317"/>
            <a:ext cx="91428" cy="90036"/>
          </a:xfrm>
          <a:custGeom>
            <a:avLst/>
            <a:gdLst/>
            <a:ahLst/>
            <a:cxnLst/>
            <a:rect l="l" t="t" r="r" b="b"/>
            <a:pathLst>
              <a:path w="91439" h="106679">
                <a:moveTo>
                  <a:pt x="0" y="53339"/>
                </a:moveTo>
                <a:lnTo>
                  <a:pt x="3589" y="32575"/>
                </a:lnTo>
                <a:lnTo>
                  <a:pt x="13382" y="15620"/>
                </a:lnTo>
                <a:lnTo>
                  <a:pt x="27914" y="4190"/>
                </a:lnTo>
                <a:lnTo>
                  <a:pt x="45720" y="0"/>
                </a:lnTo>
                <a:lnTo>
                  <a:pt x="63525" y="4190"/>
                </a:lnTo>
                <a:lnTo>
                  <a:pt x="78057" y="15620"/>
                </a:lnTo>
                <a:lnTo>
                  <a:pt x="87850" y="32575"/>
                </a:lnTo>
                <a:lnTo>
                  <a:pt x="91439" y="53339"/>
                </a:lnTo>
                <a:lnTo>
                  <a:pt x="87850" y="74104"/>
                </a:lnTo>
                <a:lnTo>
                  <a:pt x="78057" y="91058"/>
                </a:lnTo>
                <a:lnTo>
                  <a:pt x="63525" y="102488"/>
                </a:lnTo>
                <a:lnTo>
                  <a:pt x="45720" y="106679"/>
                </a:lnTo>
                <a:lnTo>
                  <a:pt x="27914" y="102488"/>
                </a:lnTo>
                <a:lnTo>
                  <a:pt x="13382" y="91058"/>
                </a:lnTo>
                <a:lnTo>
                  <a:pt x="3589" y="74104"/>
                </a:lnTo>
                <a:lnTo>
                  <a:pt x="0" y="53339"/>
                </a:lnTo>
                <a:close/>
              </a:path>
            </a:pathLst>
          </a:custGeom>
          <a:ln w="12192">
            <a:solidFill>
              <a:srgbClr val="A6A6A6"/>
            </a:solidFill>
          </a:ln>
        </p:spPr>
        <p:txBody>
          <a:bodyPr wrap="square" lIns="0" tIns="0" rIns="0" bIns="0" rtlCol="0"/>
          <a:lstStyle/>
          <a:p>
            <a:pPr defTabSz="914286">
              <a:defRPr/>
            </a:pPr>
            <a:endParaRPr sz="1800">
              <a:solidFill>
                <a:prstClr val="black"/>
              </a:solidFill>
              <a:latin typeface="Calibri"/>
            </a:endParaRPr>
          </a:p>
        </p:txBody>
      </p:sp>
      <p:sp>
        <p:nvSpPr>
          <p:cNvPr id="166" name="object 39">
            <a:extLst>
              <a:ext uri="{FF2B5EF4-FFF2-40B4-BE49-F238E27FC236}">
                <a16:creationId xmlns:a16="http://schemas.microsoft.com/office/drawing/2014/main" id="{76D88C26-90E6-A045-BB33-C890CDA0EF42}"/>
              </a:ext>
            </a:extLst>
          </p:cNvPr>
          <p:cNvSpPr/>
          <p:nvPr/>
        </p:nvSpPr>
        <p:spPr>
          <a:xfrm>
            <a:off x="3412574" y="3033274"/>
            <a:ext cx="91428" cy="90036"/>
          </a:xfrm>
          <a:custGeom>
            <a:avLst/>
            <a:gdLst/>
            <a:ahLst/>
            <a:cxnLst/>
            <a:rect l="l" t="t" r="r" b="b"/>
            <a:pathLst>
              <a:path w="91439" h="106679">
                <a:moveTo>
                  <a:pt x="45720" y="0"/>
                </a:moveTo>
                <a:lnTo>
                  <a:pt x="27914" y="4190"/>
                </a:lnTo>
                <a:lnTo>
                  <a:pt x="13382" y="15620"/>
                </a:lnTo>
                <a:lnTo>
                  <a:pt x="3589" y="32575"/>
                </a:lnTo>
                <a:lnTo>
                  <a:pt x="0" y="53340"/>
                </a:lnTo>
                <a:lnTo>
                  <a:pt x="3589" y="74104"/>
                </a:lnTo>
                <a:lnTo>
                  <a:pt x="13382" y="91059"/>
                </a:lnTo>
                <a:lnTo>
                  <a:pt x="27914" y="102489"/>
                </a:lnTo>
                <a:lnTo>
                  <a:pt x="45720" y="106680"/>
                </a:lnTo>
                <a:lnTo>
                  <a:pt x="63525" y="102488"/>
                </a:lnTo>
                <a:lnTo>
                  <a:pt x="78057" y="91059"/>
                </a:lnTo>
                <a:lnTo>
                  <a:pt x="87850" y="74104"/>
                </a:lnTo>
                <a:lnTo>
                  <a:pt x="91439" y="53340"/>
                </a:lnTo>
                <a:lnTo>
                  <a:pt x="87850" y="32575"/>
                </a:lnTo>
                <a:lnTo>
                  <a:pt x="78057" y="15620"/>
                </a:lnTo>
                <a:lnTo>
                  <a:pt x="63525" y="4190"/>
                </a:lnTo>
                <a:lnTo>
                  <a:pt x="45720" y="0"/>
                </a:lnTo>
                <a:close/>
              </a:path>
            </a:pathLst>
          </a:custGeom>
          <a:solidFill>
            <a:srgbClr val="034E88"/>
          </a:solidFill>
        </p:spPr>
        <p:txBody>
          <a:bodyPr wrap="square" lIns="0" tIns="0" rIns="0" bIns="0" rtlCol="0"/>
          <a:lstStyle/>
          <a:p>
            <a:pPr defTabSz="914286">
              <a:defRPr/>
            </a:pPr>
            <a:endParaRPr sz="1800">
              <a:solidFill>
                <a:prstClr val="black"/>
              </a:solidFill>
              <a:latin typeface="Calibri"/>
            </a:endParaRPr>
          </a:p>
        </p:txBody>
      </p:sp>
      <p:sp>
        <p:nvSpPr>
          <p:cNvPr id="167" name="object 40">
            <a:extLst>
              <a:ext uri="{FF2B5EF4-FFF2-40B4-BE49-F238E27FC236}">
                <a16:creationId xmlns:a16="http://schemas.microsoft.com/office/drawing/2014/main" id="{014C22AD-D353-9D47-B0C6-8294F2E07576}"/>
              </a:ext>
            </a:extLst>
          </p:cNvPr>
          <p:cNvSpPr/>
          <p:nvPr/>
        </p:nvSpPr>
        <p:spPr>
          <a:xfrm>
            <a:off x="3412574" y="3033274"/>
            <a:ext cx="91428" cy="90036"/>
          </a:xfrm>
          <a:custGeom>
            <a:avLst/>
            <a:gdLst/>
            <a:ahLst/>
            <a:cxnLst/>
            <a:rect l="l" t="t" r="r" b="b"/>
            <a:pathLst>
              <a:path w="91439" h="106679">
                <a:moveTo>
                  <a:pt x="0" y="53340"/>
                </a:moveTo>
                <a:lnTo>
                  <a:pt x="3589" y="32575"/>
                </a:lnTo>
                <a:lnTo>
                  <a:pt x="13382" y="15620"/>
                </a:lnTo>
                <a:lnTo>
                  <a:pt x="27914" y="4190"/>
                </a:lnTo>
                <a:lnTo>
                  <a:pt x="45720" y="0"/>
                </a:lnTo>
                <a:lnTo>
                  <a:pt x="63525" y="4190"/>
                </a:lnTo>
                <a:lnTo>
                  <a:pt x="78057" y="15620"/>
                </a:lnTo>
                <a:lnTo>
                  <a:pt x="87850" y="32575"/>
                </a:lnTo>
                <a:lnTo>
                  <a:pt x="91439" y="53340"/>
                </a:lnTo>
                <a:lnTo>
                  <a:pt x="87850" y="74104"/>
                </a:lnTo>
                <a:lnTo>
                  <a:pt x="78057" y="91059"/>
                </a:lnTo>
                <a:lnTo>
                  <a:pt x="63525" y="102488"/>
                </a:lnTo>
                <a:lnTo>
                  <a:pt x="45720" y="106680"/>
                </a:lnTo>
                <a:lnTo>
                  <a:pt x="27914" y="102489"/>
                </a:lnTo>
                <a:lnTo>
                  <a:pt x="13382" y="91059"/>
                </a:lnTo>
                <a:lnTo>
                  <a:pt x="3589" y="74104"/>
                </a:lnTo>
                <a:lnTo>
                  <a:pt x="0" y="53340"/>
                </a:lnTo>
                <a:close/>
              </a:path>
            </a:pathLst>
          </a:custGeom>
          <a:ln w="12192">
            <a:solidFill>
              <a:srgbClr val="034E88"/>
            </a:solidFill>
          </a:ln>
        </p:spPr>
        <p:txBody>
          <a:bodyPr wrap="square" lIns="0" tIns="0" rIns="0" bIns="0" rtlCol="0"/>
          <a:lstStyle/>
          <a:p>
            <a:pPr defTabSz="914286">
              <a:defRPr/>
            </a:pPr>
            <a:endParaRPr sz="1800">
              <a:solidFill>
                <a:prstClr val="black"/>
              </a:solidFill>
              <a:latin typeface="Calibri"/>
            </a:endParaRPr>
          </a:p>
        </p:txBody>
      </p:sp>
      <p:sp>
        <p:nvSpPr>
          <p:cNvPr id="168" name="object 41">
            <a:extLst>
              <a:ext uri="{FF2B5EF4-FFF2-40B4-BE49-F238E27FC236}">
                <a16:creationId xmlns:a16="http://schemas.microsoft.com/office/drawing/2014/main" id="{A512AE23-A01B-2444-85BD-98B0E0B8CC57}"/>
              </a:ext>
            </a:extLst>
          </p:cNvPr>
          <p:cNvSpPr/>
          <p:nvPr/>
        </p:nvSpPr>
        <p:spPr>
          <a:xfrm>
            <a:off x="3308956" y="3823020"/>
            <a:ext cx="91428" cy="91644"/>
          </a:xfrm>
          <a:custGeom>
            <a:avLst/>
            <a:gdLst/>
            <a:ahLst/>
            <a:cxnLst/>
            <a:rect l="l" t="t" r="r" b="b"/>
            <a:pathLst>
              <a:path w="91439" h="108585">
                <a:moveTo>
                  <a:pt x="45719" y="0"/>
                </a:moveTo>
                <a:lnTo>
                  <a:pt x="27914" y="4256"/>
                </a:lnTo>
                <a:lnTo>
                  <a:pt x="13382" y="15859"/>
                </a:lnTo>
                <a:lnTo>
                  <a:pt x="3589" y="33057"/>
                </a:lnTo>
                <a:lnTo>
                  <a:pt x="0" y="54102"/>
                </a:lnTo>
                <a:lnTo>
                  <a:pt x="3589" y="75146"/>
                </a:lnTo>
                <a:lnTo>
                  <a:pt x="13382" y="92344"/>
                </a:lnTo>
                <a:lnTo>
                  <a:pt x="27914" y="103947"/>
                </a:lnTo>
                <a:lnTo>
                  <a:pt x="45719" y="108204"/>
                </a:lnTo>
                <a:lnTo>
                  <a:pt x="63525" y="103947"/>
                </a:lnTo>
                <a:lnTo>
                  <a:pt x="78057" y="92344"/>
                </a:lnTo>
                <a:lnTo>
                  <a:pt x="87850" y="75146"/>
                </a:lnTo>
                <a:lnTo>
                  <a:pt x="91439" y="54102"/>
                </a:lnTo>
                <a:lnTo>
                  <a:pt x="87850" y="33057"/>
                </a:lnTo>
                <a:lnTo>
                  <a:pt x="78057" y="15859"/>
                </a:lnTo>
                <a:lnTo>
                  <a:pt x="63525" y="4256"/>
                </a:lnTo>
                <a:lnTo>
                  <a:pt x="45719" y="0"/>
                </a:lnTo>
                <a:close/>
              </a:path>
            </a:pathLst>
          </a:custGeom>
          <a:solidFill>
            <a:srgbClr val="A6A6A6"/>
          </a:solidFill>
        </p:spPr>
        <p:txBody>
          <a:bodyPr wrap="square" lIns="0" tIns="0" rIns="0" bIns="0" rtlCol="0"/>
          <a:lstStyle/>
          <a:p>
            <a:pPr defTabSz="914286">
              <a:defRPr/>
            </a:pPr>
            <a:endParaRPr sz="1800">
              <a:solidFill>
                <a:prstClr val="black"/>
              </a:solidFill>
              <a:latin typeface="Calibri"/>
            </a:endParaRPr>
          </a:p>
        </p:txBody>
      </p:sp>
      <p:sp>
        <p:nvSpPr>
          <p:cNvPr id="169" name="object 42">
            <a:extLst>
              <a:ext uri="{FF2B5EF4-FFF2-40B4-BE49-F238E27FC236}">
                <a16:creationId xmlns:a16="http://schemas.microsoft.com/office/drawing/2014/main" id="{0AAA02D7-969A-4642-A24B-51597BF93C21}"/>
              </a:ext>
            </a:extLst>
          </p:cNvPr>
          <p:cNvSpPr/>
          <p:nvPr/>
        </p:nvSpPr>
        <p:spPr>
          <a:xfrm>
            <a:off x="3308956" y="3823020"/>
            <a:ext cx="91428" cy="91644"/>
          </a:xfrm>
          <a:custGeom>
            <a:avLst/>
            <a:gdLst/>
            <a:ahLst/>
            <a:cxnLst/>
            <a:rect l="l" t="t" r="r" b="b"/>
            <a:pathLst>
              <a:path w="91439" h="108585">
                <a:moveTo>
                  <a:pt x="0" y="54102"/>
                </a:moveTo>
                <a:lnTo>
                  <a:pt x="3589" y="33057"/>
                </a:lnTo>
                <a:lnTo>
                  <a:pt x="13382" y="15859"/>
                </a:lnTo>
                <a:lnTo>
                  <a:pt x="27914" y="4256"/>
                </a:lnTo>
                <a:lnTo>
                  <a:pt x="45719" y="0"/>
                </a:lnTo>
                <a:lnTo>
                  <a:pt x="63525" y="4256"/>
                </a:lnTo>
                <a:lnTo>
                  <a:pt x="78057" y="15859"/>
                </a:lnTo>
                <a:lnTo>
                  <a:pt x="87850" y="33057"/>
                </a:lnTo>
                <a:lnTo>
                  <a:pt x="91439" y="54102"/>
                </a:lnTo>
                <a:lnTo>
                  <a:pt x="87850" y="75146"/>
                </a:lnTo>
                <a:lnTo>
                  <a:pt x="78057" y="92344"/>
                </a:lnTo>
                <a:lnTo>
                  <a:pt x="63525" y="103947"/>
                </a:lnTo>
                <a:lnTo>
                  <a:pt x="45719" y="108204"/>
                </a:lnTo>
                <a:lnTo>
                  <a:pt x="27914" y="103947"/>
                </a:lnTo>
                <a:lnTo>
                  <a:pt x="13382" y="92344"/>
                </a:lnTo>
                <a:lnTo>
                  <a:pt x="3589" y="75146"/>
                </a:lnTo>
                <a:lnTo>
                  <a:pt x="0" y="54102"/>
                </a:lnTo>
                <a:close/>
              </a:path>
            </a:pathLst>
          </a:custGeom>
          <a:ln w="12192">
            <a:solidFill>
              <a:srgbClr val="A6A6A6"/>
            </a:solidFill>
          </a:ln>
        </p:spPr>
        <p:txBody>
          <a:bodyPr wrap="square" lIns="0" tIns="0" rIns="0" bIns="0" rtlCol="0"/>
          <a:lstStyle/>
          <a:p>
            <a:pPr defTabSz="914286">
              <a:defRPr/>
            </a:pPr>
            <a:endParaRPr sz="1800">
              <a:solidFill>
                <a:prstClr val="black"/>
              </a:solidFill>
              <a:latin typeface="Calibri"/>
            </a:endParaRPr>
          </a:p>
        </p:txBody>
      </p:sp>
      <p:sp>
        <p:nvSpPr>
          <p:cNvPr id="170" name="object 43">
            <a:extLst>
              <a:ext uri="{FF2B5EF4-FFF2-40B4-BE49-F238E27FC236}">
                <a16:creationId xmlns:a16="http://schemas.microsoft.com/office/drawing/2014/main" id="{2BF64EC9-2863-8242-982C-C0C3002CAE37}"/>
              </a:ext>
            </a:extLst>
          </p:cNvPr>
          <p:cNvSpPr/>
          <p:nvPr/>
        </p:nvSpPr>
        <p:spPr>
          <a:xfrm>
            <a:off x="4232380" y="2954815"/>
            <a:ext cx="91428" cy="91644"/>
          </a:xfrm>
          <a:custGeom>
            <a:avLst/>
            <a:gdLst/>
            <a:ahLst/>
            <a:cxnLst/>
            <a:rect l="l" t="t" r="r" b="b"/>
            <a:pathLst>
              <a:path w="91439" h="108585">
                <a:moveTo>
                  <a:pt x="45720" y="0"/>
                </a:moveTo>
                <a:lnTo>
                  <a:pt x="27914" y="4256"/>
                </a:lnTo>
                <a:lnTo>
                  <a:pt x="13382" y="15859"/>
                </a:lnTo>
                <a:lnTo>
                  <a:pt x="3589" y="33057"/>
                </a:lnTo>
                <a:lnTo>
                  <a:pt x="0" y="54101"/>
                </a:lnTo>
                <a:lnTo>
                  <a:pt x="3589" y="75146"/>
                </a:lnTo>
                <a:lnTo>
                  <a:pt x="13382" y="92344"/>
                </a:lnTo>
                <a:lnTo>
                  <a:pt x="27914" y="103947"/>
                </a:lnTo>
                <a:lnTo>
                  <a:pt x="45720" y="108204"/>
                </a:lnTo>
                <a:lnTo>
                  <a:pt x="63525" y="103947"/>
                </a:lnTo>
                <a:lnTo>
                  <a:pt x="78057" y="92344"/>
                </a:lnTo>
                <a:lnTo>
                  <a:pt x="87850" y="75146"/>
                </a:lnTo>
                <a:lnTo>
                  <a:pt x="91439" y="54101"/>
                </a:lnTo>
                <a:lnTo>
                  <a:pt x="87850" y="33057"/>
                </a:lnTo>
                <a:lnTo>
                  <a:pt x="78057" y="15859"/>
                </a:lnTo>
                <a:lnTo>
                  <a:pt x="63525" y="4256"/>
                </a:lnTo>
                <a:lnTo>
                  <a:pt x="45720" y="0"/>
                </a:lnTo>
                <a:close/>
              </a:path>
            </a:pathLst>
          </a:custGeom>
          <a:solidFill>
            <a:srgbClr val="034E88"/>
          </a:solidFill>
        </p:spPr>
        <p:txBody>
          <a:bodyPr wrap="square" lIns="0" tIns="0" rIns="0" bIns="0" rtlCol="0"/>
          <a:lstStyle/>
          <a:p>
            <a:pPr defTabSz="914286">
              <a:defRPr/>
            </a:pPr>
            <a:endParaRPr sz="1800">
              <a:solidFill>
                <a:prstClr val="black"/>
              </a:solidFill>
              <a:latin typeface="Calibri"/>
            </a:endParaRPr>
          </a:p>
        </p:txBody>
      </p:sp>
      <p:sp>
        <p:nvSpPr>
          <p:cNvPr id="171" name="object 44">
            <a:extLst>
              <a:ext uri="{FF2B5EF4-FFF2-40B4-BE49-F238E27FC236}">
                <a16:creationId xmlns:a16="http://schemas.microsoft.com/office/drawing/2014/main" id="{5C337FB7-8F3A-0A40-AD91-F9F6AD63571E}"/>
              </a:ext>
            </a:extLst>
          </p:cNvPr>
          <p:cNvSpPr/>
          <p:nvPr/>
        </p:nvSpPr>
        <p:spPr>
          <a:xfrm>
            <a:off x="4232380" y="2954815"/>
            <a:ext cx="91428" cy="91644"/>
          </a:xfrm>
          <a:custGeom>
            <a:avLst/>
            <a:gdLst/>
            <a:ahLst/>
            <a:cxnLst/>
            <a:rect l="l" t="t" r="r" b="b"/>
            <a:pathLst>
              <a:path w="91439" h="108585">
                <a:moveTo>
                  <a:pt x="0" y="54101"/>
                </a:moveTo>
                <a:lnTo>
                  <a:pt x="3589" y="33057"/>
                </a:lnTo>
                <a:lnTo>
                  <a:pt x="13382" y="15859"/>
                </a:lnTo>
                <a:lnTo>
                  <a:pt x="27914" y="4256"/>
                </a:lnTo>
                <a:lnTo>
                  <a:pt x="45720" y="0"/>
                </a:lnTo>
                <a:lnTo>
                  <a:pt x="63525" y="4256"/>
                </a:lnTo>
                <a:lnTo>
                  <a:pt x="78057" y="15859"/>
                </a:lnTo>
                <a:lnTo>
                  <a:pt x="87850" y="33057"/>
                </a:lnTo>
                <a:lnTo>
                  <a:pt x="91439" y="54101"/>
                </a:lnTo>
                <a:lnTo>
                  <a:pt x="87850" y="75146"/>
                </a:lnTo>
                <a:lnTo>
                  <a:pt x="78057" y="92344"/>
                </a:lnTo>
                <a:lnTo>
                  <a:pt x="63525" y="103947"/>
                </a:lnTo>
                <a:lnTo>
                  <a:pt x="45720" y="108204"/>
                </a:lnTo>
                <a:lnTo>
                  <a:pt x="27914" y="103947"/>
                </a:lnTo>
                <a:lnTo>
                  <a:pt x="13382" y="92344"/>
                </a:lnTo>
                <a:lnTo>
                  <a:pt x="3589" y="75146"/>
                </a:lnTo>
                <a:lnTo>
                  <a:pt x="0" y="54101"/>
                </a:lnTo>
                <a:close/>
              </a:path>
            </a:pathLst>
          </a:custGeom>
          <a:ln w="12192">
            <a:solidFill>
              <a:srgbClr val="034E88"/>
            </a:solidFill>
          </a:ln>
        </p:spPr>
        <p:txBody>
          <a:bodyPr wrap="square" lIns="0" tIns="0" rIns="0" bIns="0" rtlCol="0"/>
          <a:lstStyle/>
          <a:p>
            <a:pPr defTabSz="914286">
              <a:defRPr/>
            </a:pPr>
            <a:endParaRPr sz="1800">
              <a:solidFill>
                <a:prstClr val="black"/>
              </a:solidFill>
              <a:latin typeface="Calibri"/>
            </a:endParaRPr>
          </a:p>
        </p:txBody>
      </p:sp>
      <p:sp>
        <p:nvSpPr>
          <p:cNvPr id="172" name="object 45">
            <a:extLst>
              <a:ext uri="{FF2B5EF4-FFF2-40B4-BE49-F238E27FC236}">
                <a16:creationId xmlns:a16="http://schemas.microsoft.com/office/drawing/2014/main" id="{C1A622AF-DAF1-E34B-8E0F-1D4921C87469}"/>
              </a:ext>
            </a:extLst>
          </p:cNvPr>
          <p:cNvSpPr/>
          <p:nvPr/>
        </p:nvSpPr>
        <p:spPr>
          <a:xfrm>
            <a:off x="4133332" y="3615936"/>
            <a:ext cx="91428" cy="90036"/>
          </a:xfrm>
          <a:custGeom>
            <a:avLst/>
            <a:gdLst/>
            <a:ahLst/>
            <a:cxnLst/>
            <a:rect l="l" t="t" r="r" b="b"/>
            <a:pathLst>
              <a:path w="91439" h="106679">
                <a:moveTo>
                  <a:pt x="45720" y="0"/>
                </a:moveTo>
                <a:lnTo>
                  <a:pt x="27914" y="4190"/>
                </a:lnTo>
                <a:lnTo>
                  <a:pt x="13382" y="15620"/>
                </a:lnTo>
                <a:lnTo>
                  <a:pt x="3589" y="32575"/>
                </a:lnTo>
                <a:lnTo>
                  <a:pt x="0" y="53340"/>
                </a:lnTo>
                <a:lnTo>
                  <a:pt x="3589" y="74104"/>
                </a:lnTo>
                <a:lnTo>
                  <a:pt x="13382" y="91058"/>
                </a:lnTo>
                <a:lnTo>
                  <a:pt x="27914" y="102488"/>
                </a:lnTo>
                <a:lnTo>
                  <a:pt x="45720" y="106680"/>
                </a:lnTo>
                <a:lnTo>
                  <a:pt x="63525" y="102489"/>
                </a:lnTo>
                <a:lnTo>
                  <a:pt x="78057" y="91059"/>
                </a:lnTo>
                <a:lnTo>
                  <a:pt x="87850" y="74104"/>
                </a:lnTo>
                <a:lnTo>
                  <a:pt x="91440" y="53340"/>
                </a:lnTo>
                <a:lnTo>
                  <a:pt x="87850" y="32575"/>
                </a:lnTo>
                <a:lnTo>
                  <a:pt x="78057" y="15621"/>
                </a:lnTo>
                <a:lnTo>
                  <a:pt x="63525" y="4191"/>
                </a:lnTo>
                <a:lnTo>
                  <a:pt x="45720" y="0"/>
                </a:lnTo>
                <a:close/>
              </a:path>
            </a:pathLst>
          </a:custGeom>
          <a:solidFill>
            <a:srgbClr val="A6A6A6"/>
          </a:solidFill>
        </p:spPr>
        <p:txBody>
          <a:bodyPr wrap="square" lIns="0" tIns="0" rIns="0" bIns="0" rtlCol="0"/>
          <a:lstStyle/>
          <a:p>
            <a:pPr defTabSz="914286">
              <a:defRPr/>
            </a:pPr>
            <a:endParaRPr sz="1800">
              <a:solidFill>
                <a:prstClr val="black"/>
              </a:solidFill>
              <a:latin typeface="Calibri"/>
            </a:endParaRPr>
          </a:p>
        </p:txBody>
      </p:sp>
      <p:sp>
        <p:nvSpPr>
          <p:cNvPr id="173" name="object 46">
            <a:extLst>
              <a:ext uri="{FF2B5EF4-FFF2-40B4-BE49-F238E27FC236}">
                <a16:creationId xmlns:a16="http://schemas.microsoft.com/office/drawing/2014/main" id="{166664E1-067F-2E4C-A831-CCAF46378389}"/>
              </a:ext>
            </a:extLst>
          </p:cNvPr>
          <p:cNvSpPr/>
          <p:nvPr/>
        </p:nvSpPr>
        <p:spPr>
          <a:xfrm>
            <a:off x="4133332" y="3615936"/>
            <a:ext cx="91428" cy="90036"/>
          </a:xfrm>
          <a:custGeom>
            <a:avLst/>
            <a:gdLst/>
            <a:ahLst/>
            <a:cxnLst/>
            <a:rect l="l" t="t" r="r" b="b"/>
            <a:pathLst>
              <a:path w="91439" h="106679">
                <a:moveTo>
                  <a:pt x="0" y="53340"/>
                </a:moveTo>
                <a:lnTo>
                  <a:pt x="3589" y="32575"/>
                </a:lnTo>
                <a:lnTo>
                  <a:pt x="13382" y="15620"/>
                </a:lnTo>
                <a:lnTo>
                  <a:pt x="27914" y="4190"/>
                </a:lnTo>
                <a:lnTo>
                  <a:pt x="45720" y="0"/>
                </a:lnTo>
                <a:lnTo>
                  <a:pt x="63525" y="4191"/>
                </a:lnTo>
                <a:lnTo>
                  <a:pt x="78057" y="15621"/>
                </a:lnTo>
                <a:lnTo>
                  <a:pt x="87850" y="32575"/>
                </a:lnTo>
                <a:lnTo>
                  <a:pt x="91440" y="53340"/>
                </a:lnTo>
                <a:lnTo>
                  <a:pt x="87850" y="74104"/>
                </a:lnTo>
                <a:lnTo>
                  <a:pt x="78057" y="91059"/>
                </a:lnTo>
                <a:lnTo>
                  <a:pt x="63525" y="102489"/>
                </a:lnTo>
                <a:lnTo>
                  <a:pt x="45720" y="106680"/>
                </a:lnTo>
                <a:lnTo>
                  <a:pt x="27914" y="102488"/>
                </a:lnTo>
                <a:lnTo>
                  <a:pt x="13382" y="91058"/>
                </a:lnTo>
                <a:lnTo>
                  <a:pt x="3589" y="74104"/>
                </a:lnTo>
                <a:lnTo>
                  <a:pt x="0" y="53340"/>
                </a:lnTo>
                <a:close/>
              </a:path>
            </a:pathLst>
          </a:custGeom>
          <a:ln w="12192">
            <a:solidFill>
              <a:srgbClr val="A6A6A6"/>
            </a:solidFill>
          </a:ln>
        </p:spPr>
        <p:txBody>
          <a:bodyPr wrap="square" lIns="0" tIns="0" rIns="0" bIns="0" rtlCol="0"/>
          <a:lstStyle/>
          <a:p>
            <a:pPr defTabSz="914286">
              <a:defRPr/>
            </a:pPr>
            <a:endParaRPr sz="1800">
              <a:solidFill>
                <a:prstClr val="black"/>
              </a:solidFill>
              <a:latin typeface="Calibri"/>
            </a:endParaRPr>
          </a:p>
        </p:txBody>
      </p:sp>
      <p:sp>
        <p:nvSpPr>
          <p:cNvPr id="174" name="object 47">
            <a:extLst>
              <a:ext uri="{FF2B5EF4-FFF2-40B4-BE49-F238E27FC236}">
                <a16:creationId xmlns:a16="http://schemas.microsoft.com/office/drawing/2014/main" id="{4E890DD7-78BB-3F4B-9DE2-352F8069E679}"/>
              </a:ext>
            </a:extLst>
          </p:cNvPr>
          <p:cNvSpPr/>
          <p:nvPr/>
        </p:nvSpPr>
        <p:spPr>
          <a:xfrm>
            <a:off x="5259422" y="2934234"/>
            <a:ext cx="90159" cy="90036"/>
          </a:xfrm>
          <a:custGeom>
            <a:avLst/>
            <a:gdLst/>
            <a:ahLst/>
            <a:cxnLst/>
            <a:rect l="l" t="t" r="r" b="b"/>
            <a:pathLst>
              <a:path w="90170" h="106679">
                <a:moveTo>
                  <a:pt x="44958" y="0"/>
                </a:moveTo>
                <a:lnTo>
                  <a:pt x="27432" y="4190"/>
                </a:lnTo>
                <a:lnTo>
                  <a:pt x="13144" y="15621"/>
                </a:lnTo>
                <a:lnTo>
                  <a:pt x="3524" y="32575"/>
                </a:lnTo>
                <a:lnTo>
                  <a:pt x="0" y="53340"/>
                </a:lnTo>
                <a:lnTo>
                  <a:pt x="3524" y="74104"/>
                </a:lnTo>
                <a:lnTo>
                  <a:pt x="13144" y="91059"/>
                </a:lnTo>
                <a:lnTo>
                  <a:pt x="27432" y="102489"/>
                </a:lnTo>
                <a:lnTo>
                  <a:pt x="44958" y="106680"/>
                </a:lnTo>
                <a:lnTo>
                  <a:pt x="62484" y="102488"/>
                </a:lnTo>
                <a:lnTo>
                  <a:pt x="76771" y="91059"/>
                </a:lnTo>
                <a:lnTo>
                  <a:pt x="86391" y="74104"/>
                </a:lnTo>
                <a:lnTo>
                  <a:pt x="89916" y="53340"/>
                </a:lnTo>
                <a:lnTo>
                  <a:pt x="86391" y="32575"/>
                </a:lnTo>
                <a:lnTo>
                  <a:pt x="76771" y="15621"/>
                </a:lnTo>
                <a:lnTo>
                  <a:pt x="62484" y="4190"/>
                </a:lnTo>
                <a:lnTo>
                  <a:pt x="44958" y="0"/>
                </a:lnTo>
                <a:close/>
              </a:path>
            </a:pathLst>
          </a:custGeom>
          <a:solidFill>
            <a:srgbClr val="034E88"/>
          </a:solidFill>
        </p:spPr>
        <p:txBody>
          <a:bodyPr wrap="square" lIns="0" tIns="0" rIns="0" bIns="0" rtlCol="0"/>
          <a:lstStyle/>
          <a:p>
            <a:pPr defTabSz="914286">
              <a:defRPr/>
            </a:pPr>
            <a:endParaRPr sz="1800">
              <a:solidFill>
                <a:prstClr val="black"/>
              </a:solidFill>
              <a:latin typeface="Calibri"/>
            </a:endParaRPr>
          </a:p>
        </p:txBody>
      </p:sp>
      <p:sp>
        <p:nvSpPr>
          <p:cNvPr id="175" name="object 48">
            <a:extLst>
              <a:ext uri="{FF2B5EF4-FFF2-40B4-BE49-F238E27FC236}">
                <a16:creationId xmlns:a16="http://schemas.microsoft.com/office/drawing/2014/main" id="{B770AA3F-BB80-6A40-B682-F63606CB47E9}"/>
              </a:ext>
            </a:extLst>
          </p:cNvPr>
          <p:cNvSpPr/>
          <p:nvPr/>
        </p:nvSpPr>
        <p:spPr>
          <a:xfrm>
            <a:off x="5259422" y="2934234"/>
            <a:ext cx="90159" cy="90036"/>
          </a:xfrm>
          <a:custGeom>
            <a:avLst/>
            <a:gdLst/>
            <a:ahLst/>
            <a:cxnLst/>
            <a:rect l="l" t="t" r="r" b="b"/>
            <a:pathLst>
              <a:path w="90170" h="106679">
                <a:moveTo>
                  <a:pt x="0" y="53340"/>
                </a:moveTo>
                <a:lnTo>
                  <a:pt x="3524" y="32575"/>
                </a:lnTo>
                <a:lnTo>
                  <a:pt x="13144" y="15621"/>
                </a:lnTo>
                <a:lnTo>
                  <a:pt x="27432" y="4190"/>
                </a:lnTo>
                <a:lnTo>
                  <a:pt x="44958" y="0"/>
                </a:lnTo>
                <a:lnTo>
                  <a:pt x="62484" y="4190"/>
                </a:lnTo>
                <a:lnTo>
                  <a:pt x="76771" y="15621"/>
                </a:lnTo>
                <a:lnTo>
                  <a:pt x="86391" y="32575"/>
                </a:lnTo>
                <a:lnTo>
                  <a:pt x="89916" y="53340"/>
                </a:lnTo>
                <a:lnTo>
                  <a:pt x="86391" y="74104"/>
                </a:lnTo>
                <a:lnTo>
                  <a:pt x="76771" y="91059"/>
                </a:lnTo>
                <a:lnTo>
                  <a:pt x="62484" y="102488"/>
                </a:lnTo>
                <a:lnTo>
                  <a:pt x="44958" y="106680"/>
                </a:lnTo>
                <a:lnTo>
                  <a:pt x="27432" y="102489"/>
                </a:lnTo>
                <a:lnTo>
                  <a:pt x="13144" y="91059"/>
                </a:lnTo>
                <a:lnTo>
                  <a:pt x="3524" y="74104"/>
                </a:lnTo>
                <a:lnTo>
                  <a:pt x="0" y="53340"/>
                </a:lnTo>
                <a:close/>
              </a:path>
            </a:pathLst>
          </a:custGeom>
          <a:ln w="12192">
            <a:solidFill>
              <a:srgbClr val="034E88"/>
            </a:solidFill>
          </a:ln>
        </p:spPr>
        <p:txBody>
          <a:bodyPr wrap="square" lIns="0" tIns="0" rIns="0" bIns="0" rtlCol="0"/>
          <a:lstStyle/>
          <a:p>
            <a:pPr defTabSz="914286">
              <a:defRPr/>
            </a:pPr>
            <a:endParaRPr sz="1800">
              <a:solidFill>
                <a:prstClr val="black"/>
              </a:solidFill>
              <a:latin typeface="Calibri"/>
            </a:endParaRPr>
          </a:p>
        </p:txBody>
      </p:sp>
      <p:sp>
        <p:nvSpPr>
          <p:cNvPr id="176" name="object 49">
            <a:extLst>
              <a:ext uri="{FF2B5EF4-FFF2-40B4-BE49-F238E27FC236}">
                <a16:creationId xmlns:a16="http://schemas.microsoft.com/office/drawing/2014/main" id="{DDC6593E-1BDE-924B-B78D-61196C3BAE13}"/>
              </a:ext>
            </a:extLst>
          </p:cNvPr>
          <p:cNvSpPr/>
          <p:nvPr/>
        </p:nvSpPr>
        <p:spPr>
          <a:xfrm>
            <a:off x="5161898" y="3756134"/>
            <a:ext cx="91428" cy="90036"/>
          </a:xfrm>
          <a:custGeom>
            <a:avLst/>
            <a:gdLst/>
            <a:ahLst/>
            <a:cxnLst/>
            <a:rect l="l" t="t" r="r" b="b"/>
            <a:pathLst>
              <a:path w="91439" h="106679">
                <a:moveTo>
                  <a:pt x="45720" y="0"/>
                </a:moveTo>
                <a:lnTo>
                  <a:pt x="27914" y="4190"/>
                </a:lnTo>
                <a:lnTo>
                  <a:pt x="13382" y="15620"/>
                </a:lnTo>
                <a:lnTo>
                  <a:pt x="3589" y="32575"/>
                </a:lnTo>
                <a:lnTo>
                  <a:pt x="0" y="53339"/>
                </a:lnTo>
                <a:lnTo>
                  <a:pt x="3589" y="74104"/>
                </a:lnTo>
                <a:lnTo>
                  <a:pt x="13382" y="91058"/>
                </a:lnTo>
                <a:lnTo>
                  <a:pt x="27914" y="102488"/>
                </a:lnTo>
                <a:lnTo>
                  <a:pt x="45720" y="106679"/>
                </a:lnTo>
                <a:lnTo>
                  <a:pt x="63525" y="102488"/>
                </a:lnTo>
                <a:lnTo>
                  <a:pt x="78057" y="91058"/>
                </a:lnTo>
                <a:lnTo>
                  <a:pt x="87850" y="74104"/>
                </a:lnTo>
                <a:lnTo>
                  <a:pt x="91440" y="53339"/>
                </a:lnTo>
                <a:lnTo>
                  <a:pt x="87850" y="32575"/>
                </a:lnTo>
                <a:lnTo>
                  <a:pt x="78057" y="15620"/>
                </a:lnTo>
                <a:lnTo>
                  <a:pt x="63525" y="4190"/>
                </a:lnTo>
                <a:lnTo>
                  <a:pt x="45720" y="0"/>
                </a:lnTo>
                <a:close/>
              </a:path>
            </a:pathLst>
          </a:custGeom>
          <a:solidFill>
            <a:srgbClr val="A6A6A6"/>
          </a:solidFill>
        </p:spPr>
        <p:txBody>
          <a:bodyPr wrap="square" lIns="0" tIns="0" rIns="0" bIns="0" rtlCol="0"/>
          <a:lstStyle/>
          <a:p>
            <a:pPr defTabSz="914286">
              <a:defRPr/>
            </a:pPr>
            <a:endParaRPr sz="1800">
              <a:solidFill>
                <a:prstClr val="black"/>
              </a:solidFill>
              <a:latin typeface="Calibri"/>
            </a:endParaRPr>
          </a:p>
        </p:txBody>
      </p:sp>
      <p:sp>
        <p:nvSpPr>
          <p:cNvPr id="177" name="object 50">
            <a:extLst>
              <a:ext uri="{FF2B5EF4-FFF2-40B4-BE49-F238E27FC236}">
                <a16:creationId xmlns:a16="http://schemas.microsoft.com/office/drawing/2014/main" id="{F39C8064-48DA-004C-ACA6-DED6E89E4699}"/>
              </a:ext>
            </a:extLst>
          </p:cNvPr>
          <p:cNvSpPr/>
          <p:nvPr/>
        </p:nvSpPr>
        <p:spPr>
          <a:xfrm>
            <a:off x="5161898" y="3756134"/>
            <a:ext cx="91428" cy="90036"/>
          </a:xfrm>
          <a:custGeom>
            <a:avLst/>
            <a:gdLst/>
            <a:ahLst/>
            <a:cxnLst/>
            <a:rect l="l" t="t" r="r" b="b"/>
            <a:pathLst>
              <a:path w="91439" h="106679">
                <a:moveTo>
                  <a:pt x="0" y="53339"/>
                </a:moveTo>
                <a:lnTo>
                  <a:pt x="3589" y="32575"/>
                </a:lnTo>
                <a:lnTo>
                  <a:pt x="13382" y="15620"/>
                </a:lnTo>
                <a:lnTo>
                  <a:pt x="27914" y="4190"/>
                </a:lnTo>
                <a:lnTo>
                  <a:pt x="45720" y="0"/>
                </a:lnTo>
                <a:lnTo>
                  <a:pt x="63525" y="4190"/>
                </a:lnTo>
                <a:lnTo>
                  <a:pt x="78057" y="15620"/>
                </a:lnTo>
                <a:lnTo>
                  <a:pt x="87850" y="32575"/>
                </a:lnTo>
                <a:lnTo>
                  <a:pt x="91440" y="53339"/>
                </a:lnTo>
                <a:lnTo>
                  <a:pt x="87850" y="74104"/>
                </a:lnTo>
                <a:lnTo>
                  <a:pt x="78057" y="91058"/>
                </a:lnTo>
                <a:lnTo>
                  <a:pt x="63525" y="102488"/>
                </a:lnTo>
                <a:lnTo>
                  <a:pt x="45720" y="106679"/>
                </a:lnTo>
                <a:lnTo>
                  <a:pt x="27914" y="102488"/>
                </a:lnTo>
                <a:lnTo>
                  <a:pt x="13382" y="91058"/>
                </a:lnTo>
                <a:lnTo>
                  <a:pt x="3589" y="74104"/>
                </a:lnTo>
                <a:lnTo>
                  <a:pt x="0" y="53339"/>
                </a:lnTo>
                <a:close/>
              </a:path>
            </a:pathLst>
          </a:custGeom>
          <a:ln w="12192">
            <a:solidFill>
              <a:srgbClr val="A6A6A6"/>
            </a:solidFill>
          </a:ln>
        </p:spPr>
        <p:txBody>
          <a:bodyPr wrap="square" lIns="0" tIns="0" rIns="0" bIns="0" rtlCol="0"/>
          <a:lstStyle/>
          <a:p>
            <a:pPr defTabSz="914286">
              <a:defRPr/>
            </a:pPr>
            <a:endParaRPr sz="1800">
              <a:solidFill>
                <a:prstClr val="black"/>
              </a:solidFill>
              <a:latin typeface="Calibri"/>
            </a:endParaRPr>
          </a:p>
        </p:txBody>
      </p:sp>
      <p:sp>
        <p:nvSpPr>
          <p:cNvPr id="178" name="object 51">
            <a:extLst>
              <a:ext uri="{FF2B5EF4-FFF2-40B4-BE49-F238E27FC236}">
                <a16:creationId xmlns:a16="http://schemas.microsoft.com/office/drawing/2014/main" id="{686E5D53-3FE8-0044-A15A-CAF968CF5C4A}"/>
              </a:ext>
            </a:extLst>
          </p:cNvPr>
          <p:cNvSpPr/>
          <p:nvPr/>
        </p:nvSpPr>
        <p:spPr>
          <a:xfrm>
            <a:off x="6077703" y="3021699"/>
            <a:ext cx="91428" cy="90036"/>
          </a:xfrm>
          <a:custGeom>
            <a:avLst/>
            <a:gdLst/>
            <a:ahLst/>
            <a:cxnLst/>
            <a:rect l="l" t="t" r="r" b="b"/>
            <a:pathLst>
              <a:path w="91440" h="106679">
                <a:moveTo>
                  <a:pt x="45719" y="0"/>
                </a:moveTo>
                <a:lnTo>
                  <a:pt x="27914" y="4191"/>
                </a:lnTo>
                <a:lnTo>
                  <a:pt x="13382" y="15621"/>
                </a:lnTo>
                <a:lnTo>
                  <a:pt x="3589" y="32575"/>
                </a:lnTo>
                <a:lnTo>
                  <a:pt x="0" y="53339"/>
                </a:lnTo>
                <a:lnTo>
                  <a:pt x="3589" y="74104"/>
                </a:lnTo>
                <a:lnTo>
                  <a:pt x="13382" y="91059"/>
                </a:lnTo>
                <a:lnTo>
                  <a:pt x="27914" y="102488"/>
                </a:lnTo>
                <a:lnTo>
                  <a:pt x="45719" y="106679"/>
                </a:lnTo>
                <a:lnTo>
                  <a:pt x="63525" y="102488"/>
                </a:lnTo>
                <a:lnTo>
                  <a:pt x="78057" y="91058"/>
                </a:lnTo>
                <a:lnTo>
                  <a:pt x="87850" y="74104"/>
                </a:lnTo>
                <a:lnTo>
                  <a:pt x="91439" y="53339"/>
                </a:lnTo>
                <a:lnTo>
                  <a:pt x="87850" y="32575"/>
                </a:lnTo>
                <a:lnTo>
                  <a:pt x="78057" y="15620"/>
                </a:lnTo>
                <a:lnTo>
                  <a:pt x="63525" y="4190"/>
                </a:lnTo>
                <a:lnTo>
                  <a:pt x="45719" y="0"/>
                </a:lnTo>
                <a:close/>
              </a:path>
            </a:pathLst>
          </a:custGeom>
          <a:solidFill>
            <a:srgbClr val="034E88"/>
          </a:solidFill>
        </p:spPr>
        <p:txBody>
          <a:bodyPr wrap="square" lIns="0" tIns="0" rIns="0" bIns="0" rtlCol="0"/>
          <a:lstStyle/>
          <a:p>
            <a:pPr defTabSz="914286">
              <a:defRPr/>
            </a:pPr>
            <a:endParaRPr sz="1800">
              <a:solidFill>
                <a:prstClr val="black"/>
              </a:solidFill>
              <a:latin typeface="Calibri"/>
            </a:endParaRPr>
          </a:p>
        </p:txBody>
      </p:sp>
      <p:sp>
        <p:nvSpPr>
          <p:cNvPr id="179" name="object 52">
            <a:extLst>
              <a:ext uri="{FF2B5EF4-FFF2-40B4-BE49-F238E27FC236}">
                <a16:creationId xmlns:a16="http://schemas.microsoft.com/office/drawing/2014/main" id="{FE978983-22BE-3340-BA28-3AFC327D5786}"/>
              </a:ext>
            </a:extLst>
          </p:cNvPr>
          <p:cNvSpPr/>
          <p:nvPr/>
        </p:nvSpPr>
        <p:spPr>
          <a:xfrm>
            <a:off x="6077703" y="3021699"/>
            <a:ext cx="91428" cy="90036"/>
          </a:xfrm>
          <a:custGeom>
            <a:avLst/>
            <a:gdLst/>
            <a:ahLst/>
            <a:cxnLst/>
            <a:rect l="l" t="t" r="r" b="b"/>
            <a:pathLst>
              <a:path w="91440" h="106679">
                <a:moveTo>
                  <a:pt x="0" y="53339"/>
                </a:moveTo>
                <a:lnTo>
                  <a:pt x="3589" y="32575"/>
                </a:lnTo>
                <a:lnTo>
                  <a:pt x="13382" y="15621"/>
                </a:lnTo>
                <a:lnTo>
                  <a:pt x="27914" y="4191"/>
                </a:lnTo>
                <a:lnTo>
                  <a:pt x="45719" y="0"/>
                </a:lnTo>
                <a:lnTo>
                  <a:pt x="63525" y="4190"/>
                </a:lnTo>
                <a:lnTo>
                  <a:pt x="78057" y="15620"/>
                </a:lnTo>
                <a:lnTo>
                  <a:pt x="87850" y="32575"/>
                </a:lnTo>
                <a:lnTo>
                  <a:pt x="91439" y="53339"/>
                </a:lnTo>
                <a:lnTo>
                  <a:pt x="87850" y="74104"/>
                </a:lnTo>
                <a:lnTo>
                  <a:pt x="78057" y="91058"/>
                </a:lnTo>
                <a:lnTo>
                  <a:pt x="63525" y="102488"/>
                </a:lnTo>
                <a:lnTo>
                  <a:pt x="45719" y="106679"/>
                </a:lnTo>
                <a:lnTo>
                  <a:pt x="27914" y="102488"/>
                </a:lnTo>
                <a:lnTo>
                  <a:pt x="13382" y="91059"/>
                </a:lnTo>
                <a:lnTo>
                  <a:pt x="3589" y="74104"/>
                </a:lnTo>
                <a:lnTo>
                  <a:pt x="0" y="53339"/>
                </a:lnTo>
                <a:close/>
              </a:path>
            </a:pathLst>
          </a:custGeom>
          <a:ln w="12192">
            <a:solidFill>
              <a:srgbClr val="034E88"/>
            </a:solidFill>
          </a:ln>
        </p:spPr>
        <p:txBody>
          <a:bodyPr wrap="square" lIns="0" tIns="0" rIns="0" bIns="0" rtlCol="0"/>
          <a:lstStyle/>
          <a:p>
            <a:pPr defTabSz="914286">
              <a:defRPr/>
            </a:pPr>
            <a:endParaRPr sz="1800">
              <a:solidFill>
                <a:prstClr val="black"/>
              </a:solidFill>
              <a:latin typeface="Calibri"/>
            </a:endParaRPr>
          </a:p>
        </p:txBody>
      </p:sp>
      <p:sp>
        <p:nvSpPr>
          <p:cNvPr id="180" name="object 53">
            <a:extLst>
              <a:ext uri="{FF2B5EF4-FFF2-40B4-BE49-F238E27FC236}">
                <a16:creationId xmlns:a16="http://schemas.microsoft.com/office/drawing/2014/main" id="{002D4BC7-0678-5D40-BC8E-72C776A3D4D6}"/>
              </a:ext>
            </a:extLst>
          </p:cNvPr>
          <p:cNvSpPr/>
          <p:nvPr/>
        </p:nvSpPr>
        <p:spPr>
          <a:xfrm>
            <a:off x="5975608" y="3730412"/>
            <a:ext cx="91428" cy="91644"/>
          </a:xfrm>
          <a:custGeom>
            <a:avLst/>
            <a:gdLst/>
            <a:ahLst/>
            <a:cxnLst/>
            <a:rect l="l" t="t" r="r" b="b"/>
            <a:pathLst>
              <a:path w="91440" h="108585">
                <a:moveTo>
                  <a:pt x="45720" y="0"/>
                </a:moveTo>
                <a:lnTo>
                  <a:pt x="27914" y="4256"/>
                </a:lnTo>
                <a:lnTo>
                  <a:pt x="13382" y="15859"/>
                </a:lnTo>
                <a:lnTo>
                  <a:pt x="3589" y="33057"/>
                </a:lnTo>
                <a:lnTo>
                  <a:pt x="0" y="54101"/>
                </a:lnTo>
                <a:lnTo>
                  <a:pt x="3589" y="75146"/>
                </a:lnTo>
                <a:lnTo>
                  <a:pt x="13382" y="92344"/>
                </a:lnTo>
                <a:lnTo>
                  <a:pt x="27914" y="103947"/>
                </a:lnTo>
                <a:lnTo>
                  <a:pt x="45720" y="108204"/>
                </a:lnTo>
                <a:lnTo>
                  <a:pt x="63525" y="103947"/>
                </a:lnTo>
                <a:lnTo>
                  <a:pt x="78057" y="92344"/>
                </a:lnTo>
                <a:lnTo>
                  <a:pt x="87850" y="75146"/>
                </a:lnTo>
                <a:lnTo>
                  <a:pt x="91440" y="54101"/>
                </a:lnTo>
                <a:lnTo>
                  <a:pt x="87850" y="33057"/>
                </a:lnTo>
                <a:lnTo>
                  <a:pt x="78057" y="15859"/>
                </a:lnTo>
                <a:lnTo>
                  <a:pt x="63525" y="4256"/>
                </a:lnTo>
                <a:lnTo>
                  <a:pt x="45720" y="0"/>
                </a:lnTo>
                <a:close/>
              </a:path>
            </a:pathLst>
          </a:custGeom>
          <a:solidFill>
            <a:srgbClr val="A6A6A6"/>
          </a:solidFill>
        </p:spPr>
        <p:txBody>
          <a:bodyPr wrap="square" lIns="0" tIns="0" rIns="0" bIns="0" rtlCol="0"/>
          <a:lstStyle/>
          <a:p>
            <a:pPr defTabSz="914286">
              <a:defRPr/>
            </a:pPr>
            <a:endParaRPr sz="1800">
              <a:solidFill>
                <a:prstClr val="black"/>
              </a:solidFill>
              <a:latin typeface="Calibri"/>
            </a:endParaRPr>
          </a:p>
        </p:txBody>
      </p:sp>
      <p:sp>
        <p:nvSpPr>
          <p:cNvPr id="181" name="object 54">
            <a:extLst>
              <a:ext uri="{FF2B5EF4-FFF2-40B4-BE49-F238E27FC236}">
                <a16:creationId xmlns:a16="http://schemas.microsoft.com/office/drawing/2014/main" id="{41B7D1BF-F41C-294B-A738-DEF3F8C39145}"/>
              </a:ext>
            </a:extLst>
          </p:cNvPr>
          <p:cNvSpPr/>
          <p:nvPr/>
        </p:nvSpPr>
        <p:spPr>
          <a:xfrm>
            <a:off x="5975608" y="3730412"/>
            <a:ext cx="91428" cy="91644"/>
          </a:xfrm>
          <a:custGeom>
            <a:avLst/>
            <a:gdLst/>
            <a:ahLst/>
            <a:cxnLst/>
            <a:rect l="l" t="t" r="r" b="b"/>
            <a:pathLst>
              <a:path w="91440" h="108585">
                <a:moveTo>
                  <a:pt x="0" y="54101"/>
                </a:moveTo>
                <a:lnTo>
                  <a:pt x="3589" y="33057"/>
                </a:lnTo>
                <a:lnTo>
                  <a:pt x="13382" y="15859"/>
                </a:lnTo>
                <a:lnTo>
                  <a:pt x="27914" y="4256"/>
                </a:lnTo>
                <a:lnTo>
                  <a:pt x="45720" y="0"/>
                </a:lnTo>
                <a:lnTo>
                  <a:pt x="63525" y="4256"/>
                </a:lnTo>
                <a:lnTo>
                  <a:pt x="78057" y="15859"/>
                </a:lnTo>
                <a:lnTo>
                  <a:pt x="87850" y="33057"/>
                </a:lnTo>
                <a:lnTo>
                  <a:pt x="91440" y="54101"/>
                </a:lnTo>
                <a:lnTo>
                  <a:pt x="87850" y="75146"/>
                </a:lnTo>
                <a:lnTo>
                  <a:pt x="78057" y="92344"/>
                </a:lnTo>
                <a:lnTo>
                  <a:pt x="63525" y="103947"/>
                </a:lnTo>
                <a:lnTo>
                  <a:pt x="45720" y="108204"/>
                </a:lnTo>
                <a:lnTo>
                  <a:pt x="27914" y="103947"/>
                </a:lnTo>
                <a:lnTo>
                  <a:pt x="13382" y="92344"/>
                </a:lnTo>
                <a:lnTo>
                  <a:pt x="3589" y="75146"/>
                </a:lnTo>
                <a:lnTo>
                  <a:pt x="0" y="54101"/>
                </a:lnTo>
                <a:close/>
              </a:path>
            </a:pathLst>
          </a:custGeom>
          <a:ln w="12192">
            <a:solidFill>
              <a:srgbClr val="A6A6A6"/>
            </a:solidFill>
          </a:ln>
        </p:spPr>
        <p:txBody>
          <a:bodyPr wrap="square" lIns="0" tIns="0" rIns="0" bIns="0" rtlCol="0"/>
          <a:lstStyle/>
          <a:p>
            <a:pPr defTabSz="914286">
              <a:defRPr/>
            </a:pPr>
            <a:endParaRPr sz="1800">
              <a:solidFill>
                <a:prstClr val="black"/>
              </a:solidFill>
              <a:latin typeface="Calibri"/>
            </a:endParaRPr>
          </a:p>
        </p:txBody>
      </p:sp>
      <p:sp>
        <p:nvSpPr>
          <p:cNvPr id="182" name="object 55">
            <a:extLst>
              <a:ext uri="{FF2B5EF4-FFF2-40B4-BE49-F238E27FC236}">
                <a16:creationId xmlns:a16="http://schemas.microsoft.com/office/drawing/2014/main" id="{A675628E-5B94-2D46-8418-DDD6A35C9E5B}"/>
              </a:ext>
            </a:extLst>
          </p:cNvPr>
          <p:cNvSpPr/>
          <p:nvPr/>
        </p:nvSpPr>
        <p:spPr>
          <a:xfrm>
            <a:off x="6905127" y="3109162"/>
            <a:ext cx="91428" cy="90036"/>
          </a:xfrm>
          <a:custGeom>
            <a:avLst/>
            <a:gdLst/>
            <a:ahLst/>
            <a:cxnLst/>
            <a:rect l="l" t="t" r="r" b="b"/>
            <a:pathLst>
              <a:path w="91440" h="106679">
                <a:moveTo>
                  <a:pt x="45720" y="0"/>
                </a:moveTo>
                <a:lnTo>
                  <a:pt x="27914" y="4191"/>
                </a:lnTo>
                <a:lnTo>
                  <a:pt x="13382" y="15621"/>
                </a:lnTo>
                <a:lnTo>
                  <a:pt x="3589" y="32575"/>
                </a:lnTo>
                <a:lnTo>
                  <a:pt x="0" y="53339"/>
                </a:lnTo>
                <a:lnTo>
                  <a:pt x="3589" y="74104"/>
                </a:lnTo>
                <a:lnTo>
                  <a:pt x="13382" y="91059"/>
                </a:lnTo>
                <a:lnTo>
                  <a:pt x="27914" y="102488"/>
                </a:lnTo>
                <a:lnTo>
                  <a:pt x="45720" y="106679"/>
                </a:lnTo>
                <a:lnTo>
                  <a:pt x="63525" y="102488"/>
                </a:lnTo>
                <a:lnTo>
                  <a:pt x="78057" y="91058"/>
                </a:lnTo>
                <a:lnTo>
                  <a:pt x="87850" y="74104"/>
                </a:lnTo>
                <a:lnTo>
                  <a:pt x="91440" y="53339"/>
                </a:lnTo>
                <a:lnTo>
                  <a:pt x="87850" y="32575"/>
                </a:lnTo>
                <a:lnTo>
                  <a:pt x="78057" y="15620"/>
                </a:lnTo>
                <a:lnTo>
                  <a:pt x="63525" y="4190"/>
                </a:lnTo>
                <a:lnTo>
                  <a:pt x="45720" y="0"/>
                </a:lnTo>
                <a:close/>
              </a:path>
            </a:pathLst>
          </a:custGeom>
          <a:solidFill>
            <a:srgbClr val="034E88"/>
          </a:solidFill>
        </p:spPr>
        <p:txBody>
          <a:bodyPr wrap="square" lIns="0" tIns="0" rIns="0" bIns="0" rtlCol="0"/>
          <a:lstStyle/>
          <a:p>
            <a:pPr defTabSz="914286">
              <a:defRPr/>
            </a:pPr>
            <a:endParaRPr sz="1800">
              <a:solidFill>
                <a:prstClr val="black"/>
              </a:solidFill>
              <a:latin typeface="Calibri"/>
            </a:endParaRPr>
          </a:p>
        </p:txBody>
      </p:sp>
      <p:sp>
        <p:nvSpPr>
          <p:cNvPr id="183" name="object 56">
            <a:extLst>
              <a:ext uri="{FF2B5EF4-FFF2-40B4-BE49-F238E27FC236}">
                <a16:creationId xmlns:a16="http://schemas.microsoft.com/office/drawing/2014/main" id="{6BA6258F-5261-2743-BC81-F9B7C4F6F30F}"/>
              </a:ext>
            </a:extLst>
          </p:cNvPr>
          <p:cNvSpPr/>
          <p:nvPr/>
        </p:nvSpPr>
        <p:spPr>
          <a:xfrm>
            <a:off x="6905127" y="3109162"/>
            <a:ext cx="91428" cy="90036"/>
          </a:xfrm>
          <a:custGeom>
            <a:avLst/>
            <a:gdLst/>
            <a:ahLst/>
            <a:cxnLst/>
            <a:rect l="l" t="t" r="r" b="b"/>
            <a:pathLst>
              <a:path w="91440" h="106679">
                <a:moveTo>
                  <a:pt x="0" y="53339"/>
                </a:moveTo>
                <a:lnTo>
                  <a:pt x="3589" y="32575"/>
                </a:lnTo>
                <a:lnTo>
                  <a:pt x="13382" y="15621"/>
                </a:lnTo>
                <a:lnTo>
                  <a:pt x="27914" y="4191"/>
                </a:lnTo>
                <a:lnTo>
                  <a:pt x="45720" y="0"/>
                </a:lnTo>
                <a:lnTo>
                  <a:pt x="63525" y="4190"/>
                </a:lnTo>
                <a:lnTo>
                  <a:pt x="78057" y="15620"/>
                </a:lnTo>
                <a:lnTo>
                  <a:pt x="87850" y="32575"/>
                </a:lnTo>
                <a:lnTo>
                  <a:pt x="91440" y="53339"/>
                </a:lnTo>
                <a:lnTo>
                  <a:pt x="87850" y="74104"/>
                </a:lnTo>
                <a:lnTo>
                  <a:pt x="78057" y="91058"/>
                </a:lnTo>
                <a:lnTo>
                  <a:pt x="63525" y="102488"/>
                </a:lnTo>
                <a:lnTo>
                  <a:pt x="45720" y="106679"/>
                </a:lnTo>
                <a:lnTo>
                  <a:pt x="27914" y="102488"/>
                </a:lnTo>
                <a:lnTo>
                  <a:pt x="13382" y="91059"/>
                </a:lnTo>
                <a:lnTo>
                  <a:pt x="3589" y="74104"/>
                </a:lnTo>
                <a:lnTo>
                  <a:pt x="0" y="53339"/>
                </a:lnTo>
                <a:close/>
              </a:path>
            </a:pathLst>
          </a:custGeom>
          <a:ln w="12192">
            <a:solidFill>
              <a:srgbClr val="034E88"/>
            </a:solidFill>
          </a:ln>
        </p:spPr>
        <p:txBody>
          <a:bodyPr wrap="square" lIns="0" tIns="0" rIns="0" bIns="0" rtlCol="0"/>
          <a:lstStyle/>
          <a:p>
            <a:pPr defTabSz="914286">
              <a:defRPr/>
            </a:pPr>
            <a:endParaRPr sz="1800">
              <a:solidFill>
                <a:prstClr val="black"/>
              </a:solidFill>
              <a:latin typeface="Calibri"/>
            </a:endParaRPr>
          </a:p>
        </p:txBody>
      </p:sp>
      <p:sp>
        <p:nvSpPr>
          <p:cNvPr id="184" name="object 57">
            <a:extLst>
              <a:ext uri="{FF2B5EF4-FFF2-40B4-BE49-F238E27FC236}">
                <a16:creationId xmlns:a16="http://schemas.microsoft.com/office/drawing/2014/main" id="{0C4F6018-591F-AD48-8F19-CD35859E5A11}"/>
              </a:ext>
            </a:extLst>
          </p:cNvPr>
          <p:cNvSpPr/>
          <p:nvPr/>
        </p:nvSpPr>
        <p:spPr>
          <a:xfrm>
            <a:off x="6798461" y="3659669"/>
            <a:ext cx="91428" cy="91644"/>
          </a:xfrm>
          <a:custGeom>
            <a:avLst/>
            <a:gdLst/>
            <a:ahLst/>
            <a:cxnLst/>
            <a:rect l="l" t="t" r="r" b="b"/>
            <a:pathLst>
              <a:path w="91440" h="108585">
                <a:moveTo>
                  <a:pt x="45720" y="0"/>
                </a:moveTo>
                <a:lnTo>
                  <a:pt x="27914" y="4256"/>
                </a:lnTo>
                <a:lnTo>
                  <a:pt x="13382" y="15859"/>
                </a:lnTo>
                <a:lnTo>
                  <a:pt x="3589" y="33057"/>
                </a:lnTo>
                <a:lnTo>
                  <a:pt x="0" y="54101"/>
                </a:lnTo>
                <a:lnTo>
                  <a:pt x="3589" y="75146"/>
                </a:lnTo>
                <a:lnTo>
                  <a:pt x="13382" y="92344"/>
                </a:lnTo>
                <a:lnTo>
                  <a:pt x="27914" y="103947"/>
                </a:lnTo>
                <a:lnTo>
                  <a:pt x="45720" y="108203"/>
                </a:lnTo>
                <a:lnTo>
                  <a:pt x="63525" y="103947"/>
                </a:lnTo>
                <a:lnTo>
                  <a:pt x="78057" y="92344"/>
                </a:lnTo>
                <a:lnTo>
                  <a:pt x="87850" y="75146"/>
                </a:lnTo>
                <a:lnTo>
                  <a:pt x="91439" y="54101"/>
                </a:lnTo>
                <a:lnTo>
                  <a:pt x="87850" y="33057"/>
                </a:lnTo>
                <a:lnTo>
                  <a:pt x="78057" y="15859"/>
                </a:lnTo>
                <a:lnTo>
                  <a:pt x="63525" y="4256"/>
                </a:lnTo>
                <a:lnTo>
                  <a:pt x="45720" y="0"/>
                </a:lnTo>
                <a:close/>
              </a:path>
            </a:pathLst>
          </a:custGeom>
          <a:solidFill>
            <a:srgbClr val="A6A6A6"/>
          </a:solidFill>
        </p:spPr>
        <p:txBody>
          <a:bodyPr wrap="square" lIns="0" tIns="0" rIns="0" bIns="0" rtlCol="0"/>
          <a:lstStyle/>
          <a:p>
            <a:pPr defTabSz="914286">
              <a:defRPr/>
            </a:pPr>
            <a:endParaRPr sz="1800">
              <a:solidFill>
                <a:prstClr val="black"/>
              </a:solidFill>
              <a:latin typeface="Calibri"/>
            </a:endParaRPr>
          </a:p>
        </p:txBody>
      </p:sp>
      <p:sp>
        <p:nvSpPr>
          <p:cNvPr id="185" name="object 58">
            <a:extLst>
              <a:ext uri="{FF2B5EF4-FFF2-40B4-BE49-F238E27FC236}">
                <a16:creationId xmlns:a16="http://schemas.microsoft.com/office/drawing/2014/main" id="{1CA4DFA4-2E4B-4F4C-B26A-A90739E660EC}"/>
              </a:ext>
            </a:extLst>
          </p:cNvPr>
          <p:cNvSpPr/>
          <p:nvPr/>
        </p:nvSpPr>
        <p:spPr>
          <a:xfrm>
            <a:off x="6798461" y="3659669"/>
            <a:ext cx="91428" cy="91644"/>
          </a:xfrm>
          <a:custGeom>
            <a:avLst/>
            <a:gdLst/>
            <a:ahLst/>
            <a:cxnLst/>
            <a:rect l="l" t="t" r="r" b="b"/>
            <a:pathLst>
              <a:path w="91440" h="108585">
                <a:moveTo>
                  <a:pt x="0" y="54101"/>
                </a:moveTo>
                <a:lnTo>
                  <a:pt x="3589" y="33057"/>
                </a:lnTo>
                <a:lnTo>
                  <a:pt x="13382" y="15859"/>
                </a:lnTo>
                <a:lnTo>
                  <a:pt x="27914" y="4256"/>
                </a:lnTo>
                <a:lnTo>
                  <a:pt x="45720" y="0"/>
                </a:lnTo>
                <a:lnTo>
                  <a:pt x="63525" y="4256"/>
                </a:lnTo>
                <a:lnTo>
                  <a:pt x="78057" y="15859"/>
                </a:lnTo>
                <a:lnTo>
                  <a:pt x="87850" y="33057"/>
                </a:lnTo>
                <a:lnTo>
                  <a:pt x="91439" y="54101"/>
                </a:lnTo>
                <a:lnTo>
                  <a:pt x="87850" y="75146"/>
                </a:lnTo>
                <a:lnTo>
                  <a:pt x="78057" y="92344"/>
                </a:lnTo>
                <a:lnTo>
                  <a:pt x="63525" y="103947"/>
                </a:lnTo>
                <a:lnTo>
                  <a:pt x="45720" y="108203"/>
                </a:lnTo>
                <a:lnTo>
                  <a:pt x="27914" y="103947"/>
                </a:lnTo>
                <a:lnTo>
                  <a:pt x="13382" y="92344"/>
                </a:lnTo>
                <a:lnTo>
                  <a:pt x="3589" y="75146"/>
                </a:lnTo>
                <a:lnTo>
                  <a:pt x="0" y="54101"/>
                </a:lnTo>
                <a:close/>
              </a:path>
            </a:pathLst>
          </a:custGeom>
          <a:ln w="12191">
            <a:solidFill>
              <a:srgbClr val="A6A6A6"/>
            </a:solidFill>
          </a:ln>
        </p:spPr>
        <p:txBody>
          <a:bodyPr wrap="square" lIns="0" tIns="0" rIns="0" bIns="0" rtlCol="0"/>
          <a:lstStyle/>
          <a:p>
            <a:pPr defTabSz="914286">
              <a:defRPr/>
            </a:pPr>
            <a:endParaRPr sz="1800">
              <a:solidFill>
                <a:prstClr val="black"/>
              </a:solidFill>
              <a:latin typeface="Calibri"/>
            </a:endParaRPr>
          </a:p>
        </p:txBody>
      </p:sp>
      <p:sp>
        <p:nvSpPr>
          <p:cNvPr id="186" name="object 59">
            <a:extLst>
              <a:ext uri="{FF2B5EF4-FFF2-40B4-BE49-F238E27FC236}">
                <a16:creationId xmlns:a16="http://schemas.microsoft.com/office/drawing/2014/main" id="{D2148649-719A-6045-BDBC-760076F83854}"/>
              </a:ext>
            </a:extLst>
          </p:cNvPr>
          <p:cNvSpPr/>
          <p:nvPr/>
        </p:nvSpPr>
        <p:spPr>
          <a:xfrm>
            <a:off x="7927598" y="3287949"/>
            <a:ext cx="91428" cy="91644"/>
          </a:xfrm>
          <a:custGeom>
            <a:avLst/>
            <a:gdLst/>
            <a:ahLst/>
            <a:cxnLst/>
            <a:rect l="l" t="t" r="r" b="b"/>
            <a:pathLst>
              <a:path w="91440" h="108585">
                <a:moveTo>
                  <a:pt x="45720" y="0"/>
                </a:moveTo>
                <a:lnTo>
                  <a:pt x="27914" y="4256"/>
                </a:lnTo>
                <a:lnTo>
                  <a:pt x="13382" y="15859"/>
                </a:lnTo>
                <a:lnTo>
                  <a:pt x="3589" y="33057"/>
                </a:lnTo>
                <a:lnTo>
                  <a:pt x="0" y="54102"/>
                </a:lnTo>
                <a:lnTo>
                  <a:pt x="3589" y="75146"/>
                </a:lnTo>
                <a:lnTo>
                  <a:pt x="13382" y="92344"/>
                </a:lnTo>
                <a:lnTo>
                  <a:pt x="27914" y="103947"/>
                </a:lnTo>
                <a:lnTo>
                  <a:pt x="45720" y="108204"/>
                </a:lnTo>
                <a:lnTo>
                  <a:pt x="63525" y="103947"/>
                </a:lnTo>
                <a:lnTo>
                  <a:pt x="78057" y="92344"/>
                </a:lnTo>
                <a:lnTo>
                  <a:pt x="87850" y="75146"/>
                </a:lnTo>
                <a:lnTo>
                  <a:pt x="91440" y="54102"/>
                </a:lnTo>
                <a:lnTo>
                  <a:pt x="87850" y="33057"/>
                </a:lnTo>
                <a:lnTo>
                  <a:pt x="78057" y="15859"/>
                </a:lnTo>
                <a:lnTo>
                  <a:pt x="63525" y="4256"/>
                </a:lnTo>
                <a:lnTo>
                  <a:pt x="45720" y="0"/>
                </a:lnTo>
                <a:close/>
              </a:path>
            </a:pathLst>
          </a:custGeom>
          <a:solidFill>
            <a:srgbClr val="034E88"/>
          </a:solidFill>
        </p:spPr>
        <p:txBody>
          <a:bodyPr wrap="square" lIns="0" tIns="0" rIns="0" bIns="0" rtlCol="0"/>
          <a:lstStyle/>
          <a:p>
            <a:pPr defTabSz="914286">
              <a:defRPr/>
            </a:pPr>
            <a:endParaRPr sz="1800">
              <a:solidFill>
                <a:prstClr val="black"/>
              </a:solidFill>
              <a:latin typeface="Calibri"/>
            </a:endParaRPr>
          </a:p>
        </p:txBody>
      </p:sp>
      <p:sp>
        <p:nvSpPr>
          <p:cNvPr id="187" name="object 60">
            <a:extLst>
              <a:ext uri="{FF2B5EF4-FFF2-40B4-BE49-F238E27FC236}">
                <a16:creationId xmlns:a16="http://schemas.microsoft.com/office/drawing/2014/main" id="{002B393F-18CA-414A-8CE4-9E79A711676B}"/>
              </a:ext>
            </a:extLst>
          </p:cNvPr>
          <p:cNvSpPr/>
          <p:nvPr/>
        </p:nvSpPr>
        <p:spPr>
          <a:xfrm>
            <a:off x="7927598" y="3287949"/>
            <a:ext cx="91428" cy="91644"/>
          </a:xfrm>
          <a:custGeom>
            <a:avLst/>
            <a:gdLst/>
            <a:ahLst/>
            <a:cxnLst/>
            <a:rect l="l" t="t" r="r" b="b"/>
            <a:pathLst>
              <a:path w="91440" h="108585">
                <a:moveTo>
                  <a:pt x="0" y="54102"/>
                </a:moveTo>
                <a:lnTo>
                  <a:pt x="3589" y="33057"/>
                </a:lnTo>
                <a:lnTo>
                  <a:pt x="13382" y="15859"/>
                </a:lnTo>
                <a:lnTo>
                  <a:pt x="27914" y="4256"/>
                </a:lnTo>
                <a:lnTo>
                  <a:pt x="45720" y="0"/>
                </a:lnTo>
                <a:lnTo>
                  <a:pt x="63525" y="4256"/>
                </a:lnTo>
                <a:lnTo>
                  <a:pt x="78057" y="15859"/>
                </a:lnTo>
                <a:lnTo>
                  <a:pt x="87850" y="33057"/>
                </a:lnTo>
                <a:lnTo>
                  <a:pt x="91440" y="54102"/>
                </a:lnTo>
                <a:lnTo>
                  <a:pt x="87850" y="75146"/>
                </a:lnTo>
                <a:lnTo>
                  <a:pt x="78057" y="92344"/>
                </a:lnTo>
                <a:lnTo>
                  <a:pt x="63525" y="103947"/>
                </a:lnTo>
                <a:lnTo>
                  <a:pt x="45720" y="108204"/>
                </a:lnTo>
                <a:lnTo>
                  <a:pt x="27914" y="103947"/>
                </a:lnTo>
                <a:lnTo>
                  <a:pt x="13382" y="92344"/>
                </a:lnTo>
                <a:lnTo>
                  <a:pt x="3589" y="75146"/>
                </a:lnTo>
                <a:lnTo>
                  <a:pt x="0" y="54102"/>
                </a:lnTo>
                <a:close/>
              </a:path>
            </a:pathLst>
          </a:custGeom>
          <a:ln w="12192">
            <a:solidFill>
              <a:srgbClr val="034E88"/>
            </a:solidFill>
          </a:ln>
        </p:spPr>
        <p:txBody>
          <a:bodyPr wrap="square" lIns="0" tIns="0" rIns="0" bIns="0" rtlCol="0"/>
          <a:lstStyle/>
          <a:p>
            <a:pPr defTabSz="914286">
              <a:defRPr/>
            </a:pPr>
            <a:endParaRPr sz="1800">
              <a:solidFill>
                <a:prstClr val="black"/>
              </a:solidFill>
              <a:latin typeface="Calibri"/>
            </a:endParaRPr>
          </a:p>
        </p:txBody>
      </p:sp>
      <p:sp>
        <p:nvSpPr>
          <p:cNvPr id="188" name="object 61">
            <a:extLst>
              <a:ext uri="{FF2B5EF4-FFF2-40B4-BE49-F238E27FC236}">
                <a16:creationId xmlns:a16="http://schemas.microsoft.com/office/drawing/2014/main" id="{1C4B9961-54E6-1A41-BF60-9A59919B7971}"/>
              </a:ext>
            </a:extLst>
          </p:cNvPr>
          <p:cNvSpPr/>
          <p:nvPr/>
        </p:nvSpPr>
        <p:spPr>
          <a:xfrm>
            <a:off x="7823979" y="3550338"/>
            <a:ext cx="91428" cy="90036"/>
          </a:xfrm>
          <a:custGeom>
            <a:avLst/>
            <a:gdLst/>
            <a:ahLst/>
            <a:cxnLst/>
            <a:rect l="l" t="t" r="r" b="b"/>
            <a:pathLst>
              <a:path w="91440" h="106679">
                <a:moveTo>
                  <a:pt x="45720" y="0"/>
                </a:moveTo>
                <a:lnTo>
                  <a:pt x="27914" y="4190"/>
                </a:lnTo>
                <a:lnTo>
                  <a:pt x="13382" y="15620"/>
                </a:lnTo>
                <a:lnTo>
                  <a:pt x="3589" y="32575"/>
                </a:lnTo>
                <a:lnTo>
                  <a:pt x="0" y="53340"/>
                </a:lnTo>
                <a:lnTo>
                  <a:pt x="3589" y="74104"/>
                </a:lnTo>
                <a:lnTo>
                  <a:pt x="13382" y="91058"/>
                </a:lnTo>
                <a:lnTo>
                  <a:pt x="27914" y="102488"/>
                </a:lnTo>
                <a:lnTo>
                  <a:pt x="45720" y="106680"/>
                </a:lnTo>
                <a:lnTo>
                  <a:pt x="63525" y="102489"/>
                </a:lnTo>
                <a:lnTo>
                  <a:pt x="78057" y="91059"/>
                </a:lnTo>
                <a:lnTo>
                  <a:pt x="87850" y="74104"/>
                </a:lnTo>
                <a:lnTo>
                  <a:pt x="91439" y="53340"/>
                </a:lnTo>
                <a:lnTo>
                  <a:pt x="87850" y="32575"/>
                </a:lnTo>
                <a:lnTo>
                  <a:pt x="78057" y="15621"/>
                </a:lnTo>
                <a:lnTo>
                  <a:pt x="63525" y="4191"/>
                </a:lnTo>
                <a:lnTo>
                  <a:pt x="45720" y="0"/>
                </a:lnTo>
                <a:close/>
              </a:path>
            </a:pathLst>
          </a:custGeom>
          <a:solidFill>
            <a:srgbClr val="A6A6A6"/>
          </a:solidFill>
        </p:spPr>
        <p:txBody>
          <a:bodyPr wrap="square" lIns="0" tIns="0" rIns="0" bIns="0" rtlCol="0"/>
          <a:lstStyle/>
          <a:p>
            <a:pPr defTabSz="914286">
              <a:defRPr/>
            </a:pPr>
            <a:endParaRPr sz="1800">
              <a:solidFill>
                <a:prstClr val="black"/>
              </a:solidFill>
              <a:latin typeface="Calibri"/>
            </a:endParaRPr>
          </a:p>
        </p:txBody>
      </p:sp>
      <p:sp>
        <p:nvSpPr>
          <p:cNvPr id="189" name="object 62">
            <a:extLst>
              <a:ext uri="{FF2B5EF4-FFF2-40B4-BE49-F238E27FC236}">
                <a16:creationId xmlns:a16="http://schemas.microsoft.com/office/drawing/2014/main" id="{87EEB129-0388-C343-A627-29379105545B}"/>
              </a:ext>
            </a:extLst>
          </p:cNvPr>
          <p:cNvSpPr/>
          <p:nvPr/>
        </p:nvSpPr>
        <p:spPr>
          <a:xfrm>
            <a:off x="7823979" y="3550338"/>
            <a:ext cx="91428" cy="90036"/>
          </a:xfrm>
          <a:custGeom>
            <a:avLst/>
            <a:gdLst/>
            <a:ahLst/>
            <a:cxnLst/>
            <a:rect l="l" t="t" r="r" b="b"/>
            <a:pathLst>
              <a:path w="91440" h="106679">
                <a:moveTo>
                  <a:pt x="0" y="53340"/>
                </a:moveTo>
                <a:lnTo>
                  <a:pt x="3589" y="32575"/>
                </a:lnTo>
                <a:lnTo>
                  <a:pt x="13382" y="15620"/>
                </a:lnTo>
                <a:lnTo>
                  <a:pt x="27914" y="4190"/>
                </a:lnTo>
                <a:lnTo>
                  <a:pt x="45720" y="0"/>
                </a:lnTo>
                <a:lnTo>
                  <a:pt x="63525" y="4191"/>
                </a:lnTo>
                <a:lnTo>
                  <a:pt x="78057" y="15621"/>
                </a:lnTo>
                <a:lnTo>
                  <a:pt x="87850" y="32575"/>
                </a:lnTo>
                <a:lnTo>
                  <a:pt x="91439" y="53340"/>
                </a:lnTo>
                <a:lnTo>
                  <a:pt x="87850" y="74104"/>
                </a:lnTo>
                <a:lnTo>
                  <a:pt x="78057" y="91059"/>
                </a:lnTo>
                <a:lnTo>
                  <a:pt x="63525" y="102489"/>
                </a:lnTo>
                <a:lnTo>
                  <a:pt x="45720" y="106680"/>
                </a:lnTo>
                <a:lnTo>
                  <a:pt x="27914" y="102488"/>
                </a:lnTo>
                <a:lnTo>
                  <a:pt x="13382" y="91058"/>
                </a:lnTo>
                <a:lnTo>
                  <a:pt x="3589" y="74104"/>
                </a:lnTo>
                <a:lnTo>
                  <a:pt x="0" y="53340"/>
                </a:lnTo>
                <a:close/>
              </a:path>
            </a:pathLst>
          </a:custGeom>
          <a:ln w="12192">
            <a:solidFill>
              <a:srgbClr val="A6A6A6"/>
            </a:solidFill>
          </a:ln>
        </p:spPr>
        <p:txBody>
          <a:bodyPr wrap="square" lIns="0" tIns="0" rIns="0" bIns="0" rtlCol="0"/>
          <a:lstStyle/>
          <a:p>
            <a:pPr defTabSz="914286">
              <a:defRPr/>
            </a:pPr>
            <a:endParaRPr sz="1800">
              <a:solidFill>
                <a:prstClr val="black"/>
              </a:solidFill>
              <a:latin typeface="Calibri"/>
            </a:endParaRPr>
          </a:p>
        </p:txBody>
      </p:sp>
      <p:sp>
        <p:nvSpPr>
          <p:cNvPr id="190" name="object 63">
            <a:extLst>
              <a:ext uri="{FF2B5EF4-FFF2-40B4-BE49-F238E27FC236}">
                <a16:creationId xmlns:a16="http://schemas.microsoft.com/office/drawing/2014/main" id="{87DBC208-AD00-A544-BFC0-48A3F7EE590E}"/>
              </a:ext>
            </a:extLst>
          </p:cNvPr>
          <p:cNvSpPr txBox="1"/>
          <p:nvPr/>
        </p:nvSpPr>
        <p:spPr>
          <a:xfrm>
            <a:off x="5229327" y="2733370"/>
            <a:ext cx="386665" cy="155855"/>
          </a:xfrm>
          <a:prstGeom prst="rect">
            <a:avLst/>
          </a:prstGeom>
        </p:spPr>
        <p:txBody>
          <a:bodyPr vert="horz" wrap="square" lIns="0" tIns="0" rIns="0" bIns="0" rtlCol="0">
            <a:spAutoFit/>
          </a:bodyPr>
          <a:lstStyle/>
          <a:p>
            <a:pPr marL="12699" defTabSz="914286">
              <a:defRPr/>
            </a:pPr>
            <a:r>
              <a:rPr sz="1200" b="1" spc="-5" dirty="0">
                <a:solidFill>
                  <a:srgbClr val="034E88"/>
                </a:solidFill>
                <a:latin typeface="Arial"/>
                <a:cs typeface="Arial"/>
              </a:rPr>
              <a:t>+5</a:t>
            </a:r>
            <a:r>
              <a:rPr sz="1200" b="1" dirty="0">
                <a:solidFill>
                  <a:srgbClr val="034E88"/>
                </a:solidFill>
                <a:latin typeface="Arial"/>
                <a:cs typeface="Arial"/>
              </a:rPr>
              <a:t>.</a:t>
            </a:r>
            <a:r>
              <a:rPr sz="1200" b="1" spc="5" dirty="0">
                <a:solidFill>
                  <a:srgbClr val="034E88"/>
                </a:solidFill>
                <a:latin typeface="Arial"/>
                <a:cs typeface="Arial"/>
              </a:rPr>
              <a:t>5</a:t>
            </a:r>
            <a:r>
              <a:rPr sz="1200" b="1" spc="-5" dirty="0">
                <a:solidFill>
                  <a:srgbClr val="034E88"/>
                </a:solidFill>
                <a:latin typeface="Arial"/>
                <a:cs typeface="Arial"/>
              </a:rPr>
              <a:t>*</a:t>
            </a:r>
            <a:endParaRPr sz="1200">
              <a:solidFill>
                <a:prstClr val="black"/>
              </a:solidFill>
              <a:latin typeface="Arial"/>
              <a:cs typeface="Arial"/>
            </a:endParaRPr>
          </a:p>
        </p:txBody>
      </p:sp>
      <p:sp>
        <p:nvSpPr>
          <p:cNvPr id="191" name="object 64">
            <a:extLst>
              <a:ext uri="{FF2B5EF4-FFF2-40B4-BE49-F238E27FC236}">
                <a16:creationId xmlns:a16="http://schemas.microsoft.com/office/drawing/2014/main" id="{052980FE-E2E6-B042-8004-3102BE3B88FA}"/>
              </a:ext>
            </a:extLst>
          </p:cNvPr>
          <p:cNvSpPr txBox="1"/>
          <p:nvPr/>
        </p:nvSpPr>
        <p:spPr>
          <a:xfrm>
            <a:off x="5115042" y="3525687"/>
            <a:ext cx="386665" cy="155855"/>
          </a:xfrm>
          <a:prstGeom prst="rect">
            <a:avLst/>
          </a:prstGeom>
        </p:spPr>
        <p:txBody>
          <a:bodyPr vert="horz" wrap="square" lIns="0" tIns="0" rIns="0" bIns="0" rtlCol="0">
            <a:spAutoFit/>
          </a:bodyPr>
          <a:lstStyle/>
          <a:p>
            <a:pPr marL="12699" defTabSz="914286">
              <a:defRPr/>
            </a:pPr>
            <a:r>
              <a:rPr sz="1200" b="1" spc="-5" dirty="0">
                <a:solidFill>
                  <a:srgbClr val="A6A6A6"/>
                </a:solidFill>
                <a:latin typeface="Arial"/>
                <a:cs typeface="Arial"/>
              </a:rPr>
              <a:t>−2</a:t>
            </a:r>
            <a:r>
              <a:rPr sz="1200" b="1" dirty="0">
                <a:solidFill>
                  <a:srgbClr val="A6A6A6"/>
                </a:solidFill>
                <a:latin typeface="Arial"/>
                <a:cs typeface="Arial"/>
              </a:rPr>
              <a:t>.</a:t>
            </a:r>
            <a:r>
              <a:rPr sz="1200" b="1" spc="5" dirty="0">
                <a:solidFill>
                  <a:srgbClr val="A6A6A6"/>
                </a:solidFill>
                <a:latin typeface="Arial"/>
                <a:cs typeface="Arial"/>
              </a:rPr>
              <a:t>5</a:t>
            </a:r>
            <a:r>
              <a:rPr sz="1200" b="1" spc="-5" dirty="0">
                <a:solidFill>
                  <a:srgbClr val="A6A6A6"/>
                </a:solidFill>
                <a:latin typeface="Arial"/>
                <a:cs typeface="Arial"/>
              </a:rPr>
              <a:t>*</a:t>
            </a:r>
            <a:endParaRPr sz="1200">
              <a:solidFill>
                <a:prstClr val="black"/>
              </a:solidFill>
              <a:latin typeface="Arial"/>
              <a:cs typeface="Arial"/>
            </a:endParaRPr>
          </a:p>
        </p:txBody>
      </p:sp>
      <p:sp>
        <p:nvSpPr>
          <p:cNvPr id="192" name="object 65">
            <a:extLst>
              <a:ext uri="{FF2B5EF4-FFF2-40B4-BE49-F238E27FC236}">
                <a16:creationId xmlns:a16="http://schemas.microsoft.com/office/drawing/2014/main" id="{3D22DF15-F574-4041-A3D0-BF7B77328255}"/>
              </a:ext>
            </a:extLst>
          </p:cNvPr>
          <p:cNvSpPr txBox="1"/>
          <p:nvPr/>
        </p:nvSpPr>
        <p:spPr>
          <a:xfrm>
            <a:off x="1572670" y="2944312"/>
            <a:ext cx="359073" cy="1130274"/>
          </a:xfrm>
          <a:prstGeom prst="rect">
            <a:avLst/>
          </a:prstGeom>
        </p:spPr>
        <p:txBody>
          <a:bodyPr vert="vert270" wrap="square" lIns="0" tIns="4444" rIns="0" bIns="0" rtlCol="0">
            <a:spAutoFit/>
          </a:bodyPr>
          <a:lstStyle/>
          <a:p>
            <a:pPr marL="238095" marR="5079" indent="-226031" defTabSz="914286">
              <a:lnSpc>
                <a:spcPts val="1440"/>
              </a:lnSpc>
              <a:spcBef>
                <a:spcPts val="35"/>
              </a:spcBef>
              <a:defRPr/>
            </a:pPr>
            <a:r>
              <a:rPr sz="1200" spc="-5" dirty="0">
                <a:solidFill>
                  <a:srgbClr val="404040"/>
                </a:solidFill>
                <a:latin typeface="Arial"/>
                <a:cs typeface="Arial"/>
              </a:rPr>
              <a:t>M</a:t>
            </a:r>
            <a:r>
              <a:rPr sz="1200" dirty="0">
                <a:solidFill>
                  <a:srgbClr val="404040"/>
                </a:solidFill>
                <a:latin typeface="Arial"/>
                <a:cs typeface="Arial"/>
              </a:rPr>
              <a:t>ean</a:t>
            </a:r>
            <a:r>
              <a:rPr sz="1200" spc="-20" dirty="0">
                <a:solidFill>
                  <a:srgbClr val="404040"/>
                </a:solidFill>
                <a:latin typeface="Arial"/>
                <a:cs typeface="Arial"/>
              </a:rPr>
              <a:t> </a:t>
            </a:r>
            <a:r>
              <a:rPr sz="1200" dirty="0">
                <a:solidFill>
                  <a:srgbClr val="404040"/>
                </a:solidFill>
                <a:latin typeface="Arial"/>
                <a:cs typeface="Arial"/>
              </a:rPr>
              <a:t>chan</a:t>
            </a:r>
            <a:r>
              <a:rPr sz="1200" spc="-11" dirty="0">
                <a:solidFill>
                  <a:srgbClr val="404040"/>
                </a:solidFill>
                <a:latin typeface="Arial"/>
                <a:cs typeface="Arial"/>
              </a:rPr>
              <a:t>g</a:t>
            </a:r>
            <a:r>
              <a:rPr sz="1200" dirty="0">
                <a:solidFill>
                  <a:srgbClr val="404040"/>
                </a:solidFill>
                <a:latin typeface="Arial"/>
                <a:cs typeface="Arial"/>
              </a:rPr>
              <a:t>e</a:t>
            </a:r>
            <a:r>
              <a:rPr sz="1200" spc="-31" dirty="0">
                <a:solidFill>
                  <a:srgbClr val="404040"/>
                </a:solidFill>
                <a:latin typeface="Arial"/>
                <a:cs typeface="Arial"/>
              </a:rPr>
              <a:t> </a:t>
            </a:r>
            <a:r>
              <a:rPr sz="1200" dirty="0">
                <a:solidFill>
                  <a:srgbClr val="404040"/>
                </a:solidFill>
                <a:latin typeface="Arial"/>
                <a:cs typeface="Arial"/>
              </a:rPr>
              <a:t>in</a:t>
            </a:r>
            <a:r>
              <a:rPr sz="1200" spc="-11" dirty="0">
                <a:solidFill>
                  <a:srgbClr val="404040"/>
                </a:solidFill>
                <a:latin typeface="Arial"/>
                <a:cs typeface="Arial"/>
              </a:rPr>
              <a:t> </a:t>
            </a:r>
            <a:r>
              <a:rPr sz="1200" spc="-85" dirty="0">
                <a:solidFill>
                  <a:srgbClr val="404040"/>
                </a:solidFill>
                <a:latin typeface="Arial"/>
                <a:cs typeface="Arial"/>
              </a:rPr>
              <a:t>V</a:t>
            </a:r>
            <a:r>
              <a:rPr sz="1200" dirty="0">
                <a:solidFill>
                  <a:srgbClr val="404040"/>
                </a:solidFill>
                <a:latin typeface="Arial"/>
                <a:cs typeface="Arial"/>
              </a:rPr>
              <a:t>A (</a:t>
            </a:r>
            <a:r>
              <a:rPr sz="1200" spc="-11" dirty="0">
                <a:solidFill>
                  <a:srgbClr val="404040"/>
                </a:solidFill>
                <a:latin typeface="Arial"/>
                <a:cs typeface="Arial"/>
              </a:rPr>
              <a:t>l</a:t>
            </a:r>
            <a:r>
              <a:rPr sz="1200" dirty="0">
                <a:solidFill>
                  <a:srgbClr val="404040"/>
                </a:solidFill>
                <a:latin typeface="Arial"/>
                <a:cs typeface="Arial"/>
              </a:rPr>
              <a:t>etter</a:t>
            </a:r>
            <a:r>
              <a:rPr sz="1200" spc="-15" dirty="0">
                <a:solidFill>
                  <a:srgbClr val="404040"/>
                </a:solidFill>
                <a:latin typeface="Arial"/>
                <a:cs typeface="Arial"/>
              </a:rPr>
              <a:t> </a:t>
            </a:r>
            <a:r>
              <a:rPr sz="1200" dirty="0">
                <a:solidFill>
                  <a:srgbClr val="404040"/>
                </a:solidFill>
                <a:latin typeface="Arial"/>
                <a:cs typeface="Arial"/>
              </a:rPr>
              <a:t>score)</a:t>
            </a:r>
            <a:endParaRPr sz="1200">
              <a:solidFill>
                <a:prstClr val="black"/>
              </a:solidFill>
              <a:latin typeface="Arial"/>
              <a:cs typeface="Arial"/>
            </a:endParaRPr>
          </a:p>
        </p:txBody>
      </p:sp>
      <p:sp>
        <p:nvSpPr>
          <p:cNvPr id="193" name="object 66">
            <a:extLst>
              <a:ext uri="{FF2B5EF4-FFF2-40B4-BE49-F238E27FC236}">
                <a16:creationId xmlns:a16="http://schemas.microsoft.com/office/drawing/2014/main" id="{1C3A15D2-2F50-6C41-81F0-4BC065F8C5D8}"/>
              </a:ext>
            </a:extLst>
          </p:cNvPr>
          <p:cNvSpPr/>
          <p:nvPr/>
        </p:nvSpPr>
        <p:spPr>
          <a:xfrm>
            <a:off x="2133600" y="2412360"/>
            <a:ext cx="301586" cy="0"/>
          </a:xfrm>
          <a:custGeom>
            <a:avLst/>
            <a:gdLst/>
            <a:ahLst/>
            <a:cxnLst/>
            <a:rect l="l" t="t" r="r" b="b"/>
            <a:pathLst>
              <a:path w="301625">
                <a:moveTo>
                  <a:pt x="0" y="0"/>
                </a:moveTo>
                <a:lnTo>
                  <a:pt x="301370" y="0"/>
                </a:lnTo>
              </a:path>
            </a:pathLst>
          </a:custGeom>
          <a:ln w="12192">
            <a:solidFill>
              <a:srgbClr val="034E88"/>
            </a:solidFill>
          </a:ln>
        </p:spPr>
        <p:txBody>
          <a:bodyPr wrap="square" lIns="0" tIns="0" rIns="0" bIns="0" rtlCol="0"/>
          <a:lstStyle/>
          <a:p>
            <a:pPr defTabSz="914286">
              <a:defRPr/>
            </a:pPr>
            <a:endParaRPr sz="1800">
              <a:solidFill>
                <a:prstClr val="black"/>
              </a:solidFill>
              <a:latin typeface="Calibri"/>
            </a:endParaRPr>
          </a:p>
        </p:txBody>
      </p:sp>
      <p:sp>
        <p:nvSpPr>
          <p:cNvPr id="194" name="object 67">
            <a:extLst>
              <a:ext uri="{FF2B5EF4-FFF2-40B4-BE49-F238E27FC236}">
                <a16:creationId xmlns:a16="http://schemas.microsoft.com/office/drawing/2014/main" id="{3E8A9698-F82D-8C4C-90CE-C07D6E7409EE}"/>
              </a:ext>
            </a:extLst>
          </p:cNvPr>
          <p:cNvSpPr/>
          <p:nvPr/>
        </p:nvSpPr>
        <p:spPr>
          <a:xfrm>
            <a:off x="2237217" y="2371201"/>
            <a:ext cx="90159" cy="96467"/>
          </a:xfrm>
          <a:custGeom>
            <a:avLst/>
            <a:gdLst/>
            <a:ahLst/>
            <a:cxnLst/>
            <a:rect l="l" t="t" r="r" b="b"/>
            <a:pathLst>
              <a:path w="90170" h="114300">
                <a:moveTo>
                  <a:pt x="44958" y="0"/>
                </a:moveTo>
                <a:lnTo>
                  <a:pt x="27432" y="4482"/>
                </a:lnTo>
                <a:lnTo>
                  <a:pt x="13144" y="16716"/>
                </a:lnTo>
                <a:lnTo>
                  <a:pt x="3524" y="34879"/>
                </a:lnTo>
                <a:lnTo>
                  <a:pt x="0" y="57150"/>
                </a:lnTo>
                <a:lnTo>
                  <a:pt x="3524" y="79420"/>
                </a:lnTo>
                <a:lnTo>
                  <a:pt x="13144" y="97583"/>
                </a:lnTo>
                <a:lnTo>
                  <a:pt x="27432" y="109817"/>
                </a:lnTo>
                <a:lnTo>
                  <a:pt x="44958" y="114300"/>
                </a:lnTo>
                <a:lnTo>
                  <a:pt x="62484" y="109817"/>
                </a:lnTo>
                <a:lnTo>
                  <a:pt x="76771" y="97583"/>
                </a:lnTo>
                <a:lnTo>
                  <a:pt x="86391" y="79420"/>
                </a:lnTo>
                <a:lnTo>
                  <a:pt x="89916" y="57150"/>
                </a:lnTo>
                <a:lnTo>
                  <a:pt x="86391" y="34879"/>
                </a:lnTo>
                <a:lnTo>
                  <a:pt x="76771" y="16716"/>
                </a:lnTo>
                <a:lnTo>
                  <a:pt x="62484" y="4482"/>
                </a:lnTo>
                <a:lnTo>
                  <a:pt x="44958" y="0"/>
                </a:lnTo>
                <a:close/>
              </a:path>
            </a:pathLst>
          </a:custGeom>
          <a:solidFill>
            <a:srgbClr val="045FA9"/>
          </a:solidFill>
        </p:spPr>
        <p:txBody>
          <a:bodyPr wrap="square" lIns="0" tIns="0" rIns="0" bIns="0" rtlCol="0"/>
          <a:lstStyle/>
          <a:p>
            <a:pPr defTabSz="914286">
              <a:defRPr/>
            </a:pPr>
            <a:endParaRPr sz="1800">
              <a:solidFill>
                <a:prstClr val="black"/>
              </a:solidFill>
              <a:latin typeface="Calibri"/>
            </a:endParaRPr>
          </a:p>
        </p:txBody>
      </p:sp>
      <p:sp>
        <p:nvSpPr>
          <p:cNvPr id="195" name="object 68">
            <a:extLst>
              <a:ext uri="{FF2B5EF4-FFF2-40B4-BE49-F238E27FC236}">
                <a16:creationId xmlns:a16="http://schemas.microsoft.com/office/drawing/2014/main" id="{C4E90407-127F-DC49-BFA7-A626C9D7BBEF}"/>
              </a:ext>
            </a:extLst>
          </p:cNvPr>
          <p:cNvSpPr/>
          <p:nvPr/>
        </p:nvSpPr>
        <p:spPr>
          <a:xfrm>
            <a:off x="2237217" y="2371201"/>
            <a:ext cx="90159" cy="96467"/>
          </a:xfrm>
          <a:custGeom>
            <a:avLst/>
            <a:gdLst/>
            <a:ahLst/>
            <a:cxnLst/>
            <a:rect l="l" t="t" r="r" b="b"/>
            <a:pathLst>
              <a:path w="90170" h="114300">
                <a:moveTo>
                  <a:pt x="44958" y="114300"/>
                </a:moveTo>
                <a:lnTo>
                  <a:pt x="27432" y="109817"/>
                </a:lnTo>
                <a:lnTo>
                  <a:pt x="13144" y="97583"/>
                </a:lnTo>
                <a:lnTo>
                  <a:pt x="3524" y="79420"/>
                </a:lnTo>
                <a:lnTo>
                  <a:pt x="0" y="57150"/>
                </a:lnTo>
                <a:lnTo>
                  <a:pt x="3524" y="34879"/>
                </a:lnTo>
                <a:lnTo>
                  <a:pt x="13144" y="16716"/>
                </a:lnTo>
                <a:lnTo>
                  <a:pt x="27432" y="4482"/>
                </a:lnTo>
                <a:lnTo>
                  <a:pt x="44958" y="0"/>
                </a:lnTo>
                <a:lnTo>
                  <a:pt x="62484" y="4482"/>
                </a:lnTo>
                <a:lnTo>
                  <a:pt x="76771" y="16716"/>
                </a:lnTo>
                <a:lnTo>
                  <a:pt x="86391" y="34879"/>
                </a:lnTo>
                <a:lnTo>
                  <a:pt x="89916" y="57150"/>
                </a:lnTo>
                <a:lnTo>
                  <a:pt x="86391" y="79420"/>
                </a:lnTo>
                <a:lnTo>
                  <a:pt x="76771" y="97583"/>
                </a:lnTo>
                <a:lnTo>
                  <a:pt x="62484" y="109817"/>
                </a:lnTo>
                <a:lnTo>
                  <a:pt x="44958" y="114300"/>
                </a:lnTo>
              </a:path>
            </a:pathLst>
          </a:custGeom>
          <a:ln w="12192">
            <a:solidFill>
              <a:srgbClr val="045FA9"/>
            </a:solidFill>
          </a:ln>
        </p:spPr>
        <p:txBody>
          <a:bodyPr wrap="square" lIns="0" tIns="0" rIns="0" bIns="0" rtlCol="0"/>
          <a:lstStyle/>
          <a:p>
            <a:pPr defTabSz="914286">
              <a:defRPr/>
            </a:pPr>
            <a:endParaRPr sz="1800">
              <a:solidFill>
                <a:prstClr val="black"/>
              </a:solidFill>
              <a:latin typeface="Calibri"/>
            </a:endParaRPr>
          </a:p>
        </p:txBody>
      </p:sp>
      <p:sp>
        <p:nvSpPr>
          <p:cNvPr id="196" name="object 69">
            <a:extLst>
              <a:ext uri="{FF2B5EF4-FFF2-40B4-BE49-F238E27FC236}">
                <a16:creationId xmlns:a16="http://schemas.microsoft.com/office/drawing/2014/main" id="{34C08731-99E4-0240-B8C9-0E1DBEEB82A0}"/>
              </a:ext>
            </a:extLst>
          </p:cNvPr>
          <p:cNvSpPr/>
          <p:nvPr/>
        </p:nvSpPr>
        <p:spPr>
          <a:xfrm>
            <a:off x="4135886" y="2407215"/>
            <a:ext cx="301586" cy="0"/>
          </a:xfrm>
          <a:custGeom>
            <a:avLst/>
            <a:gdLst/>
            <a:ahLst/>
            <a:cxnLst/>
            <a:rect l="l" t="t" r="r" b="b"/>
            <a:pathLst>
              <a:path w="301625">
                <a:moveTo>
                  <a:pt x="0" y="0"/>
                </a:moveTo>
                <a:lnTo>
                  <a:pt x="301370" y="0"/>
                </a:lnTo>
              </a:path>
            </a:pathLst>
          </a:custGeom>
          <a:ln w="12192">
            <a:solidFill>
              <a:srgbClr val="BEBEBE"/>
            </a:solidFill>
          </a:ln>
        </p:spPr>
        <p:txBody>
          <a:bodyPr wrap="square" lIns="0" tIns="0" rIns="0" bIns="0" rtlCol="0"/>
          <a:lstStyle/>
          <a:p>
            <a:pPr defTabSz="914286">
              <a:defRPr/>
            </a:pPr>
            <a:endParaRPr sz="1800">
              <a:solidFill>
                <a:prstClr val="black"/>
              </a:solidFill>
              <a:latin typeface="Calibri"/>
            </a:endParaRPr>
          </a:p>
        </p:txBody>
      </p:sp>
      <p:sp>
        <p:nvSpPr>
          <p:cNvPr id="197" name="object 70">
            <a:extLst>
              <a:ext uri="{FF2B5EF4-FFF2-40B4-BE49-F238E27FC236}">
                <a16:creationId xmlns:a16="http://schemas.microsoft.com/office/drawing/2014/main" id="{D33FEA7C-72E8-514C-9EC1-D998022A5780}"/>
              </a:ext>
            </a:extLst>
          </p:cNvPr>
          <p:cNvSpPr/>
          <p:nvPr/>
        </p:nvSpPr>
        <p:spPr>
          <a:xfrm>
            <a:off x="4251693" y="2362200"/>
            <a:ext cx="91428" cy="95396"/>
          </a:xfrm>
          <a:custGeom>
            <a:avLst/>
            <a:gdLst/>
            <a:ahLst/>
            <a:cxnLst/>
            <a:rect l="l" t="t" r="r" b="b"/>
            <a:pathLst>
              <a:path w="91439" h="113030">
                <a:moveTo>
                  <a:pt x="45719" y="0"/>
                </a:moveTo>
                <a:lnTo>
                  <a:pt x="27914" y="4435"/>
                </a:lnTo>
                <a:lnTo>
                  <a:pt x="13382" y="16525"/>
                </a:lnTo>
                <a:lnTo>
                  <a:pt x="3589" y="34450"/>
                </a:lnTo>
                <a:lnTo>
                  <a:pt x="0" y="56387"/>
                </a:lnTo>
                <a:lnTo>
                  <a:pt x="3589" y="78325"/>
                </a:lnTo>
                <a:lnTo>
                  <a:pt x="13382" y="96250"/>
                </a:lnTo>
                <a:lnTo>
                  <a:pt x="27914" y="108340"/>
                </a:lnTo>
                <a:lnTo>
                  <a:pt x="45719" y="112775"/>
                </a:lnTo>
                <a:lnTo>
                  <a:pt x="63525" y="108340"/>
                </a:lnTo>
                <a:lnTo>
                  <a:pt x="78057" y="96250"/>
                </a:lnTo>
                <a:lnTo>
                  <a:pt x="87850" y="78325"/>
                </a:lnTo>
                <a:lnTo>
                  <a:pt x="91439" y="56387"/>
                </a:lnTo>
                <a:lnTo>
                  <a:pt x="87850" y="34450"/>
                </a:lnTo>
                <a:lnTo>
                  <a:pt x="78057" y="16525"/>
                </a:lnTo>
                <a:lnTo>
                  <a:pt x="63525" y="4435"/>
                </a:lnTo>
                <a:lnTo>
                  <a:pt x="45719" y="0"/>
                </a:lnTo>
                <a:close/>
              </a:path>
            </a:pathLst>
          </a:custGeom>
          <a:solidFill>
            <a:srgbClr val="BEBEBE"/>
          </a:solidFill>
        </p:spPr>
        <p:txBody>
          <a:bodyPr wrap="square" lIns="0" tIns="0" rIns="0" bIns="0" rtlCol="0"/>
          <a:lstStyle/>
          <a:p>
            <a:pPr defTabSz="914286">
              <a:defRPr/>
            </a:pPr>
            <a:endParaRPr sz="1800">
              <a:solidFill>
                <a:prstClr val="black"/>
              </a:solidFill>
              <a:latin typeface="Calibri"/>
            </a:endParaRPr>
          </a:p>
        </p:txBody>
      </p:sp>
      <p:sp>
        <p:nvSpPr>
          <p:cNvPr id="198" name="object 71">
            <a:extLst>
              <a:ext uri="{FF2B5EF4-FFF2-40B4-BE49-F238E27FC236}">
                <a16:creationId xmlns:a16="http://schemas.microsoft.com/office/drawing/2014/main" id="{BB5CA966-EAB6-1143-B39A-6F5ADE7906FF}"/>
              </a:ext>
            </a:extLst>
          </p:cNvPr>
          <p:cNvSpPr/>
          <p:nvPr/>
        </p:nvSpPr>
        <p:spPr>
          <a:xfrm>
            <a:off x="4251693" y="2362200"/>
            <a:ext cx="91428" cy="95396"/>
          </a:xfrm>
          <a:custGeom>
            <a:avLst/>
            <a:gdLst/>
            <a:ahLst/>
            <a:cxnLst/>
            <a:rect l="l" t="t" r="r" b="b"/>
            <a:pathLst>
              <a:path w="91439" h="113030">
                <a:moveTo>
                  <a:pt x="45719" y="112775"/>
                </a:moveTo>
                <a:lnTo>
                  <a:pt x="27914" y="108340"/>
                </a:lnTo>
                <a:lnTo>
                  <a:pt x="13382" y="96250"/>
                </a:lnTo>
                <a:lnTo>
                  <a:pt x="3589" y="78325"/>
                </a:lnTo>
                <a:lnTo>
                  <a:pt x="0" y="56387"/>
                </a:lnTo>
                <a:lnTo>
                  <a:pt x="3589" y="34450"/>
                </a:lnTo>
                <a:lnTo>
                  <a:pt x="13382" y="16525"/>
                </a:lnTo>
                <a:lnTo>
                  <a:pt x="27914" y="4435"/>
                </a:lnTo>
                <a:lnTo>
                  <a:pt x="45719" y="0"/>
                </a:lnTo>
                <a:lnTo>
                  <a:pt x="63525" y="4435"/>
                </a:lnTo>
                <a:lnTo>
                  <a:pt x="78057" y="16525"/>
                </a:lnTo>
                <a:lnTo>
                  <a:pt x="87850" y="34450"/>
                </a:lnTo>
                <a:lnTo>
                  <a:pt x="91439" y="56387"/>
                </a:lnTo>
                <a:lnTo>
                  <a:pt x="87850" y="78325"/>
                </a:lnTo>
                <a:lnTo>
                  <a:pt x="78057" y="96250"/>
                </a:lnTo>
                <a:lnTo>
                  <a:pt x="63525" y="108340"/>
                </a:lnTo>
                <a:lnTo>
                  <a:pt x="45719" y="112775"/>
                </a:lnTo>
              </a:path>
            </a:pathLst>
          </a:custGeom>
          <a:ln w="12192">
            <a:solidFill>
              <a:srgbClr val="BEBEBE"/>
            </a:solidFill>
          </a:ln>
        </p:spPr>
        <p:txBody>
          <a:bodyPr wrap="square" lIns="0" tIns="0" rIns="0" bIns="0" rtlCol="0"/>
          <a:lstStyle/>
          <a:p>
            <a:pPr defTabSz="914286">
              <a:defRPr/>
            </a:pPr>
            <a:endParaRPr sz="1800">
              <a:solidFill>
                <a:prstClr val="black"/>
              </a:solidFill>
              <a:latin typeface="Calibri"/>
            </a:endParaRPr>
          </a:p>
        </p:txBody>
      </p:sp>
      <p:sp>
        <p:nvSpPr>
          <p:cNvPr id="199" name="object 72">
            <a:extLst>
              <a:ext uri="{FF2B5EF4-FFF2-40B4-BE49-F238E27FC236}">
                <a16:creationId xmlns:a16="http://schemas.microsoft.com/office/drawing/2014/main" id="{1DACF3A5-4B39-F14F-8987-15181603968D}"/>
              </a:ext>
            </a:extLst>
          </p:cNvPr>
          <p:cNvSpPr/>
          <p:nvPr/>
        </p:nvSpPr>
        <p:spPr>
          <a:xfrm>
            <a:off x="2237217" y="2371201"/>
            <a:ext cx="90159" cy="96467"/>
          </a:xfrm>
          <a:custGeom>
            <a:avLst/>
            <a:gdLst/>
            <a:ahLst/>
            <a:cxnLst/>
            <a:rect l="l" t="t" r="r" b="b"/>
            <a:pathLst>
              <a:path w="90170" h="114300">
                <a:moveTo>
                  <a:pt x="44958" y="0"/>
                </a:moveTo>
                <a:lnTo>
                  <a:pt x="27432" y="4482"/>
                </a:lnTo>
                <a:lnTo>
                  <a:pt x="13144" y="16716"/>
                </a:lnTo>
                <a:lnTo>
                  <a:pt x="3524" y="34879"/>
                </a:lnTo>
                <a:lnTo>
                  <a:pt x="0" y="57150"/>
                </a:lnTo>
                <a:lnTo>
                  <a:pt x="3524" y="79420"/>
                </a:lnTo>
                <a:lnTo>
                  <a:pt x="13144" y="97583"/>
                </a:lnTo>
                <a:lnTo>
                  <a:pt x="27432" y="109817"/>
                </a:lnTo>
                <a:lnTo>
                  <a:pt x="44958" y="114300"/>
                </a:lnTo>
                <a:lnTo>
                  <a:pt x="62484" y="109817"/>
                </a:lnTo>
                <a:lnTo>
                  <a:pt x="76771" y="97583"/>
                </a:lnTo>
                <a:lnTo>
                  <a:pt x="86391" y="79420"/>
                </a:lnTo>
                <a:lnTo>
                  <a:pt x="89916" y="57150"/>
                </a:lnTo>
                <a:lnTo>
                  <a:pt x="86391" y="34879"/>
                </a:lnTo>
                <a:lnTo>
                  <a:pt x="76771" y="16716"/>
                </a:lnTo>
                <a:lnTo>
                  <a:pt x="62484" y="4482"/>
                </a:lnTo>
                <a:lnTo>
                  <a:pt x="44958" y="0"/>
                </a:lnTo>
                <a:close/>
              </a:path>
            </a:pathLst>
          </a:custGeom>
          <a:solidFill>
            <a:srgbClr val="034E88"/>
          </a:solidFill>
        </p:spPr>
        <p:txBody>
          <a:bodyPr wrap="square" lIns="0" tIns="0" rIns="0" bIns="0" rtlCol="0"/>
          <a:lstStyle/>
          <a:p>
            <a:pPr defTabSz="914286">
              <a:defRPr/>
            </a:pPr>
            <a:endParaRPr sz="1800">
              <a:solidFill>
                <a:prstClr val="black"/>
              </a:solidFill>
              <a:latin typeface="Calibri"/>
            </a:endParaRPr>
          </a:p>
        </p:txBody>
      </p:sp>
      <p:sp>
        <p:nvSpPr>
          <p:cNvPr id="200" name="object 73">
            <a:extLst>
              <a:ext uri="{FF2B5EF4-FFF2-40B4-BE49-F238E27FC236}">
                <a16:creationId xmlns:a16="http://schemas.microsoft.com/office/drawing/2014/main" id="{59204EE0-6E14-5041-8A6D-496A95DF458B}"/>
              </a:ext>
            </a:extLst>
          </p:cNvPr>
          <p:cNvSpPr/>
          <p:nvPr/>
        </p:nvSpPr>
        <p:spPr>
          <a:xfrm>
            <a:off x="2237217" y="2371201"/>
            <a:ext cx="90159" cy="96467"/>
          </a:xfrm>
          <a:custGeom>
            <a:avLst/>
            <a:gdLst/>
            <a:ahLst/>
            <a:cxnLst/>
            <a:rect l="l" t="t" r="r" b="b"/>
            <a:pathLst>
              <a:path w="90170" h="114300">
                <a:moveTo>
                  <a:pt x="44958" y="114300"/>
                </a:moveTo>
                <a:lnTo>
                  <a:pt x="27432" y="109817"/>
                </a:lnTo>
                <a:lnTo>
                  <a:pt x="13144" y="97583"/>
                </a:lnTo>
                <a:lnTo>
                  <a:pt x="3524" y="79420"/>
                </a:lnTo>
                <a:lnTo>
                  <a:pt x="0" y="57150"/>
                </a:lnTo>
                <a:lnTo>
                  <a:pt x="3524" y="34879"/>
                </a:lnTo>
                <a:lnTo>
                  <a:pt x="13144" y="16716"/>
                </a:lnTo>
                <a:lnTo>
                  <a:pt x="27432" y="4482"/>
                </a:lnTo>
                <a:lnTo>
                  <a:pt x="44958" y="0"/>
                </a:lnTo>
                <a:lnTo>
                  <a:pt x="62484" y="4482"/>
                </a:lnTo>
                <a:lnTo>
                  <a:pt x="76771" y="16716"/>
                </a:lnTo>
                <a:lnTo>
                  <a:pt x="86391" y="34879"/>
                </a:lnTo>
                <a:lnTo>
                  <a:pt x="89916" y="57150"/>
                </a:lnTo>
                <a:lnTo>
                  <a:pt x="86391" y="79420"/>
                </a:lnTo>
                <a:lnTo>
                  <a:pt x="76771" y="97583"/>
                </a:lnTo>
                <a:lnTo>
                  <a:pt x="62484" y="109817"/>
                </a:lnTo>
                <a:lnTo>
                  <a:pt x="44958" y="114300"/>
                </a:lnTo>
              </a:path>
            </a:pathLst>
          </a:custGeom>
          <a:ln w="12192">
            <a:solidFill>
              <a:srgbClr val="034E88"/>
            </a:solidFill>
          </a:ln>
        </p:spPr>
        <p:txBody>
          <a:bodyPr wrap="square" lIns="0" tIns="0" rIns="0" bIns="0" rtlCol="0"/>
          <a:lstStyle/>
          <a:p>
            <a:pPr defTabSz="914286">
              <a:defRPr/>
            </a:pPr>
            <a:endParaRPr sz="1800">
              <a:solidFill>
                <a:prstClr val="black"/>
              </a:solidFill>
              <a:latin typeface="Calibri"/>
            </a:endParaRPr>
          </a:p>
        </p:txBody>
      </p:sp>
      <p:sp>
        <p:nvSpPr>
          <p:cNvPr id="203" name="object 81">
            <a:extLst>
              <a:ext uri="{FF2B5EF4-FFF2-40B4-BE49-F238E27FC236}">
                <a16:creationId xmlns:a16="http://schemas.microsoft.com/office/drawing/2014/main" id="{2236EBF4-50B1-AE4C-B8A8-F185775C0958}"/>
              </a:ext>
            </a:extLst>
          </p:cNvPr>
          <p:cNvSpPr txBox="1"/>
          <p:nvPr/>
        </p:nvSpPr>
        <p:spPr>
          <a:xfrm>
            <a:off x="2513227" y="1865163"/>
            <a:ext cx="3610190" cy="661720"/>
          </a:xfrm>
          <a:prstGeom prst="rect">
            <a:avLst/>
          </a:prstGeom>
        </p:spPr>
        <p:txBody>
          <a:bodyPr vert="horz" wrap="square" lIns="0" tIns="0" rIns="0" bIns="0" rtlCol="0">
            <a:spAutoFit/>
          </a:bodyPr>
          <a:lstStyle/>
          <a:p>
            <a:pPr marL="1243176" defTabSz="914286">
              <a:defRPr/>
            </a:pPr>
            <a:r>
              <a:rPr sz="1400" b="1" spc="-5" dirty="0">
                <a:solidFill>
                  <a:prstClr val="black"/>
                </a:solidFill>
                <a:latin typeface="Arial"/>
                <a:cs typeface="Arial"/>
              </a:rPr>
              <a:t>DR </a:t>
            </a:r>
            <a:r>
              <a:rPr sz="1400" b="1" dirty="0">
                <a:solidFill>
                  <a:prstClr val="black"/>
                </a:solidFill>
                <a:latin typeface="Arial"/>
                <a:cs typeface="Arial"/>
              </a:rPr>
              <a:t>without </a:t>
            </a:r>
            <a:r>
              <a:rPr sz="1400" b="1" spc="-5" dirty="0">
                <a:solidFill>
                  <a:prstClr val="black"/>
                </a:solidFill>
                <a:latin typeface="Arial"/>
                <a:cs typeface="Arial"/>
              </a:rPr>
              <a:t>DME </a:t>
            </a:r>
            <a:r>
              <a:rPr sz="1400" b="1" dirty="0">
                <a:solidFill>
                  <a:prstClr val="black"/>
                </a:solidFill>
                <a:latin typeface="Arial"/>
                <a:cs typeface="Arial"/>
              </a:rPr>
              <a:t>at</a:t>
            </a:r>
            <a:r>
              <a:rPr sz="1400" b="1" spc="-51" dirty="0">
                <a:solidFill>
                  <a:prstClr val="black"/>
                </a:solidFill>
                <a:latin typeface="Arial"/>
                <a:cs typeface="Arial"/>
              </a:rPr>
              <a:t> </a:t>
            </a:r>
            <a:r>
              <a:rPr sz="1400" b="1" dirty="0">
                <a:solidFill>
                  <a:prstClr val="black"/>
                </a:solidFill>
                <a:latin typeface="Arial"/>
                <a:cs typeface="Arial"/>
              </a:rPr>
              <a:t>baseline</a:t>
            </a:r>
            <a:endParaRPr sz="1400" dirty="0">
              <a:solidFill>
                <a:prstClr val="black"/>
              </a:solidFill>
              <a:latin typeface="Arial"/>
              <a:cs typeface="Arial"/>
            </a:endParaRPr>
          </a:p>
          <a:p>
            <a:pPr defTabSz="914286">
              <a:spcBef>
                <a:spcPts val="15"/>
              </a:spcBef>
              <a:defRPr/>
            </a:pPr>
            <a:endParaRPr sz="1700" dirty="0">
              <a:solidFill>
                <a:prstClr val="black"/>
              </a:solidFill>
              <a:latin typeface="Times New Roman"/>
              <a:cs typeface="Times New Roman"/>
            </a:endParaRPr>
          </a:p>
          <a:p>
            <a:pPr marL="12699" defTabSz="914286">
              <a:tabLst>
                <a:tab pos="1911747" algn="l"/>
              </a:tabLst>
              <a:defRPr/>
            </a:pPr>
            <a:r>
              <a:rPr sz="1200" spc="-5" dirty="0">
                <a:solidFill>
                  <a:prstClr val="black"/>
                </a:solidFill>
                <a:latin typeface="Arial"/>
                <a:cs typeface="Arial"/>
              </a:rPr>
              <a:t>Ranibizumab</a:t>
            </a:r>
            <a:r>
              <a:rPr sz="1200" spc="-25" dirty="0">
                <a:solidFill>
                  <a:prstClr val="black"/>
                </a:solidFill>
                <a:latin typeface="Arial"/>
                <a:cs typeface="Arial"/>
              </a:rPr>
              <a:t> </a:t>
            </a:r>
            <a:r>
              <a:rPr sz="1200" spc="-5" dirty="0">
                <a:solidFill>
                  <a:prstClr val="black"/>
                </a:solidFill>
                <a:latin typeface="Arial"/>
                <a:cs typeface="Arial"/>
              </a:rPr>
              <a:t>(n=191)	</a:t>
            </a:r>
            <a:r>
              <a:rPr lang="en-US" sz="1200" spc="-5" dirty="0">
                <a:solidFill>
                  <a:prstClr val="black"/>
                </a:solidFill>
                <a:latin typeface="Arial"/>
                <a:cs typeface="Arial"/>
              </a:rPr>
              <a:t>  </a:t>
            </a:r>
            <a:r>
              <a:rPr sz="1200" dirty="0">
                <a:solidFill>
                  <a:prstClr val="black"/>
                </a:solidFill>
                <a:latin typeface="Arial"/>
                <a:cs typeface="Arial"/>
              </a:rPr>
              <a:t>Prompt PRP</a:t>
            </a:r>
            <a:r>
              <a:rPr sz="1200" spc="-115" dirty="0">
                <a:solidFill>
                  <a:prstClr val="black"/>
                </a:solidFill>
                <a:latin typeface="Arial"/>
                <a:cs typeface="Arial"/>
              </a:rPr>
              <a:t> </a:t>
            </a:r>
            <a:r>
              <a:rPr sz="1200" spc="-5" dirty="0">
                <a:solidFill>
                  <a:prstClr val="black"/>
                </a:solidFill>
                <a:latin typeface="Arial"/>
                <a:cs typeface="Arial"/>
              </a:rPr>
              <a:t>(n=203)</a:t>
            </a:r>
            <a:endParaRPr sz="1200" dirty="0">
              <a:solidFill>
                <a:prstClr val="black"/>
              </a:solidFill>
              <a:latin typeface="Arial"/>
              <a:cs typeface="Arial"/>
            </a:endParaRPr>
          </a:p>
        </p:txBody>
      </p:sp>
      <p:graphicFrame>
        <p:nvGraphicFramePr>
          <p:cNvPr id="204" name="object 75">
            <a:extLst>
              <a:ext uri="{FF2B5EF4-FFF2-40B4-BE49-F238E27FC236}">
                <a16:creationId xmlns:a16="http://schemas.microsoft.com/office/drawing/2014/main" id="{C7CF1A4F-7FEF-4B4C-A394-4B87DE6D9E54}"/>
              </a:ext>
            </a:extLst>
          </p:cNvPr>
          <p:cNvGraphicFramePr>
            <a:graphicFrameLocks noGrp="1"/>
          </p:cNvGraphicFramePr>
          <p:nvPr>
            <p:extLst>
              <p:ext uri="{D42A27DB-BD31-4B8C-83A1-F6EECF244321}">
                <p14:modId xmlns:p14="http://schemas.microsoft.com/office/powerpoint/2010/main" val="2732527502"/>
              </p:ext>
            </p:extLst>
          </p:nvPr>
        </p:nvGraphicFramePr>
        <p:xfrm>
          <a:off x="1143000" y="4811408"/>
          <a:ext cx="6924533" cy="424802"/>
        </p:xfrm>
        <a:graphic>
          <a:graphicData uri="http://schemas.openxmlformats.org/drawingml/2006/table">
            <a:tbl>
              <a:tblPr firstRow="1" bandRow="1">
                <a:tableStyleId>{2D5ABB26-0587-4C30-8999-92F81FD0307C}</a:tableStyleId>
              </a:tblPr>
              <a:tblGrid>
                <a:gridCol w="1116604">
                  <a:extLst>
                    <a:ext uri="{9D8B030D-6E8A-4147-A177-3AD203B41FA5}">
                      <a16:colId xmlns:a16="http://schemas.microsoft.com/office/drawing/2014/main" val="20000"/>
                    </a:ext>
                  </a:extLst>
                </a:gridCol>
                <a:gridCol w="764528">
                  <a:extLst>
                    <a:ext uri="{9D8B030D-6E8A-4147-A177-3AD203B41FA5}">
                      <a16:colId xmlns:a16="http://schemas.microsoft.com/office/drawing/2014/main" val="20001"/>
                    </a:ext>
                  </a:extLst>
                </a:gridCol>
                <a:gridCol w="845075">
                  <a:extLst>
                    <a:ext uri="{9D8B030D-6E8A-4147-A177-3AD203B41FA5}">
                      <a16:colId xmlns:a16="http://schemas.microsoft.com/office/drawing/2014/main" val="20002"/>
                    </a:ext>
                  </a:extLst>
                </a:gridCol>
                <a:gridCol w="925899">
                  <a:extLst>
                    <a:ext uri="{9D8B030D-6E8A-4147-A177-3AD203B41FA5}">
                      <a16:colId xmlns:a16="http://schemas.microsoft.com/office/drawing/2014/main" val="20003"/>
                    </a:ext>
                  </a:extLst>
                </a:gridCol>
                <a:gridCol w="917520">
                  <a:extLst>
                    <a:ext uri="{9D8B030D-6E8A-4147-A177-3AD203B41FA5}">
                      <a16:colId xmlns:a16="http://schemas.microsoft.com/office/drawing/2014/main" val="20004"/>
                    </a:ext>
                  </a:extLst>
                </a:gridCol>
                <a:gridCol w="805138">
                  <a:extLst>
                    <a:ext uri="{9D8B030D-6E8A-4147-A177-3AD203B41FA5}">
                      <a16:colId xmlns:a16="http://schemas.microsoft.com/office/drawing/2014/main" val="20005"/>
                    </a:ext>
                  </a:extLst>
                </a:gridCol>
                <a:gridCol w="899487">
                  <a:extLst>
                    <a:ext uri="{9D8B030D-6E8A-4147-A177-3AD203B41FA5}">
                      <a16:colId xmlns:a16="http://schemas.microsoft.com/office/drawing/2014/main" val="20006"/>
                    </a:ext>
                  </a:extLst>
                </a:gridCol>
                <a:gridCol w="650282">
                  <a:extLst>
                    <a:ext uri="{9D8B030D-6E8A-4147-A177-3AD203B41FA5}">
                      <a16:colId xmlns:a16="http://schemas.microsoft.com/office/drawing/2014/main" val="20007"/>
                    </a:ext>
                  </a:extLst>
                </a:gridCol>
              </a:tblGrid>
              <a:tr h="212401">
                <a:tc>
                  <a:txBody>
                    <a:bodyPr/>
                    <a:lstStyle/>
                    <a:p>
                      <a:pPr marL="31750">
                        <a:lnSpc>
                          <a:spcPts val="1370"/>
                        </a:lnSpc>
                      </a:pPr>
                      <a:r>
                        <a:rPr sz="1200" spc="-5" dirty="0">
                          <a:solidFill>
                            <a:schemeClr val="tx1"/>
                          </a:solidFill>
                          <a:latin typeface="Arial"/>
                          <a:cs typeface="Arial"/>
                        </a:rPr>
                        <a:t>Ranibizumab</a:t>
                      </a:r>
                      <a:endParaRPr sz="1200" dirty="0">
                        <a:solidFill>
                          <a:schemeClr val="tx1"/>
                        </a:solidFill>
                        <a:latin typeface="Arial"/>
                        <a:cs typeface="Arial"/>
                      </a:endParaRPr>
                    </a:p>
                  </a:txBody>
                  <a:tcPr marL="0" marR="0" marT="0" marB="0"/>
                </a:tc>
                <a:tc>
                  <a:txBody>
                    <a:bodyPr/>
                    <a:lstStyle/>
                    <a:p>
                      <a:pPr marL="195580">
                        <a:lnSpc>
                          <a:spcPts val="1325"/>
                        </a:lnSpc>
                      </a:pPr>
                      <a:r>
                        <a:rPr sz="1200" spc="-5" dirty="0">
                          <a:solidFill>
                            <a:schemeClr val="tx1"/>
                          </a:solidFill>
                          <a:latin typeface="Arial"/>
                          <a:cs typeface="Arial"/>
                        </a:rPr>
                        <a:t>147</a:t>
                      </a:r>
                      <a:endParaRPr sz="1200" dirty="0">
                        <a:solidFill>
                          <a:schemeClr val="tx1"/>
                        </a:solidFill>
                        <a:latin typeface="Arial"/>
                        <a:cs typeface="Arial"/>
                      </a:endParaRPr>
                    </a:p>
                  </a:txBody>
                  <a:tcPr marL="0" marR="0" marT="0" marB="0"/>
                </a:tc>
                <a:tc>
                  <a:txBody>
                    <a:bodyPr/>
                    <a:lstStyle/>
                    <a:p>
                      <a:pPr marR="268605" algn="r">
                        <a:lnSpc>
                          <a:spcPts val="1325"/>
                        </a:lnSpc>
                      </a:pPr>
                      <a:r>
                        <a:rPr sz="1200" dirty="0">
                          <a:solidFill>
                            <a:schemeClr val="tx1"/>
                          </a:solidFill>
                          <a:latin typeface="Arial"/>
                          <a:cs typeface="Arial"/>
                        </a:rPr>
                        <a:t>140</a:t>
                      </a:r>
                      <a:endParaRPr sz="1200">
                        <a:solidFill>
                          <a:schemeClr val="tx1"/>
                        </a:solidFill>
                        <a:latin typeface="Arial"/>
                        <a:cs typeface="Arial"/>
                      </a:endParaRPr>
                    </a:p>
                  </a:txBody>
                  <a:tcPr marL="0" marR="0" marT="0" marB="0"/>
                </a:tc>
                <a:tc>
                  <a:txBody>
                    <a:bodyPr/>
                    <a:lstStyle/>
                    <a:p>
                      <a:pPr marL="276225">
                        <a:lnSpc>
                          <a:spcPts val="1325"/>
                        </a:lnSpc>
                      </a:pPr>
                      <a:r>
                        <a:rPr sz="1200" spc="-5" dirty="0">
                          <a:solidFill>
                            <a:schemeClr val="tx1"/>
                          </a:solidFill>
                          <a:latin typeface="Arial"/>
                          <a:cs typeface="Arial"/>
                        </a:rPr>
                        <a:t>134</a:t>
                      </a:r>
                      <a:endParaRPr sz="1200">
                        <a:solidFill>
                          <a:schemeClr val="tx1"/>
                        </a:solidFill>
                        <a:latin typeface="Arial"/>
                        <a:cs typeface="Arial"/>
                      </a:endParaRPr>
                    </a:p>
                  </a:txBody>
                  <a:tcPr marL="0" marR="0" marT="0" marB="0"/>
                </a:tc>
                <a:tc>
                  <a:txBody>
                    <a:bodyPr/>
                    <a:lstStyle/>
                    <a:p>
                      <a:pPr marR="260350" algn="r">
                        <a:lnSpc>
                          <a:spcPts val="1325"/>
                        </a:lnSpc>
                      </a:pPr>
                      <a:r>
                        <a:rPr sz="1200" dirty="0">
                          <a:solidFill>
                            <a:schemeClr val="tx1"/>
                          </a:solidFill>
                          <a:latin typeface="Arial"/>
                          <a:cs typeface="Arial"/>
                        </a:rPr>
                        <a:t>133</a:t>
                      </a:r>
                      <a:endParaRPr sz="1200">
                        <a:solidFill>
                          <a:schemeClr val="tx1"/>
                        </a:solidFill>
                        <a:latin typeface="Arial"/>
                        <a:cs typeface="Arial"/>
                      </a:endParaRPr>
                    </a:p>
                  </a:txBody>
                  <a:tcPr marL="0" marR="0" marT="0" marB="0"/>
                </a:tc>
                <a:tc>
                  <a:txBody>
                    <a:bodyPr/>
                    <a:lstStyle/>
                    <a:p>
                      <a:pPr marR="273050" algn="r">
                        <a:lnSpc>
                          <a:spcPts val="1325"/>
                        </a:lnSpc>
                      </a:pPr>
                      <a:r>
                        <a:rPr sz="1200" dirty="0">
                          <a:solidFill>
                            <a:schemeClr val="tx1"/>
                          </a:solidFill>
                          <a:latin typeface="Arial"/>
                          <a:cs typeface="Arial"/>
                        </a:rPr>
                        <a:t>127</a:t>
                      </a:r>
                      <a:endParaRPr sz="1200">
                        <a:solidFill>
                          <a:schemeClr val="tx1"/>
                        </a:solidFill>
                        <a:latin typeface="Arial"/>
                        <a:cs typeface="Arial"/>
                      </a:endParaRPr>
                    </a:p>
                  </a:txBody>
                  <a:tcPr marL="0" marR="0" marT="0" marB="0"/>
                </a:tc>
                <a:tc>
                  <a:txBody>
                    <a:bodyPr/>
                    <a:lstStyle/>
                    <a:p>
                      <a:pPr marL="280670">
                        <a:lnSpc>
                          <a:spcPts val="1325"/>
                        </a:lnSpc>
                      </a:pPr>
                      <a:r>
                        <a:rPr sz="1200" spc="-5" dirty="0">
                          <a:solidFill>
                            <a:schemeClr val="tx1"/>
                          </a:solidFill>
                          <a:latin typeface="Arial"/>
                          <a:cs typeface="Arial"/>
                        </a:rPr>
                        <a:t>122</a:t>
                      </a:r>
                      <a:endParaRPr sz="1200">
                        <a:solidFill>
                          <a:schemeClr val="tx1"/>
                        </a:solidFill>
                        <a:latin typeface="Arial"/>
                        <a:cs typeface="Arial"/>
                      </a:endParaRPr>
                    </a:p>
                  </a:txBody>
                  <a:tcPr marL="0" marR="0" marT="0" marB="0"/>
                </a:tc>
                <a:tc>
                  <a:txBody>
                    <a:bodyPr/>
                    <a:lstStyle/>
                    <a:p>
                      <a:pPr marR="24130" algn="r">
                        <a:lnSpc>
                          <a:spcPts val="1325"/>
                        </a:lnSpc>
                      </a:pPr>
                      <a:r>
                        <a:rPr sz="1200" dirty="0">
                          <a:solidFill>
                            <a:schemeClr val="tx1"/>
                          </a:solidFill>
                          <a:latin typeface="Arial"/>
                          <a:cs typeface="Arial"/>
                        </a:rPr>
                        <a:t>126</a:t>
                      </a:r>
                      <a:endParaRPr sz="1200">
                        <a:solidFill>
                          <a:schemeClr val="tx1"/>
                        </a:solidFill>
                        <a:latin typeface="Arial"/>
                        <a:cs typeface="Arial"/>
                      </a:endParaRPr>
                    </a:p>
                  </a:txBody>
                  <a:tcPr marL="0" marR="0" marT="0" marB="0"/>
                </a:tc>
                <a:extLst>
                  <a:ext uri="{0D108BD9-81ED-4DB2-BD59-A6C34878D82A}">
                    <a16:rowId xmlns:a16="http://schemas.microsoft.com/office/drawing/2014/main" val="10000"/>
                  </a:ext>
                </a:extLst>
              </a:tr>
              <a:tr h="212401">
                <a:tc>
                  <a:txBody>
                    <a:bodyPr/>
                    <a:lstStyle/>
                    <a:p>
                      <a:pPr marL="31750">
                        <a:lnSpc>
                          <a:spcPts val="1400"/>
                        </a:lnSpc>
                      </a:pPr>
                      <a:r>
                        <a:rPr sz="1200" dirty="0">
                          <a:solidFill>
                            <a:schemeClr val="tx1"/>
                          </a:solidFill>
                          <a:latin typeface="Arial"/>
                          <a:cs typeface="Arial"/>
                        </a:rPr>
                        <a:t>Prompt</a:t>
                      </a:r>
                      <a:r>
                        <a:rPr sz="1200" spc="-120" dirty="0">
                          <a:solidFill>
                            <a:schemeClr val="tx1"/>
                          </a:solidFill>
                          <a:latin typeface="Arial"/>
                          <a:cs typeface="Arial"/>
                        </a:rPr>
                        <a:t> </a:t>
                      </a:r>
                      <a:r>
                        <a:rPr sz="1200" dirty="0">
                          <a:solidFill>
                            <a:schemeClr val="tx1"/>
                          </a:solidFill>
                          <a:latin typeface="Arial"/>
                          <a:cs typeface="Arial"/>
                        </a:rPr>
                        <a:t>PRP</a:t>
                      </a:r>
                    </a:p>
                  </a:txBody>
                  <a:tcPr marL="0" marR="0" marT="0" marB="0"/>
                </a:tc>
                <a:tc>
                  <a:txBody>
                    <a:bodyPr/>
                    <a:lstStyle/>
                    <a:p>
                      <a:pPr marL="195580">
                        <a:lnSpc>
                          <a:spcPts val="1355"/>
                        </a:lnSpc>
                      </a:pPr>
                      <a:r>
                        <a:rPr sz="1200" spc="-5" dirty="0">
                          <a:solidFill>
                            <a:schemeClr val="tx1"/>
                          </a:solidFill>
                          <a:latin typeface="Arial"/>
                          <a:cs typeface="Arial"/>
                        </a:rPr>
                        <a:t>155</a:t>
                      </a:r>
                      <a:endParaRPr sz="1200">
                        <a:solidFill>
                          <a:schemeClr val="tx1"/>
                        </a:solidFill>
                        <a:latin typeface="Arial"/>
                        <a:cs typeface="Arial"/>
                      </a:endParaRPr>
                    </a:p>
                  </a:txBody>
                  <a:tcPr marL="0" marR="0" marT="0" marB="0"/>
                </a:tc>
                <a:tc>
                  <a:txBody>
                    <a:bodyPr/>
                    <a:lstStyle/>
                    <a:p>
                      <a:pPr marR="268605" algn="r">
                        <a:lnSpc>
                          <a:spcPts val="1355"/>
                        </a:lnSpc>
                      </a:pPr>
                      <a:r>
                        <a:rPr sz="1200" dirty="0">
                          <a:solidFill>
                            <a:schemeClr val="tx1"/>
                          </a:solidFill>
                          <a:latin typeface="Arial"/>
                          <a:cs typeface="Arial"/>
                        </a:rPr>
                        <a:t>146</a:t>
                      </a:r>
                      <a:endParaRPr sz="1200">
                        <a:solidFill>
                          <a:schemeClr val="tx1"/>
                        </a:solidFill>
                        <a:latin typeface="Arial"/>
                        <a:cs typeface="Arial"/>
                      </a:endParaRPr>
                    </a:p>
                  </a:txBody>
                  <a:tcPr marL="0" marR="0" marT="0" marB="0"/>
                </a:tc>
                <a:tc>
                  <a:txBody>
                    <a:bodyPr/>
                    <a:lstStyle/>
                    <a:p>
                      <a:pPr marL="276225">
                        <a:lnSpc>
                          <a:spcPts val="1355"/>
                        </a:lnSpc>
                      </a:pPr>
                      <a:r>
                        <a:rPr sz="1200" spc="-5" dirty="0">
                          <a:solidFill>
                            <a:schemeClr val="tx1"/>
                          </a:solidFill>
                          <a:latin typeface="Arial"/>
                          <a:cs typeface="Arial"/>
                        </a:rPr>
                        <a:t>135</a:t>
                      </a:r>
                      <a:endParaRPr sz="1200">
                        <a:solidFill>
                          <a:schemeClr val="tx1"/>
                        </a:solidFill>
                        <a:latin typeface="Arial"/>
                        <a:cs typeface="Arial"/>
                      </a:endParaRPr>
                    </a:p>
                  </a:txBody>
                  <a:tcPr marL="0" marR="0" marT="0" marB="0"/>
                </a:tc>
                <a:tc>
                  <a:txBody>
                    <a:bodyPr/>
                    <a:lstStyle/>
                    <a:p>
                      <a:pPr marR="260350" algn="r">
                        <a:lnSpc>
                          <a:spcPts val="1355"/>
                        </a:lnSpc>
                      </a:pPr>
                      <a:r>
                        <a:rPr sz="1200" dirty="0">
                          <a:solidFill>
                            <a:schemeClr val="tx1"/>
                          </a:solidFill>
                          <a:latin typeface="Arial"/>
                          <a:cs typeface="Arial"/>
                        </a:rPr>
                        <a:t>135</a:t>
                      </a:r>
                      <a:endParaRPr sz="1200">
                        <a:solidFill>
                          <a:schemeClr val="tx1"/>
                        </a:solidFill>
                        <a:latin typeface="Arial"/>
                        <a:cs typeface="Arial"/>
                      </a:endParaRPr>
                    </a:p>
                  </a:txBody>
                  <a:tcPr marL="0" marR="0" marT="0" marB="0"/>
                </a:tc>
                <a:tc>
                  <a:txBody>
                    <a:bodyPr/>
                    <a:lstStyle/>
                    <a:p>
                      <a:pPr marR="273050" algn="r">
                        <a:lnSpc>
                          <a:spcPts val="1355"/>
                        </a:lnSpc>
                      </a:pPr>
                      <a:r>
                        <a:rPr sz="1200" dirty="0">
                          <a:solidFill>
                            <a:schemeClr val="tx1"/>
                          </a:solidFill>
                          <a:latin typeface="Arial"/>
                          <a:cs typeface="Arial"/>
                        </a:rPr>
                        <a:t>127</a:t>
                      </a:r>
                      <a:endParaRPr sz="1200">
                        <a:solidFill>
                          <a:schemeClr val="tx1"/>
                        </a:solidFill>
                        <a:latin typeface="Arial"/>
                        <a:cs typeface="Arial"/>
                      </a:endParaRPr>
                    </a:p>
                  </a:txBody>
                  <a:tcPr marL="0" marR="0" marT="0" marB="0"/>
                </a:tc>
                <a:tc>
                  <a:txBody>
                    <a:bodyPr/>
                    <a:lstStyle/>
                    <a:p>
                      <a:pPr marL="280670">
                        <a:lnSpc>
                          <a:spcPts val="1355"/>
                        </a:lnSpc>
                      </a:pPr>
                      <a:r>
                        <a:rPr sz="1200" spc="-5" dirty="0">
                          <a:solidFill>
                            <a:schemeClr val="tx1"/>
                          </a:solidFill>
                          <a:latin typeface="Arial"/>
                          <a:cs typeface="Arial"/>
                        </a:rPr>
                        <a:t>121</a:t>
                      </a:r>
                      <a:endParaRPr sz="1200">
                        <a:solidFill>
                          <a:schemeClr val="tx1"/>
                        </a:solidFill>
                        <a:latin typeface="Arial"/>
                        <a:cs typeface="Arial"/>
                      </a:endParaRPr>
                    </a:p>
                  </a:txBody>
                  <a:tcPr marL="0" marR="0" marT="0" marB="0"/>
                </a:tc>
                <a:tc>
                  <a:txBody>
                    <a:bodyPr/>
                    <a:lstStyle/>
                    <a:p>
                      <a:pPr marR="24130" algn="r">
                        <a:lnSpc>
                          <a:spcPts val="1355"/>
                        </a:lnSpc>
                      </a:pPr>
                      <a:r>
                        <a:rPr sz="1200" dirty="0">
                          <a:solidFill>
                            <a:schemeClr val="tx1"/>
                          </a:solidFill>
                          <a:latin typeface="Arial"/>
                          <a:cs typeface="Arial"/>
                        </a:rPr>
                        <a:t>130</a:t>
                      </a:r>
                    </a:p>
                  </a:txBody>
                  <a:tcPr marL="0" marR="0" marT="0" marB="0"/>
                </a:tc>
                <a:extLst>
                  <a:ext uri="{0D108BD9-81ED-4DB2-BD59-A6C34878D82A}">
                    <a16:rowId xmlns:a16="http://schemas.microsoft.com/office/drawing/2014/main" val="10001"/>
                  </a:ext>
                </a:extLst>
              </a:tr>
            </a:tbl>
          </a:graphicData>
        </a:graphic>
      </p:graphicFrame>
      <p:sp>
        <p:nvSpPr>
          <p:cNvPr id="5" name="Rectangle 4">
            <a:extLst>
              <a:ext uri="{FF2B5EF4-FFF2-40B4-BE49-F238E27FC236}">
                <a16:creationId xmlns:a16="http://schemas.microsoft.com/office/drawing/2014/main" id="{D64DA7E4-7714-9949-9636-7B8908EAE581}"/>
              </a:ext>
            </a:extLst>
          </p:cNvPr>
          <p:cNvSpPr/>
          <p:nvPr/>
        </p:nvSpPr>
        <p:spPr>
          <a:xfrm>
            <a:off x="1085355" y="4602487"/>
            <a:ext cx="997068" cy="259045"/>
          </a:xfrm>
          <a:prstGeom prst="rect">
            <a:avLst/>
          </a:prstGeom>
        </p:spPr>
        <p:txBody>
          <a:bodyPr wrap="none">
            <a:spAutoFit/>
          </a:bodyPr>
          <a:lstStyle/>
          <a:p>
            <a:pPr marL="7938">
              <a:lnSpc>
                <a:spcPts val="1325"/>
              </a:lnSpc>
            </a:pPr>
            <a:r>
              <a:rPr lang="en-IN" sz="1200" b="1" spc="-5" dirty="0">
                <a:cs typeface="Arial"/>
              </a:rPr>
              <a:t>No. </a:t>
            </a:r>
            <a:r>
              <a:rPr lang="en-IN" sz="1200" b="1" dirty="0">
                <a:cs typeface="Arial"/>
              </a:rPr>
              <a:t>of</a:t>
            </a:r>
            <a:r>
              <a:rPr lang="en-IN" sz="1200" b="1" spc="-70" dirty="0">
                <a:cs typeface="Arial"/>
              </a:rPr>
              <a:t> </a:t>
            </a:r>
            <a:r>
              <a:rPr lang="en-IN" sz="1200" b="1" spc="-10" dirty="0">
                <a:cs typeface="Arial"/>
              </a:rPr>
              <a:t>eyes</a:t>
            </a:r>
            <a:endParaRPr lang="en-IN" sz="1200" dirty="0">
              <a:cs typeface="Arial"/>
            </a:endParaRPr>
          </a:p>
        </p:txBody>
      </p:sp>
      <p:sp>
        <p:nvSpPr>
          <p:cNvPr id="205" name="object 71">
            <a:extLst>
              <a:ext uri="{FF2B5EF4-FFF2-40B4-BE49-F238E27FC236}">
                <a16:creationId xmlns:a16="http://schemas.microsoft.com/office/drawing/2014/main" id="{BA3FC833-29CE-2242-AB49-33912B30353D}"/>
              </a:ext>
            </a:extLst>
          </p:cNvPr>
          <p:cNvSpPr/>
          <p:nvPr/>
        </p:nvSpPr>
        <p:spPr>
          <a:xfrm>
            <a:off x="9619205" y="3262100"/>
            <a:ext cx="607972" cy="623920"/>
          </a:xfrm>
          <a:prstGeom prst="rect">
            <a:avLst/>
          </a:prstGeom>
          <a:blipFill>
            <a:blip r:embed="rId4" cstate="print"/>
            <a:stretch>
              <a:fillRect/>
            </a:stretch>
          </a:blipFill>
        </p:spPr>
        <p:txBody>
          <a:bodyPr wrap="square" lIns="0" tIns="0" rIns="0" bIns="0" rtlCol="0"/>
          <a:lstStyle/>
          <a:p>
            <a:pPr defTabSz="914286">
              <a:defRPr/>
            </a:pPr>
            <a:endParaRPr sz="1800">
              <a:solidFill>
                <a:prstClr val="black"/>
              </a:solidFill>
              <a:latin typeface="Calibri"/>
            </a:endParaRPr>
          </a:p>
        </p:txBody>
      </p:sp>
      <p:sp>
        <p:nvSpPr>
          <p:cNvPr id="206" name="Round Same-side Corner of Rectangle 205">
            <a:extLst>
              <a:ext uri="{FF2B5EF4-FFF2-40B4-BE49-F238E27FC236}">
                <a16:creationId xmlns:a16="http://schemas.microsoft.com/office/drawing/2014/main" id="{3FB47EAA-3188-ED48-A9CA-20314A537A58}"/>
              </a:ext>
            </a:extLst>
          </p:cNvPr>
          <p:cNvSpPr/>
          <p:nvPr/>
        </p:nvSpPr>
        <p:spPr>
          <a:xfrm>
            <a:off x="2627089" y="3964591"/>
            <a:ext cx="4721861" cy="250207"/>
          </a:xfrm>
          <a:prstGeom prst="round2SameRect">
            <a:avLst>
              <a:gd name="adj1" fmla="val 24711"/>
              <a:gd name="adj2" fmla="val 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8" name="object 68">
            <a:extLst>
              <a:ext uri="{FF2B5EF4-FFF2-40B4-BE49-F238E27FC236}">
                <a16:creationId xmlns:a16="http://schemas.microsoft.com/office/drawing/2014/main" id="{1900EC4F-DD8E-014C-95A2-E0AE13886544}"/>
              </a:ext>
            </a:extLst>
          </p:cNvPr>
          <p:cNvSpPr txBox="1"/>
          <p:nvPr/>
        </p:nvSpPr>
        <p:spPr>
          <a:xfrm>
            <a:off x="2566865" y="3962097"/>
            <a:ext cx="5076164" cy="228903"/>
          </a:xfrm>
          <a:prstGeom prst="rect">
            <a:avLst/>
          </a:prstGeom>
          <a:noFill/>
        </p:spPr>
        <p:txBody>
          <a:bodyPr vert="horz" wrap="square" lIns="0" tIns="43809" rIns="0" bIns="0" rtlCol="0" anchor="ctr">
            <a:spAutoFit/>
          </a:bodyPr>
          <a:lstStyle/>
          <a:p>
            <a:pPr marL="245080" defTabSz="914286">
              <a:spcBef>
                <a:spcPts val="351"/>
              </a:spcBef>
              <a:defRPr/>
            </a:pPr>
            <a:r>
              <a:rPr lang="en-IN" sz="1200" spc="-5" dirty="0">
                <a:solidFill>
                  <a:srgbClr val="2D5FA3"/>
                </a:solidFill>
                <a:cs typeface="Arial"/>
              </a:rPr>
              <a:t>Mean difference in </a:t>
            </a:r>
            <a:r>
              <a:rPr lang="en-IN" sz="1200" spc="-45" dirty="0">
                <a:solidFill>
                  <a:srgbClr val="2D5FA3"/>
                </a:solidFill>
                <a:cs typeface="Arial"/>
              </a:rPr>
              <a:t>VA </a:t>
            </a:r>
            <a:r>
              <a:rPr lang="en-IN" sz="1200" dirty="0">
                <a:solidFill>
                  <a:srgbClr val="2D5FA3"/>
                </a:solidFill>
                <a:cs typeface="Arial"/>
              </a:rPr>
              <a:t>at </a:t>
            </a:r>
            <a:r>
              <a:rPr lang="en-IN" sz="1200" spc="-31" dirty="0">
                <a:solidFill>
                  <a:srgbClr val="2D5FA3"/>
                </a:solidFill>
                <a:cs typeface="Arial"/>
              </a:rPr>
              <a:t>Year </a:t>
            </a:r>
            <a:r>
              <a:rPr lang="en-IN" sz="1200" spc="-5" dirty="0">
                <a:solidFill>
                  <a:srgbClr val="2D5FA3"/>
                </a:solidFill>
                <a:cs typeface="Arial"/>
              </a:rPr>
              <a:t>2 (AUC): </a:t>
            </a:r>
            <a:r>
              <a:rPr lang="en-IN" sz="1200" b="1" spc="-5" dirty="0">
                <a:solidFill>
                  <a:srgbClr val="2D5FA3"/>
                </a:solidFill>
                <a:cs typeface="Arial"/>
              </a:rPr>
              <a:t>+1.4 (95% </a:t>
            </a:r>
            <a:r>
              <a:rPr lang="en-IN" sz="1200" b="1" dirty="0">
                <a:solidFill>
                  <a:srgbClr val="2D5FA3"/>
                </a:solidFill>
                <a:cs typeface="Arial"/>
              </a:rPr>
              <a:t>CI: −1.5,</a:t>
            </a:r>
            <a:r>
              <a:rPr lang="en-IN" sz="1200" b="1" spc="-71" dirty="0">
                <a:solidFill>
                  <a:srgbClr val="2D5FA3"/>
                </a:solidFill>
                <a:cs typeface="Arial"/>
              </a:rPr>
              <a:t> </a:t>
            </a:r>
            <a:r>
              <a:rPr lang="en-IN" sz="1200" b="1" dirty="0">
                <a:solidFill>
                  <a:srgbClr val="2D5FA3"/>
                </a:solidFill>
                <a:cs typeface="Arial"/>
              </a:rPr>
              <a:t>+4.4)</a:t>
            </a:r>
            <a:endParaRPr lang="en-IN" sz="1200" dirty="0">
              <a:solidFill>
                <a:srgbClr val="2D5FA3"/>
              </a:solidFill>
              <a:cs typeface="Arial"/>
            </a:endParaRPr>
          </a:p>
        </p:txBody>
      </p:sp>
      <p:sp>
        <p:nvSpPr>
          <p:cNvPr id="86" name="object 78">
            <a:extLst>
              <a:ext uri="{FF2B5EF4-FFF2-40B4-BE49-F238E27FC236}">
                <a16:creationId xmlns:a16="http://schemas.microsoft.com/office/drawing/2014/main" id="{0A33D45C-5AC7-4F44-BD27-6306683D2A8D}"/>
              </a:ext>
            </a:extLst>
          </p:cNvPr>
          <p:cNvSpPr txBox="1"/>
          <p:nvPr/>
        </p:nvSpPr>
        <p:spPr>
          <a:xfrm>
            <a:off x="611961" y="5913946"/>
            <a:ext cx="3502839" cy="215444"/>
          </a:xfrm>
          <a:prstGeom prst="rect">
            <a:avLst/>
          </a:prstGeom>
        </p:spPr>
        <p:txBody>
          <a:bodyPr vert="horz" wrap="square" lIns="0" tIns="0" rIns="0" bIns="0" rtlCol="0">
            <a:spAutoFit/>
          </a:bodyPr>
          <a:lstStyle/>
          <a:p>
            <a:pPr marL="12699" defTabSz="914286">
              <a:defRPr/>
            </a:pPr>
            <a:r>
              <a:rPr sz="700" spc="-5" dirty="0">
                <a:latin typeface="Arial"/>
                <a:cs typeface="Arial"/>
              </a:rPr>
              <a:t>Primary endpoint data. *Extrapolated from graph in</a:t>
            </a:r>
            <a:r>
              <a:rPr sz="700" spc="-35" dirty="0">
                <a:latin typeface="Arial"/>
                <a:cs typeface="Arial"/>
              </a:rPr>
              <a:t> </a:t>
            </a:r>
            <a:r>
              <a:rPr sz="700" spc="-5" dirty="0">
                <a:latin typeface="Arial"/>
                <a:cs typeface="Arial"/>
              </a:rPr>
              <a:t>publication</a:t>
            </a:r>
            <a:endParaRPr sz="700" dirty="0">
              <a:latin typeface="Arial"/>
              <a:cs typeface="Arial"/>
            </a:endParaRPr>
          </a:p>
          <a:p>
            <a:pPr marL="18412" defTabSz="914286">
              <a:defRPr/>
            </a:pPr>
            <a:r>
              <a:rPr sz="700" spc="-5" dirty="0">
                <a:latin typeface="Arial"/>
                <a:cs typeface="Arial"/>
              </a:rPr>
              <a:t>Gross </a:t>
            </a:r>
            <a:r>
              <a:rPr sz="700" dirty="0">
                <a:latin typeface="Arial"/>
                <a:cs typeface="Arial"/>
              </a:rPr>
              <a:t>JG, </a:t>
            </a:r>
            <a:r>
              <a:rPr sz="700" spc="-5" dirty="0">
                <a:latin typeface="Arial"/>
                <a:cs typeface="Arial"/>
              </a:rPr>
              <a:t>et al. </a:t>
            </a:r>
            <a:r>
              <a:rPr sz="700" i="1" dirty="0">
                <a:latin typeface="Arial"/>
                <a:cs typeface="Arial"/>
              </a:rPr>
              <a:t>JAMA. </a:t>
            </a:r>
            <a:r>
              <a:rPr sz="700" spc="-5" dirty="0">
                <a:latin typeface="Arial"/>
                <a:cs typeface="Arial"/>
              </a:rPr>
              <a:t>2015;</a:t>
            </a:r>
            <a:r>
              <a:rPr sz="700" spc="31" dirty="0">
                <a:latin typeface="Arial"/>
                <a:cs typeface="Arial"/>
              </a:rPr>
              <a:t> </a:t>
            </a:r>
            <a:r>
              <a:rPr sz="700" spc="-5" dirty="0">
                <a:latin typeface="Arial"/>
                <a:cs typeface="Arial"/>
              </a:rPr>
              <a:t>314:2137–46</a:t>
            </a:r>
            <a:endParaRPr sz="700" dirty="0">
              <a:latin typeface="Arial"/>
              <a:cs typeface="Arial"/>
            </a:endParaRPr>
          </a:p>
        </p:txBody>
      </p:sp>
    </p:spTree>
    <p:extLst>
      <p:ext uri="{BB962C8B-B14F-4D97-AF65-F5344CB8AC3E}">
        <p14:creationId xmlns:p14="http://schemas.microsoft.com/office/powerpoint/2010/main" val="4161067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AA35F29F-13D0-E447-ACCC-9BF5686BF133}"/>
              </a:ext>
            </a:extLst>
          </p:cNvPr>
          <p:cNvSpPr txBox="1"/>
          <p:nvPr/>
        </p:nvSpPr>
        <p:spPr>
          <a:xfrm rot="10800000">
            <a:off x="609600" y="4865815"/>
            <a:ext cx="10972800" cy="576000"/>
          </a:xfrm>
          <a:prstGeom prst="round2SameRect">
            <a:avLst>
              <a:gd name="adj1" fmla="val 0"/>
              <a:gd name="adj2" fmla="val 30330"/>
            </a:avLst>
          </a:prstGeom>
          <a:solidFill>
            <a:schemeClr val="accent4">
              <a:lumMod val="20000"/>
              <a:lumOff val="80000"/>
            </a:schemeClr>
          </a:solidFill>
          <a:ln>
            <a:solidFill>
              <a:schemeClr val="accent3">
                <a:lumMod val="20000"/>
                <a:lumOff val="80000"/>
              </a:schemeClr>
            </a:solidFill>
          </a:ln>
        </p:spPr>
        <p:txBody>
          <a:bodyPr wrap="square" rtlCol="0">
            <a:spAutoFit/>
          </a:bodyPr>
          <a:lstStyle/>
          <a:p>
            <a:pPr algn="ctr"/>
            <a:endParaRPr lang="en-US" sz="2000" b="1" dirty="0">
              <a:solidFill>
                <a:srgbClr val="002060"/>
              </a:solidFill>
              <a:latin typeface="Arial" panose="020B0604020202020204" pitchFamily="34" charset="0"/>
              <a:cs typeface="Arial" panose="020B0604020202020204" pitchFamily="34" charset="0"/>
            </a:endParaRPr>
          </a:p>
        </p:txBody>
      </p:sp>
      <p:grpSp>
        <p:nvGrpSpPr>
          <p:cNvPr id="129" name="Group 128">
            <a:extLst>
              <a:ext uri="{FF2B5EF4-FFF2-40B4-BE49-F238E27FC236}">
                <a16:creationId xmlns:a16="http://schemas.microsoft.com/office/drawing/2014/main" id="{E07C95A2-B4C4-B045-925C-C66C97904649}"/>
              </a:ext>
            </a:extLst>
          </p:cNvPr>
          <p:cNvGrpSpPr/>
          <p:nvPr/>
        </p:nvGrpSpPr>
        <p:grpSpPr>
          <a:xfrm>
            <a:off x="10505735" y="-1686265"/>
            <a:ext cx="3372530" cy="3372530"/>
            <a:chOff x="10363200" y="-1804038"/>
            <a:chExt cx="3659885" cy="3659885"/>
          </a:xfrm>
        </p:grpSpPr>
        <p:sp>
          <p:nvSpPr>
            <p:cNvPr id="130" name="Pie 129">
              <a:extLst>
                <a:ext uri="{FF2B5EF4-FFF2-40B4-BE49-F238E27FC236}">
                  <a16:creationId xmlns:a16="http://schemas.microsoft.com/office/drawing/2014/main" id="{ACE41397-5453-B447-BCF8-D227FA7AA0BD}"/>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1" name="Block Arc 130">
              <a:extLst>
                <a:ext uri="{FF2B5EF4-FFF2-40B4-BE49-F238E27FC236}">
                  <a16:creationId xmlns:a16="http://schemas.microsoft.com/office/drawing/2014/main" id="{AF06005F-AFF0-794F-A74F-CE0055ED00E3}"/>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sp>
        <p:nvSpPr>
          <p:cNvPr id="6" name="Slide Number Placeholder 5"/>
          <p:cNvSpPr>
            <a:spLocks noGrp="1"/>
          </p:cNvSpPr>
          <p:nvPr>
            <p:ph type="sldNum" sz="quarter" idx="11"/>
          </p:nvPr>
        </p:nvSpPr>
        <p:spPr/>
        <p:txBody>
          <a:bodyPr/>
          <a:lstStyle/>
          <a:p>
            <a:fld id="{47547CF9-5B10-D24F-A8D7-45A9778164F7}" type="slidenum">
              <a:rPr lang="uk-UA" smtClean="0">
                <a:latin typeface="Arial" panose="020B0604020202020204" pitchFamily="34" charset="0"/>
                <a:cs typeface="Arial" panose="020B0604020202020204" pitchFamily="34" charset="0"/>
              </a:rPr>
              <a:pPr/>
              <a:t>23</a:t>
            </a:fld>
            <a:endParaRPr lang="uk-UA" dirty="0">
              <a:latin typeface="Arial" panose="020B0604020202020204" pitchFamily="34" charset="0"/>
              <a:cs typeface="Arial" panose="020B0604020202020204" pitchFamily="34" charset="0"/>
            </a:endParaRPr>
          </a:p>
        </p:txBody>
      </p:sp>
      <p:sp>
        <p:nvSpPr>
          <p:cNvPr id="11" name="Title 1"/>
          <p:cNvSpPr>
            <a:spLocks noGrp="1"/>
          </p:cNvSpPr>
          <p:nvPr>
            <p:ph type="title"/>
          </p:nvPr>
        </p:nvSpPr>
        <p:spPr>
          <a:xfrm>
            <a:off x="613277" y="178790"/>
            <a:ext cx="9697102" cy="1371122"/>
          </a:xfrm>
        </p:spPr>
        <p:txBody>
          <a:bodyPr wrap="square" anchor="ctr">
            <a:normAutofit/>
          </a:bodyPr>
          <a:lstStyle/>
          <a:p>
            <a:pPr>
              <a:lnSpc>
                <a:spcPct val="90000"/>
              </a:lnSpc>
            </a:pPr>
            <a:r>
              <a:rPr lang="en-US" sz="3100" b="0" spc="-133" dirty="0"/>
              <a:t>Lower rates of development of DME observed in Ranibizumab group compared with PRP group, in eyes without DME at baseline</a:t>
            </a:r>
            <a:endParaRPr lang="en-US" sz="3100" b="0" spc="-133" dirty="0">
              <a:latin typeface="Arial" panose="020B0604020202020204" pitchFamily="34" charset="0"/>
              <a:cs typeface="Arial" panose="020B0604020202020204" pitchFamily="34" charset="0"/>
            </a:endParaRPr>
          </a:p>
        </p:txBody>
      </p:sp>
      <p:sp>
        <p:nvSpPr>
          <p:cNvPr id="128" name="object 75">
            <a:extLst>
              <a:ext uri="{FF2B5EF4-FFF2-40B4-BE49-F238E27FC236}">
                <a16:creationId xmlns:a16="http://schemas.microsoft.com/office/drawing/2014/main" id="{30DD792A-BB05-C34D-9535-3EBD4B5D0B6A}"/>
              </a:ext>
            </a:extLst>
          </p:cNvPr>
          <p:cNvSpPr/>
          <p:nvPr/>
        </p:nvSpPr>
        <p:spPr>
          <a:xfrm>
            <a:off x="11125200" y="396639"/>
            <a:ext cx="784862" cy="580208"/>
          </a:xfrm>
          <a:prstGeom prst="rect">
            <a:avLst/>
          </a:prstGeom>
          <a: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artisticPhotocopy/>
                      </a14:imgEffect>
                      <a14:imgEffect>
                        <a14:brightnessContrast bright="40000" contrast="40000"/>
                      </a14:imgEffect>
                    </a14:imgLayer>
                  </a14:imgProps>
                </a:ext>
              </a:extLst>
            </a:blip>
            <a:stretch>
              <a:fillRect/>
            </a:stretch>
          </a:blipFill>
        </p:spPr>
        <p:txBody>
          <a:bodyPr wrap="square" lIns="0" tIns="0" rIns="0" bIns="0" rtlCol="0"/>
          <a:lstStyle/>
          <a:p>
            <a:pPr defTabSz="914286">
              <a:defRPr/>
            </a:pPr>
            <a:endParaRPr sz="1800" dirty="0">
              <a:solidFill>
                <a:prstClr val="black"/>
              </a:solidFill>
              <a:latin typeface="Calibri"/>
            </a:endParaRPr>
          </a:p>
        </p:txBody>
      </p:sp>
      <p:sp>
        <p:nvSpPr>
          <p:cNvPr id="2" name="Rectangle 1">
            <a:extLst>
              <a:ext uri="{FF2B5EF4-FFF2-40B4-BE49-F238E27FC236}">
                <a16:creationId xmlns:a16="http://schemas.microsoft.com/office/drawing/2014/main" id="{2662190B-FA9D-7049-80DD-BD3E46C01ECF}"/>
              </a:ext>
            </a:extLst>
          </p:cNvPr>
          <p:cNvSpPr/>
          <p:nvPr/>
        </p:nvSpPr>
        <p:spPr>
          <a:xfrm>
            <a:off x="508884" y="5776084"/>
            <a:ext cx="6595542" cy="574516"/>
          </a:xfrm>
          <a:prstGeom prst="rect">
            <a:avLst/>
          </a:prstGeom>
        </p:spPr>
        <p:txBody>
          <a:bodyPr wrap="square">
            <a:spAutoFit/>
          </a:bodyPr>
          <a:lstStyle/>
          <a:p>
            <a:pPr marL="16508" marR="5079" defTabSz="914286">
              <a:spcBef>
                <a:spcPts val="865"/>
              </a:spcBef>
              <a:defRPr/>
            </a:pPr>
            <a:r>
              <a:rPr lang="en-IN" sz="700" spc="-5" dirty="0">
                <a:cs typeface="Arial"/>
              </a:rPr>
              <a:t>Secondary endpoint data. </a:t>
            </a:r>
            <a:r>
              <a:rPr lang="en-IN" sz="700" i="1" spc="-5" dirty="0">
                <a:cs typeface="Arial"/>
              </a:rPr>
              <a:t>P</a:t>
            </a:r>
            <a:r>
              <a:rPr lang="en-IN" sz="700" spc="-5" dirty="0">
                <a:cs typeface="Arial"/>
              </a:rPr>
              <a:t>&lt;0.001 </a:t>
            </a:r>
            <a:r>
              <a:rPr lang="en-IN" sz="700" dirty="0">
                <a:cs typeface="Arial"/>
              </a:rPr>
              <a:t>for </a:t>
            </a:r>
            <a:r>
              <a:rPr lang="en-IN" sz="700" spc="-5" dirty="0">
                <a:cs typeface="Arial"/>
              </a:rPr>
              <a:t>treatment group comparison </a:t>
            </a:r>
            <a:r>
              <a:rPr lang="en-IN" sz="700" dirty="0">
                <a:cs typeface="Arial"/>
              </a:rPr>
              <a:t>from </a:t>
            </a:r>
            <a:r>
              <a:rPr lang="en-IN" sz="700" spc="-5" dirty="0">
                <a:cs typeface="Arial"/>
              </a:rPr>
              <a:t>marginal Cox proportional </a:t>
            </a:r>
            <a:r>
              <a:rPr lang="en-IN" sz="700" spc="-11" dirty="0">
                <a:cs typeface="Arial"/>
              </a:rPr>
              <a:t>hazards </a:t>
            </a:r>
            <a:r>
              <a:rPr lang="en-IN" sz="700" spc="-5" dirty="0">
                <a:cs typeface="Arial"/>
              </a:rPr>
              <a:t>model, </a:t>
            </a:r>
            <a:r>
              <a:rPr lang="en-IN" sz="700" spc="-11" dirty="0">
                <a:cs typeface="Arial"/>
              </a:rPr>
              <a:t>with </a:t>
            </a:r>
            <a:r>
              <a:rPr lang="en-IN" sz="700" spc="-5" dirty="0">
                <a:cs typeface="Arial"/>
              </a:rPr>
              <a:t>adjustment </a:t>
            </a:r>
            <a:r>
              <a:rPr lang="en-IN" sz="700" dirty="0">
                <a:cs typeface="Arial"/>
              </a:rPr>
              <a:t>for </a:t>
            </a:r>
            <a:r>
              <a:rPr lang="en-IN" sz="700" spc="-5" dirty="0">
                <a:cs typeface="Arial"/>
              </a:rPr>
              <a:t>baseline OCT </a:t>
            </a:r>
            <a:r>
              <a:rPr lang="en-IN" sz="700" dirty="0">
                <a:cs typeface="Arial"/>
              </a:rPr>
              <a:t>CST, </a:t>
            </a:r>
            <a:r>
              <a:rPr lang="en-IN" sz="700" spc="-5" dirty="0">
                <a:cs typeface="Arial"/>
              </a:rPr>
              <a:t>laterality, and correlation </a:t>
            </a:r>
            <a:r>
              <a:rPr lang="en-IN" sz="700" spc="-11" dirty="0">
                <a:cs typeface="Arial"/>
              </a:rPr>
              <a:t>between two </a:t>
            </a:r>
            <a:r>
              <a:rPr lang="en-IN" sz="700" spc="-5" dirty="0">
                <a:cs typeface="Arial"/>
              </a:rPr>
              <a:t>study  </a:t>
            </a:r>
            <a:r>
              <a:rPr lang="en-IN" sz="700" spc="-15" dirty="0">
                <a:cs typeface="Arial"/>
              </a:rPr>
              <a:t>eyes </a:t>
            </a:r>
            <a:r>
              <a:rPr lang="en-IN" sz="700" spc="-5" dirty="0">
                <a:cs typeface="Arial"/>
              </a:rPr>
              <a:t>of the </a:t>
            </a:r>
            <a:r>
              <a:rPr lang="en-IN" sz="700" dirty="0">
                <a:cs typeface="Arial"/>
              </a:rPr>
              <a:t>same</a:t>
            </a:r>
            <a:r>
              <a:rPr lang="en-IN" sz="700" spc="-60" dirty="0">
                <a:cs typeface="Arial"/>
              </a:rPr>
              <a:t> </a:t>
            </a:r>
            <a:r>
              <a:rPr lang="en-IN" sz="700" spc="-5" dirty="0">
                <a:cs typeface="Arial"/>
              </a:rPr>
              <a:t>patient.</a:t>
            </a:r>
            <a:endParaRPr lang="en-IN" sz="700" dirty="0">
              <a:cs typeface="Arial"/>
            </a:endParaRPr>
          </a:p>
          <a:p>
            <a:pPr marL="16508" defTabSz="914286">
              <a:defRPr/>
            </a:pPr>
            <a:r>
              <a:rPr lang="en-IN" sz="700" spc="-5" dirty="0">
                <a:cs typeface="Arial"/>
              </a:rPr>
              <a:t>DRSS - Diabetic retinopathy severity</a:t>
            </a:r>
            <a:r>
              <a:rPr lang="en-IN" sz="700" spc="-11" dirty="0">
                <a:cs typeface="Arial"/>
              </a:rPr>
              <a:t> </a:t>
            </a:r>
            <a:r>
              <a:rPr lang="en-IN" sz="700" spc="-5" dirty="0">
                <a:cs typeface="Arial"/>
              </a:rPr>
              <a:t>scale</a:t>
            </a:r>
            <a:endParaRPr lang="en-IN" sz="700" dirty="0">
              <a:cs typeface="Arial"/>
            </a:endParaRPr>
          </a:p>
          <a:p>
            <a:pPr marL="12699" defTabSz="914286">
              <a:spcBef>
                <a:spcPts val="380"/>
              </a:spcBef>
              <a:defRPr/>
            </a:pPr>
            <a:r>
              <a:rPr lang="en-IN" sz="700" spc="-5" dirty="0">
                <a:cs typeface="Arial"/>
              </a:rPr>
              <a:t>Gross </a:t>
            </a:r>
            <a:r>
              <a:rPr lang="en-IN" sz="700" dirty="0">
                <a:cs typeface="Arial"/>
              </a:rPr>
              <a:t>JG, </a:t>
            </a:r>
            <a:r>
              <a:rPr lang="en-IN" sz="700" spc="-5" dirty="0">
                <a:cs typeface="Arial"/>
              </a:rPr>
              <a:t>et al. </a:t>
            </a:r>
            <a:r>
              <a:rPr lang="en-IN" sz="700" i="1" dirty="0">
                <a:cs typeface="Arial"/>
              </a:rPr>
              <a:t>JAMA </a:t>
            </a:r>
            <a:r>
              <a:rPr lang="en-IN" sz="700" i="1" spc="-5" dirty="0" err="1">
                <a:cs typeface="Arial"/>
              </a:rPr>
              <a:t>Ophthalmol</a:t>
            </a:r>
            <a:r>
              <a:rPr lang="en-IN" sz="700" spc="-5" dirty="0">
                <a:cs typeface="Arial"/>
              </a:rPr>
              <a:t>.</a:t>
            </a:r>
            <a:r>
              <a:rPr lang="en-IN" sz="700" spc="195" dirty="0">
                <a:cs typeface="Arial"/>
              </a:rPr>
              <a:t> </a:t>
            </a:r>
            <a:r>
              <a:rPr lang="en-IN" sz="700" spc="-5" dirty="0">
                <a:cs typeface="Arial"/>
              </a:rPr>
              <a:t>doi:10.1001/jamaophthalmol.2018.3255</a:t>
            </a:r>
            <a:endParaRPr lang="en-IN" sz="700" dirty="0">
              <a:cs typeface="Arial"/>
            </a:endParaRPr>
          </a:p>
        </p:txBody>
      </p:sp>
      <p:sp>
        <p:nvSpPr>
          <p:cNvPr id="86" name="Rounded Rectangle 85">
            <a:extLst>
              <a:ext uri="{FF2B5EF4-FFF2-40B4-BE49-F238E27FC236}">
                <a16:creationId xmlns:a16="http://schemas.microsoft.com/office/drawing/2014/main" id="{247A84AD-A650-FD48-B90F-73D001B46644}"/>
              </a:ext>
            </a:extLst>
          </p:cNvPr>
          <p:cNvSpPr/>
          <p:nvPr/>
        </p:nvSpPr>
        <p:spPr>
          <a:xfrm>
            <a:off x="612562" y="1975281"/>
            <a:ext cx="5381838" cy="2790629"/>
          </a:xfrm>
          <a:prstGeom prst="roundRect">
            <a:avLst>
              <a:gd name="adj" fmla="val 3921"/>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87" name="object 4">
            <a:extLst>
              <a:ext uri="{FF2B5EF4-FFF2-40B4-BE49-F238E27FC236}">
                <a16:creationId xmlns:a16="http://schemas.microsoft.com/office/drawing/2014/main" id="{C9DF2A8C-3839-484F-B08B-1009AA211730}"/>
              </a:ext>
            </a:extLst>
          </p:cNvPr>
          <p:cNvSpPr txBox="1"/>
          <p:nvPr/>
        </p:nvSpPr>
        <p:spPr>
          <a:xfrm>
            <a:off x="2209800" y="2211983"/>
            <a:ext cx="2438400" cy="215444"/>
          </a:xfrm>
          <a:prstGeom prst="rect">
            <a:avLst/>
          </a:prstGeom>
        </p:spPr>
        <p:txBody>
          <a:bodyPr vert="horz" wrap="square" lIns="0" tIns="0" rIns="0" bIns="0" rtlCol="0">
            <a:spAutoFit/>
          </a:bodyPr>
          <a:lstStyle/>
          <a:p>
            <a:pPr marL="12699" algn="ctr" defTabSz="914286">
              <a:defRPr/>
            </a:pPr>
            <a:r>
              <a:rPr sz="1400" b="1" spc="-5" dirty="0">
                <a:solidFill>
                  <a:prstClr val="black"/>
                </a:solidFill>
                <a:latin typeface="Arial"/>
                <a:cs typeface="Arial"/>
              </a:rPr>
              <a:t>Kaplan-Meier</a:t>
            </a:r>
            <a:r>
              <a:rPr sz="1400" b="1" spc="-35" dirty="0">
                <a:solidFill>
                  <a:prstClr val="black"/>
                </a:solidFill>
                <a:latin typeface="Arial"/>
                <a:cs typeface="Arial"/>
              </a:rPr>
              <a:t> </a:t>
            </a:r>
            <a:r>
              <a:rPr sz="1400" b="1" spc="-5" dirty="0">
                <a:solidFill>
                  <a:prstClr val="black"/>
                </a:solidFill>
                <a:latin typeface="Arial"/>
                <a:cs typeface="Arial"/>
              </a:rPr>
              <a:t>Estimate</a:t>
            </a:r>
            <a:endParaRPr sz="1400" b="1" dirty="0">
              <a:solidFill>
                <a:prstClr val="black"/>
              </a:solidFill>
              <a:latin typeface="Arial"/>
              <a:cs typeface="Arial"/>
            </a:endParaRPr>
          </a:p>
        </p:txBody>
      </p:sp>
      <p:graphicFrame>
        <p:nvGraphicFramePr>
          <p:cNvPr id="88" name="object 5">
            <a:extLst>
              <a:ext uri="{FF2B5EF4-FFF2-40B4-BE49-F238E27FC236}">
                <a16:creationId xmlns:a16="http://schemas.microsoft.com/office/drawing/2014/main" id="{46123D10-5BF9-164A-847A-E2188D5232BC}"/>
              </a:ext>
            </a:extLst>
          </p:cNvPr>
          <p:cNvGraphicFramePr>
            <a:graphicFrameLocks noGrp="1"/>
          </p:cNvGraphicFramePr>
          <p:nvPr>
            <p:extLst>
              <p:ext uri="{D42A27DB-BD31-4B8C-83A1-F6EECF244321}">
                <p14:modId xmlns:p14="http://schemas.microsoft.com/office/powerpoint/2010/main" val="3616231169"/>
              </p:ext>
            </p:extLst>
          </p:nvPr>
        </p:nvGraphicFramePr>
        <p:xfrm>
          <a:off x="609600" y="2749006"/>
          <a:ext cx="5384801" cy="1899194"/>
        </p:xfrm>
        <a:graphic>
          <a:graphicData uri="http://schemas.openxmlformats.org/drawingml/2006/table">
            <a:tbl>
              <a:tblPr firstRow="1" bandRow="1">
                <a:tableStyleId>{2D5ABB26-0587-4C30-8999-92F81FD0307C}</a:tableStyleId>
              </a:tblPr>
              <a:tblGrid>
                <a:gridCol w="1270994">
                  <a:extLst>
                    <a:ext uri="{9D8B030D-6E8A-4147-A177-3AD203B41FA5}">
                      <a16:colId xmlns:a16="http://schemas.microsoft.com/office/drawing/2014/main" val="20000"/>
                    </a:ext>
                  </a:extLst>
                </a:gridCol>
                <a:gridCol w="822417">
                  <a:extLst>
                    <a:ext uri="{9D8B030D-6E8A-4147-A177-3AD203B41FA5}">
                      <a16:colId xmlns:a16="http://schemas.microsoft.com/office/drawing/2014/main" val="20001"/>
                    </a:ext>
                  </a:extLst>
                </a:gridCol>
                <a:gridCol w="813992">
                  <a:extLst>
                    <a:ext uri="{9D8B030D-6E8A-4147-A177-3AD203B41FA5}">
                      <a16:colId xmlns:a16="http://schemas.microsoft.com/office/drawing/2014/main" val="20002"/>
                    </a:ext>
                  </a:extLst>
                </a:gridCol>
                <a:gridCol w="873652">
                  <a:extLst>
                    <a:ext uri="{9D8B030D-6E8A-4147-A177-3AD203B41FA5}">
                      <a16:colId xmlns:a16="http://schemas.microsoft.com/office/drawing/2014/main" val="20003"/>
                    </a:ext>
                  </a:extLst>
                </a:gridCol>
                <a:gridCol w="841631">
                  <a:extLst>
                    <a:ext uri="{9D8B030D-6E8A-4147-A177-3AD203B41FA5}">
                      <a16:colId xmlns:a16="http://schemas.microsoft.com/office/drawing/2014/main" val="20004"/>
                    </a:ext>
                  </a:extLst>
                </a:gridCol>
                <a:gridCol w="762115">
                  <a:extLst>
                    <a:ext uri="{9D8B030D-6E8A-4147-A177-3AD203B41FA5}">
                      <a16:colId xmlns:a16="http://schemas.microsoft.com/office/drawing/2014/main" val="20005"/>
                    </a:ext>
                  </a:extLst>
                </a:gridCol>
              </a:tblGrid>
              <a:tr h="661306">
                <a:tc>
                  <a:txBody>
                    <a:bodyPr/>
                    <a:lstStyle/>
                    <a:p>
                      <a:pPr marL="121920" algn="ctr">
                        <a:lnSpc>
                          <a:spcPct val="100000"/>
                        </a:lnSpc>
                        <a:spcBef>
                          <a:spcPts val="405"/>
                        </a:spcBef>
                      </a:pPr>
                      <a:r>
                        <a:rPr sz="1200" b="1" spc="-15" dirty="0">
                          <a:solidFill>
                            <a:schemeClr val="tx1"/>
                          </a:solidFill>
                          <a:latin typeface="Arial"/>
                          <a:cs typeface="Arial"/>
                        </a:rPr>
                        <a:t>Treatment</a:t>
                      </a:r>
                      <a:endParaRPr sz="1200" dirty="0">
                        <a:solidFill>
                          <a:schemeClr val="tx1"/>
                        </a:solidFill>
                        <a:latin typeface="Arial"/>
                        <a:cs typeface="Arial"/>
                      </a:endParaRPr>
                    </a:p>
                    <a:p>
                      <a:pPr marL="121920" algn="ctr">
                        <a:lnSpc>
                          <a:spcPct val="100000"/>
                        </a:lnSpc>
                      </a:pPr>
                      <a:r>
                        <a:rPr sz="1200" b="1" spc="-5" dirty="0">
                          <a:solidFill>
                            <a:schemeClr val="tx1"/>
                          </a:solidFill>
                          <a:latin typeface="Arial"/>
                          <a:cs typeface="Arial"/>
                        </a:rPr>
                        <a:t>Group</a:t>
                      </a:r>
                      <a:endParaRPr sz="1200" dirty="0">
                        <a:solidFill>
                          <a:schemeClr val="tx1"/>
                        </a:solidFill>
                        <a:latin typeface="Arial"/>
                        <a:cs typeface="Arial"/>
                      </a:endParaRPr>
                    </a:p>
                  </a:txBody>
                  <a:tcPr marL="0" marR="0" marT="51428" marB="0" anchor="ctr">
                    <a:lnT w="9525">
                      <a:solidFill>
                        <a:srgbClr val="045FA9"/>
                      </a:solidFill>
                      <a:prstDash val="solid"/>
                    </a:lnT>
                    <a:lnB w="9525">
                      <a:solidFill>
                        <a:srgbClr val="045FA9"/>
                      </a:solidFill>
                      <a:prstDash val="solid"/>
                    </a:lnB>
                    <a:solidFill>
                      <a:schemeClr val="bg1"/>
                    </a:solidFill>
                  </a:tcPr>
                </a:tc>
                <a:tc>
                  <a:txBody>
                    <a:bodyPr/>
                    <a:lstStyle/>
                    <a:p>
                      <a:pPr marL="170180" algn="ctr">
                        <a:lnSpc>
                          <a:spcPct val="100000"/>
                        </a:lnSpc>
                        <a:spcBef>
                          <a:spcPts val="405"/>
                        </a:spcBef>
                      </a:pPr>
                      <a:r>
                        <a:rPr sz="1200" b="1" spc="-15" dirty="0">
                          <a:solidFill>
                            <a:schemeClr val="tx1"/>
                          </a:solidFill>
                          <a:latin typeface="Arial"/>
                          <a:cs typeface="Arial"/>
                        </a:rPr>
                        <a:t>1-Year</a:t>
                      </a:r>
                      <a:endParaRPr sz="1200" dirty="0">
                        <a:solidFill>
                          <a:schemeClr val="tx1"/>
                        </a:solidFill>
                        <a:latin typeface="Arial"/>
                        <a:cs typeface="Arial"/>
                      </a:endParaRPr>
                    </a:p>
                  </a:txBody>
                  <a:tcPr marL="0" marR="0" marT="51428" marB="0" anchor="ctr">
                    <a:lnT w="9525">
                      <a:solidFill>
                        <a:srgbClr val="045FA9"/>
                      </a:solidFill>
                      <a:prstDash val="solid"/>
                    </a:lnT>
                    <a:lnB w="9525">
                      <a:solidFill>
                        <a:srgbClr val="045FA9"/>
                      </a:solidFill>
                      <a:prstDash val="solid"/>
                    </a:lnB>
                    <a:solidFill>
                      <a:schemeClr val="bg1"/>
                    </a:solidFill>
                  </a:tcPr>
                </a:tc>
                <a:tc>
                  <a:txBody>
                    <a:bodyPr/>
                    <a:lstStyle/>
                    <a:p>
                      <a:pPr marL="145415" algn="ctr">
                        <a:lnSpc>
                          <a:spcPct val="100000"/>
                        </a:lnSpc>
                        <a:spcBef>
                          <a:spcPts val="405"/>
                        </a:spcBef>
                      </a:pPr>
                      <a:r>
                        <a:rPr sz="1200" b="1" spc="-20" dirty="0">
                          <a:solidFill>
                            <a:schemeClr val="tx1"/>
                          </a:solidFill>
                          <a:latin typeface="Arial"/>
                          <a:cs typeface="Arial"/>
                        </a:rPr>
                        <a:t>2-Year</a:t>
                      </a:r>
                      <a:endParaRPr sz="1200" dirty="0">
                        <a:solidFill>
                          <a:schemeClr val="tx1"/>
                        </a:solidFill>
                        <a:latin typeface="Arial"/>
                        <a:cs typeface="Arial"/>
                      </a:endParaRPr>
                    </a:p>
                  </a:txBody>
                  <a:tcPr marL="0" marR="0" marT="51428" marB="0" anchor="ctr">
                    <a:lnT w="9525">
                      <a:solidFill>
                        <a:srgbClr val="045FA9"/>
                      </a:solidFill>
                      <a:prstDash val="solid"/>
                    </a:lnT>
                    <a:lnB w="9525">
                      <a:solidFill>
                        <a:srgbClr val="045FA9"/>
                      </a:solidFill>
                      <a:prstDash val="solid"/>
                    </a:lnB>
                    <a:solidFill>
                      <a:schemeClr val="bg1"/>
                    </a:solidFill>
                  </a:tcPr>
                </a:tc>
                <a:tc>
                  <a:txBody>
                    <a:bodyPr/>
                    <a:lstStyle/>
                    <a:p>
                      <a:pPr marL="161925" algn="ctr">
                        <a:lnSpc>
                          <a:spcPct val="100000"/>
                        </a:lnSpc>
                        <a:spcBef>
                          <a:spcPts val="405"/>
                        </a:spcBef>
                      </a:pPr>
                      <a:r>
                        <a:rPr sz="1200" b="1" spc="-20" dirty="0">
                          <a:solidFill>
                            <a:schemeClr val="tx1"/>
                          </a:solidFill>
                          <a:latin typeface="Arial"/>
                          <a:cs typeface="Arial"/>
                        </a:rPr>
                        <a:t>3-Year</a:t>
                      </a:r>
                      <a:endParaRPr sz="1200" dirty="0">
                        <a:solidFill>
                          <a:schemeClr val="tx1"/>
                        </a:solidFill>
                        <a:latin typeface="Arial"/>
                        <a:cs typeface="Arial"/>
                      </a:endParaRPr>
                    </a:p>
                  </a:txBody>
                  <a:tcPr marL="0" marR="0" marT="51428" marB="0" anchor="ctr">
                    <a:lnT w="9525">
                      <a:solidFill>
                        <a:srgbClr val="045FA9"/>
                      </a:solidFill>
                      <a:prstDash val="solid"/>
                    </a:lnT>
                    <a:lnB w="9525">
                      <a:solidFill>
                        <a:srgbClr val="045FA9"/>
                      </a:solidFill>
                      <a:prstDash val="solid"/>
                    </a:lnB>
                    <a:solidFill>
                      <a:schemeClr val="bg1"/>
                    </a:solidFill>
                  </a:tcPr>
                </a:tc>
                <a:tc>
                  <a:txBody>
                    <a:bodyPr/>
                    <a:lstStyle/>
                    <a:p>
                      <a:pPr marL="204470" algn="ctr">
                        <a:lnSpc>
                          <a:spcPct val="100000"/>
                        </a:lnSpc>
                        <a:spcBef>
                          <a:spcPts val="405"/>
                        </a:spcBef>
                      </a:pPr>
                      <a:r>
                        <a:rPr sz="1200" b="1" spc="-20" dirty="0">
                          <a:solidFill>
                            <a:schemeClr val="tx1"/>
                          </a:solidFill>
                          <a:latin typeface="Arial"/>
                          <a:cs typeface="Arial"/>
                        </a:rPr>
                        <a:t>4-Year</a:t>
                      </a:r>
                      <a:endParaRPr sz="1200" dirty="0">
                        <a:solidFill>
                          <a:schemeClr val="tx1"/>
                        </a:solidFill>
                        <a:latin typeface="Arial"/>
                        <a:cs typeface="Arial"/>
                      </a:endParaRPr>
                    </a:p>
                  </a:txBody>
                  <a:tcPr marL="0" marR="0" marT="51428" marB="0" anchor="ctr">
                    <a:lnT w="9525">
                      <a:solidFill>
                        <a:srgbClr val="045FA9"/>
                      </a:solidFill>
                      <a:prstDash val="solid"/>
                    </a:lnT>
                    <a:lnB w="9525">
                      <a:solidFill>
                        <a:srgbClr val="045FA9"/>
                      </a:solidFill>
                      <a:prstDash val="solid"/>
                    </a:lnB>
                    <a:solidFill>
                      <a:schemeClr val="bg1"/>
                    </a:solidFill>
                  </a:tcPr>
                </a:tc>
                <a:tc>
                  <a:txBody>
                    <a:bodyPr/>
                    <a:lstStyle/>
                    <a:p>
                      <a:pPr marL="130810" algn="ctr">
                        <a:lnSpc>
                          <a:spcPct val="100000"/>
                        </a:lnSpc>
                        <a:spcBef>
                          <a:spcPts val="405"/>
                        </a:spcBef>
                      </a:pPr>
                      <a:r>
                        <a:rPr sz="1200" b="1" spc="-20" dirty="0">
                          <a:solidFill>
                            <a:schemeClr val="tx1"/>
                          </a:solidFill>
                          <a:latin typeface="Arial"/>
                          <a:cs typeface="Arial"/>
                        </a:rPr>
                        <a:t>5-Year</a:t>
                      </a:r>
                      <a:endParaRPr sz="1200" dirty="0">
                        <a:solidFill>
                          <a:schemeClr val="tx1"/>
                        </a:solidFill>
                        <a:latin typeface="Arial"/>
                        <a:cs typeface="Arial"/>
                      </a:endParaRPr>
                    </a:p>
                  </a:txBody>
                  <a:tcPr marL="0" marR="0" marT="51428" marB="0" anchor="ctr">
                    <a:lnT w="9525">
                      <a:solidFill>
                        <a:srgbClr val="045FA9"/>
                      </a:solidFill>
                      <a:prstDash val="solid"/>
                    </a:lnT>
                    <a:lnB w="9525">
                      <a:solidFill>
                        <a:srgbClr val="045FA9"/>
                      </a:solidFill>
                      <a:prstDash val="solid"/>
                    </a:lnB>
                    <a:solidFill>
                      <a:schemeClr val="bg1"/>
                    </a:solidFill>
                  </a:tcPr>
                </a:tc>
                <a:extLst>
                  <a:ext uri="{0D108BD9-81ED-4DB2-BD59-A6C34878D82A}">
                    <a16:rowId xmlns:a16="http://schemas.microsoft.com/office/drawing/2014/main" val="10000"/>
                  </a:ext>
                </a:extLst>
              </a:tr>
              <a:tr h="619024">
                <a:tc>
                  <a:txBody>
                    <a:bodyPr/>
                    <a:lstStyle/>
                    <a:p>
                      <a:pPr marR="40640" algn="ctr">
                        <a:lnSpc>
                          <a:spcPct val="100000"/>
                        </a:lnSpc>
                        <a:spcBef>
                          <a:spcPts val="409"/>
                        </a:spcBef>
                      </a:pPr>
                      <a:r>
                        <a:rPr sz="1200" spc="-5" dirty="0">
                          <a:latin typeface="Arial"/>
                          <a:cs typeface="Arial"/>
                        </a:rPr>
                        <a:t>Ranibizumab</a:t>
                      </a:r>
                      <a:endParaRPr sz="1200" dirty="0">
                        <a:latin typeface="Arial"/>
                        <a:cs typeface="Arial"/>
                      </a:endParaRPr>
                    </a:p>
                  </a:txBody>
                  <a:tcPr marL="0" marR="0" marT="52062" marB="0" anchor="ctr">
                    <a:lnT w="9525">
                      <a:solidFill>
                        <a:srgbClr val="045FA9"/>
                      </a:solidFill>
                      <a:prstDash val="solid"/>
                    </a:lnT>
                    <a:lnB w="3175">
                      <a:solidFill>
                        <a:srgbClr val="9D9D9C"/>
                      </a:solidFill>
                      <a:prstDash val="solid"/>
                    </a:lnB>
                    <a:solidFill>
                      <a:schemeClr val="bg1"/>
                    </a:solidFill>
                  </a:tcPr>
                </a:tc>
                <a:tc>
                  <a:txBody>
                    <a:bodyPr/>
                    <a:lstStyle/>
                    <a:p>
                      <a:pPr marL="170180" algn="ctr">
                        <a:lnSpc>
                          <a:spcPct val="100000"/>
                        </a:lnSpc>
                        <a:spcBef>
                          <a:spcPts val="409"/>
                        </a:spcBef>
                      </a:pPr>
                      <a:r>
                        <a:rPr sz="1200" spc="-10" dirty="0">
                          <a:latin typeface="Arial"/>
                          <a:cs typeface="Arial"/>
                        </a:rPr>
                        <a:t>6%</a:t>
                      </a:r>
                      <a:endParaRPr sz="1200" dirty="0">
                        <a:latin typeface="Arial"/>
                        <a:cs typeface="Arial"/>
                      </a:endParaRPr>
                    </a:p>
                  </a:txBody>
                  <a:tcPr marL="0" marR="0" marT="52062" marB="0" anchor="ctr">
                    <a:lnT w="9525">
                      <a:solidFill>
                        <a:srgbClr val="045FA9"/>
                      </a:solidFill>
                      <a:prstDash val="solid"/>
                    </a:lnT>
                    <a:lnB w="3175">
                      <a:solidFill>
                        <a:srgbClr val="9D9D9C"/>
                      </a:solidFill>
                      <a:prstDash val="solid"/>
                    </a:lnB>
                    <a:solidFill>
                      <a:schemeClr val="bg1"/>
                    </a:solidFill>
                  </a:tcPr>
                </a:tc>
                <a:tc>
                  <a:txBody>
                    <a:bodyPr/>
                    <a:lstStyle/>
                    <a:p>
                      <a:pPr marL="145415" algn="ctr">
                        <a:lnSpc>
                          <a:spcPct val="100000"/>
                        </a:lnSpc>
                        <a:spcBef>
                          <a:spcPts val="409"/>
                        </a:spcBef>
                      </a:pPr>
                      <a:r>
                        <a:rPr sz="1200" spc="-40" dirty="0">
                          <a:latin typeface="Arial"/>
                          <a:cs typeface="Arial"/>
                        </a:rPr>
                        <a:t>11%</a:t>
                      </a:r>
                      <a:endParaRPr sz="1200" dirty="0">
                        <a:latin typeface="Arial"/>
                        <a:cs typeface="Arial"/>
                      </a:endParaRPr>
                    </a:p>
                  </a:txBody>
                  <a:tcPr marL="0" marR="0" marT="52062" marB="0" anchor="ctr">
                    <a:lnT w="9525">
                      <a:solidFill>
                        <a:srgbClr val="045FA9"/>
                      </a:solidFill>
                      <a:prstDash val="solid"/>
                    </a:lnT>
                    <a:lnB w="3175">
                      <a:solidFill>
                        <a:srgbClr val="9D9D9C"/>
                      </a:solidFill>
                      <a:prstDash val="solid"/>
                    </a:lnB>
                    <a:solidFill>
                      <a:schemeClr val="bg1"/>
                    </a:solidFill>
                  </a:tcPr>
                </a:tc>
                <a:tc>
                  <a:txBody>
                    <a:bodyPr/>
                    <a:lstStyle/>
                    <a:p>
                      <a:pPr marL="161925" algn="ctr">
                        <a:lnSpc>
                          <a:spcPct val="100000"/>
                        </a:lnSpc>
                        <a:spcBef>
                          <a:spcPts val="409"/>
                        </a:spcBef>
                      </a:pPr>
                      <a:r>
                        <a:rPr sz="1200" spc="-10" dirty="0">
                          <a:latin typeface="Arial"/>
                          <a:cs typeface="Arial"/>
                        </a:rPr>
                        <a:t>14%</a:t>
                      </a:r>
                      <a:endParaRPr sz="1200" dirty="0">
                        <a:latin typeface="Arial"/>
                        <a:cs typeface="Arial"/>
                      </a:endParaRPr>
                    </a:p>
                  </a:txBody>
                  <a:tcPr marL="0" marR="0" marT="52062" marB="0" anchor="ctr">
                    <a:lnT w="9525">
                      <a:solidFill>
                        <a:srgbClr val="045FA9"/>
                      </a:solidFill>
                      <a:prstDash val="solid"/>
                    </a:lnT>
                    <a:lnB w="3175">
                      <a:solidFill>
                        <a:srgbClr val="9D9D9C"/>
                      </a:solidFill>
                      <a:prstDash val="solid"/>
                    </a:lnB>
                    <a:solidFill>
                      <a:schemeClr val="bg1"/>
                    </a:solidFill>
                  </a:tcPr>
                </a:tc>
                <a:tc>
                  <a:txBody>
                    <a:bodyPr/>
                    <a:lstStyle/>
                    <a:p>
                      <a:pPr marL="204470" algn="ctr">
                        <a:lnSpc>
                          <a:spcPct val="100000"/>
                        </a:lnSpc>
                        <a:spcBef>
                          <a:spcPts val="409"/>
                        </a:spcBef>
                      </a:pPr>
                      <a:r>
                        <a:rPr sz="1200" spc="-10" dirty="0">
                          <a:latin typeface="Arial"/>
                          <a:cs typeface="Arial"/>
                        </a:rPr>
                        <a:t>17%</a:t>
                      </a:r>
                      <a:endParaRPr sz="1200" dirty="0">
                        <a:latin typeface="Arial"/>
                        <a:cs typeface="Arial"/>
                      </a:endParaRPr>
                    </a:p>
                  </a:txBody>
                  <a:tcPr marL="0" marR="0" marT="52062" marB="0" anchor="ctr">
                    <a:lnT w="9525">
                      <a:solidFill>
                        <a:srgbClr val="045FA9"/>
                      </a:solidFill>
                      <a:prstDash val="solid"/>
                    </a:lnT>
                    <a:lnB w="3175">
                      <a:solidFill>
                        <a:srgbClr val="9D9D9C"/>
                      </a:solidFill>
                      <a:prstDash val="solid"/>
                    </a:lnB>
                    <a:solidFill>
                      <a:schemeClr val="bg1"/>
                    </a:solidFill>
                  </a:tcPr>
                </a:tc>
                <a:tc>
                  <a:txBody>
                    <a:bodyPr/>
                    <a:lstStyle/>
                    <a:p>
                      <a:pPr marL="130810" algn="ctr">
                        <a:lnSpc>
                          <a:spcPct val="100000"/>
                        </a:lnSpc>
                        <a:spcBef>
                          <a:spcPts val="409"/>
                        </a:spcBef>
                      </a:pPr>
                      <a:r>
                        <a:rPr sz="1200" spc="-10" dirty="0">
                          <a:latin typeface="Arial"/>
                          <a:cs typeface="Arial"/>
                        </a:rPr>
                        <a:t>22%</a:t>
                      </a:r>
                      <a:endParaRPr sz="1200" dirty="0">
                        <a:latin typeface="Arial"/>
                        <a:cs typeface="Arial"/>
                      </a:endParaRPr>
                    </a:p>
                  </a:txBody>
                  <a:tcPr marL="0" marR="0" marT="52062" marB="0" anchor="ctr">
                    <a:lnT w="9525">
                      <a:solidFill>
                        <a:srgbClr val="045FA9"/>
                      </a:solidFill>
                      <a:prstDash val="solid"/>
                    </a:lnT>
                    <a:lnB w="3175">
                      <a:solidFill>
                        <a:srgbClr val="9D9D9C"/>
                      </a:solidFill>
                      <a:prstDash val="solid"/>
                    </a:lnB>
                    <a:solidFill>
                      <a:schemeClr val="bg1"/>
                    </a:solidFill>
                  </a:tcPr>
                </a:tc>
                <a:extLst>
                  <a:ext uri="{0D108BD9-81ED-4DB2-BD59-A6C34878D82A}">
                    <a16:rowId xmlns:a16="http://schemas.microsoft.com/office/drawing/2014/main" val="10001"/>
                  </a:ext>
                </a:extLst>
              </a:tr>
              <a:tr h="618864">
                <a:tc>
                  <a:txBody>
                    <a:bodyPr/>
                    <a:lstStyle/>
                    <a:p>
                      <a:pPr marR="83185" algn="ctr">
                        <a:lnSpc>
                          <a:spcPct val="100000"/>
                        </a:lnSpc>
                        <a:spcBef>
                          <a:spcPts val="434"/>
                        </a:spcBef>
                      </a:pPr>
                      <a:r>
                        <a:rPr sz="1200" spc="-5" dirty="0">
                          <a:latin typeface="Arial"/>
                          <a:cs typeface="Arial"/>
                        </a:rPr>
                        <a:t>Prompt</a:t>
                      </a:r>
                      <a:r>
                        <a:rPr sz="1200" spc="-60" dirty="0">
                          <a:latin typeface="Arial"/>
                          <a:cs typeface="Arial"/>
                        </a:rPr>
                        <a:t> </a:t>
                      </a:r>
                      <a:r>
                        <a:rPr sz="1200" spc="-5" dirty="0">
                          <a:latin typeface="Arial"/>
                          <a:cs typeface="Arial"/>
                        </a:rPr>
                        <a:t>PRP</a:t>
                      </a:r>
                      <a:endParaRPr sz="1200">
                        <a:latin typeface="Arial"/>
                        <a:cs typeface="Arial"/>
                      </a:endParaRPr>
                    </a:p>
                  </a:txBody>
                  <a:tcPr marL="0" marR="0" marT="55237" marB="0" anchor="ctr">
                    <a:lnT w="3175">
                      <a:solidFill>
                        <a:srgbClr val="9D9D9C"/>
                      </a:solidFill>
                      <a:prstDash val="solid"/>
                    </a:lnT>
                    <a:lnB w="9525">
                      <a:solidFill>
                        <a:srgbClr val="045FA9"/>
                      </a:solidFill>
                      <a:prstDash val="solid"/>
                    </a:lnB>
                    <a:solidFill>
                      <a:schemeClr val="bg1"/>
                    </a:solidFill>
                  </a:tcPr>
                </a:tc>
                <a:tc>
                  <a:txBody>
                    <a:bodyPr/>
                    <a:lstStyle/>
                    <a:p>
                      <a:pPr marL="170180" algn="ctr">
                        <a:lnSpc>
                          <a:spcPct val="100000"/>
                        </a:lnSpc>
                        <a:spcBef>
                          <a:spcPts val="434"/>
                        </a:spcBef>
                      </a:pPr>
                      <a:r>
                        <a:rPr sz="1200" spc="-10" dirty="0">
                          <a:latin typeface="Arial"/>
                          <a:cs typeface="Arial"/>
                        </a:rPr>
                        <a:t>24%</a:t>
                      </a:r>
                      <a:endParaRPr sz="1200">
                        <a:latin typeface="Arial"/>
                        <a:cs typeface="Arial"/>
                      </a:endParaRPr>
                    </a:p>
                  </a:txBody>
                  <a:tcPr marL="0" marR="0" marT="55237" marB="0" anchor="ctr">
                    <a:lnT w="3175">
                      <a:solidFill>
                        <a:srgbClr val="9D9D9C"/>
                      </a:solidFill>
                      <a:prstDash val="solid"/>
                    </a:lnT>
                    <a:lnB w="9525">
                      <a:solidFill>
                        <a:srgbClr val="045FA9"/>
                      </a:solidFill>
                      <a:prstDash val="solid"/>
                    </a:lnB>
                    <a:solidFill>
                      <a:schemeClr val="bg1"/>
                    </a:solidFill>
                  </a:tcPr>
                </a:tc>
                <a:tc>
                  <a:txBody>
                    <a:bodyPr/>
                    <a:lstStyle/>
                    <a:p>
                      <a:pPr marL="145415" algn="ctr">
                        <a:lnSpc>
                          <a:spcPct val="100000"/>
                        </a:lnSpc>
                        <a:spcBef>
                          <a:spcPts val="434"/>
                        </a:spcBef>
                      </a:pPr>
                      <a:r>
                        <a:rPr sz="1200" spc="-10" dirty="0">
                          <a:latin typeface="Arial"/>
                          <a:cs typeface="Arial"/>
                        </a:rPr>
                        <a:t>29%</a:t>
                      </a:r>
                      <a:endParaRPr sz="1200" dirty="0">
                        <a:latin typeface="Arial"/>
                        <a:cs typeface="Arial"/>
                      </a:endParaRPr>
                    </a:p>
                  </a:txBody>
                  <a:tcPr marL="0" marR="0" marT="55237" marB="0" anchor="ctr">
                    <a:lnT w="3175">
                      <a:solidFill>
                        <a:srgbClr val="9D9D9C"/>
                      </a:solidFill>
                      <a:prstDash val="solid"/>
                    </a:lnT>
                    <a:lnB w="9525">
                      <a:solidFill>
                        <a:srgbClr val="045FA9"/>
                      </a:solidFill>
                      <a:prstDash val="solid"/>
                    </a:lnB>
                    <a:solidFill>
                      <a:schemeClr val="bg1"/>
                    </a:solidFill>
                  </a:tcPr>
                </a:tc>
                <a:tc>
                  <a:txBody>
                    <a:bodyPr/>
                    <a:lstStyle/>
                    <a:p>
                      <a:pPr marL="161925" algn="ctr">
                        <a:lnSpc>
                          <a:spcPct val="100000"/>
                        </a:lnSpc>
                        <a:spcBef>
                          <a:spcPts val="434"/>
                        </a:spcBef>
                      </a:pPr>
                      <a:r>
                        <a:rPr sz="1200" spc="-10" dirty="0">
                          <a:latin typeface="Arial"/>
                          <a:cs typeface="Arial"/>
                        </a:rPr>
                        <a:t>35%</a:t>
                      </a:r>
                      <a:endParaRPr sz="1200" dirty="0">
                        <a:latin typeface="Arial"/>
                        <a:cs typeface="Arial"/>
                      </a:endParaRPr>
                    </a:p>
                  </a:txBody>
                  <a:tcPr marL="0" marR="0" marT="55237" marB="0" anchor="ctr">
                    <a:lnT w="3175">
                      <a:solidFill>
                        <a:srgbClr val="9D9D9C"/>
                      </a:solidFill>
                      <a:prstDash val="solid"/>
                    </a:lnT>
                    <a:lnB w="9525">
                      <a:solidFill>
                        <a:srgbClr val="045FA9"/>
                      </a:solidFill>
                      <a:prstDash val="solid"/>
                    </a:lnB>
                    <a:solidFill>
                      <a:schemeClr val="bg1"/>
                    </a:solidFill>
                  </a:tcPr>
                </a:tc>
                <a:tc>
                  <a:txBody>
                    <a:bodyPr/>
                    <a:lstStyle/>
                    <a:p>
                      <a:pPr marL="204470" algn="ctr">
                        <a:lnSpc>
                          <a:spcPct val="100000"/>
                        </a:lnSpc>
                        <a:spcBef>
                          <a:spcPts val="434"/>
                        </a:spcBef>
                      </a:pPr>
                      <a:r>
                        <a:rPr sz="1200" spc="-10" dirty="0">
                          <a:latin typeface="Arial"/>
                          <a:cs typeface="Arial"/>
                        </a:rPr>
                        <a:t>35%</a:t>
                      </a:r>
                      <a:endParaRPr sz="1200" dirty="0">
                        <a:latin typeface="Arial"/>
                        <a:cs typeface="Arial"/>
                      </a:endParaRPr>
                    </a:p>
                  </a:txBody>
                  <a:tcPr marL="0" marR="0" marT="55237" marB="0" anchor="ctr">
                    <a:lnT w="3175">
                      <a:solidFill>
                        <a:srgbClr val="9D9D9C"/>
                      </a:solidFill>
                      <a:prstDash val="solid"/>
                    </a:lnT>
                    <a:lnB w="9525">
                      <a:solidFill>
                        <a:srgbClr val="045FA9"/>
                      </a:solidFill>
                      <a:prstDash val="solid"/>
                    </a:lnB>
                    <a:solidFill>
                      <a:schemeClr val="bg1"/>
                    </a:solidFill>
                  </a:tcPr>
                </a:tc>
                <a:tc>
                  <a:txBody>
                    <a:bodyPr/>
                    <a:lstStyle/>
                    <a:p>
                      <a:pPr marL="130810" algn="ctr">
                        <a:lnSpc>
                          <a:spcPct val="100000"/>
                        </a:lnSpc>
                        <a:spcBef>
                          <a:spcPts val="434"/>
                        </a:spcBef>
                      </a:pPr>
                      <a:r>
                        <a:rPr sz="1200" spc="-10" dirty="0">
                          <a:latin typeface="Arial"/>
                          <a:cs typeface="Arial"/>
                        </a:rPr>
                        <a:t>38%</a:t>
                      </a:r>
                      <a:endParaRPr sz="1200" dirty="0">
                        <a:latin typeface="Arial"/>
                        <a:cs typeface="Arial"/>
                      </a:endParaRPr>
                    </a:p>
                  </a:txBody>
                  <a:tcPr marL="0" marR="0" marT="55237" marB="0" anchor="ctr">
                    <a:lnT w="3175">
                      <a:solidFill>
                        <a:srgbClr val="9D9D9C"/>
                      </a:solidFill>
                      <a:prstDash val="solid"/>
                    </a:lnT>
                    <a:lnB w="9525">
                      <a:solidFill>
                        <a:srgbClr val="045FA9"/>
                      </a:solidFill>
                      <a:prstDash val="solid"/>
                    </a:lnB>
                    <a:solidFill>
                      <a:schemeClr val="bg1"/>
                    </a:solidFill>
                  </a:tcPr>
                </a:tc>
                <a:extLst>
                  <a:ext uri="{0D108BD9-81ED-4DB2-BD59-A6C34878D82A}">
                    <a16:rowId xmlns:a16="http://schemas.microsoft.com/office/drawing/2014/main" val="10002"/>
                  </a:ext>
                </a:extLst>
              </a:tr>
            </a:tbl>
          </a:graphicData>
        </a:graphic>
      </p:graphicFrame>
      <p:sp>
        <p:nvSpPr>
          <p:cNvPr id="89" name="object 32">
            <a:extLst>
              <a:ext uri="{FF2B5EF4-FFF2-40B4-BE49-F238E27FC236}">
                <a16:creationId xmlns:a16="http://schemas.microsoft.com/office/drawing/2014/main" id="{28FA15F6-7DD1-EF40-A54D-AB9E485C01BC}"/>
              </a:ext>
            </a:extLst>
          </p:cNvPr>
          <p:cNvSpPr txBox="1"/>
          <p:nvPr/>
        </p:nvSpPr>
        <p:spPr>
          <a:xfrm>
            <a:off x="838200" y="1825952"/>
            <a:ext cx="4936065" cy="276999"/>
          </a:xfrm>
          <a:prstGeom prst="rect">
            <a:avLst/>
          </a:prstGeom>
          <a:solidFill>
            <a:schemeClr val="bg1"/>
          </a:solidFill>
        </p:spPr>
        <p:txBody>
          <a:bodyPr vert="horz" wrap="square" lIns="0" tIns="0" rIns="0" bIns="0" rtlCol="0">
            <a:spAutoFit/>
          </a:bodyPr>
          <a:lstStyle/>
          <a:p>
            <a:pPr marL="12699" algn="ctr" defTabSz="914286">
              <a:defRPr/>
            </a:pPr>
            <a:r>
              <a:rPr sz="1800" b="1" spc="-5" dirty="0">
                <a:solidFill>
                  <a:srgbClr val="2D5FA3"/>
                </a:solidFill>
                <a:latin typeface="Arial"/>
                <a:cs typeface="Arial"/>
              </a:rPr>
              <a:t>Clinically relevant </a:t>
            </a:r>
            <a:r>
              <a:rPr sz="1800" b="1" dirty="0">
                <a:solidFill>
                  <a:srgbClr val="2D5FA3"/>
                </a:solidFill>
                <a:latin typeface="Arial"/>
                <a:cs typeface="Arial"/>
              </a:rPr>
              <a:t>endpoints </a:t>
            </a:r>
            <a:r>
              <a:rPr sz="1800" b="1" spc="-5" dirty="0">
                <a:solidFill>
                  <a:srgbClr val="2D5FA3"/>
                </a:solidFill>
                <a:latin typeface="Arial"/>
                <a:cs typeface="Arial"/>
              </a:rPr>
              <a:t>(5–year</a:t>
            </a:r>
            <a:r>
              <a:rPr sz="1800" b="1" spc="-20" dirty="0">
                <a:solidFill>
                  <a:srgbClr val="2D5FA3"/>
                </a:solidFill>
                <a:latin typeface="Arial"/>
                <a:cs typeface="Arial"/>
              </a:rPr>
              <a:t> </a:t>
            </a:r>
            <a:r>
              <a:rPr sz="1800" b="1" dirty="0">
                <a:solidFill>
                  <a:srgbClr val="2D5FA3"/>
                </a:solidFill>
                <a:latin typeface="Arial"/>
                <a:cs typeface="Arial"/>
              </a:rPr>
              <a:t>results)</a:t>
            </a:r>
            <a:endParaRPr sz="1800" dirty="0">
              <a:solidFill>
                <a:srgbClr val="2D5FA3"/>
              </a:solidFill>
              <a:latin typeface="Arial"/>
              <a:cs typeface="Arial"/>
            </a:endParaRPr>
          </a:p>
        </p:txBody>
      </p:sp>
      <p:sp>
        <p:nvSpPr>
          <p:cNvPr id="90" name="Rounded Rectangle 89">
            <a:extLst>
              <a:ext uri="{FF2B5EF4-FFF2-40B4-BE49-F238E27FC236}">
                <a16:creationId xmlns:a16="http://schemas.microsoft.com/office/drawing/2014/main" id="{ED91B098-6DCF-8741-AE42-CDA24BBC9499}"/>
              </a:ext>
            </a:extLst>
          </p:cNvPr>
          <p:cNvSpPr/>
          <p:nvPr/>
        </p:nvSpPr>
        <p:spPr>
          <a:xfrm>
            <a:off x="6220039" y="1828800"/>
            <a:ext cx="5362362" cy="2937111"/>
          </a:xfrm>
          <a:prstGeom prst="roundRect">
            <a:avLst>
              <a:gd name="adj" fmla="val 3921"/>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nvGrpSpPr>
          <p:cNvPr id="3" name="Group 2">
            <a:extLst>
              <a:ext uri="{FF2B5EF4-FFF2-40B4-BE49-F238E27FC236}">
                <a16:creationId xmlns:a16="http://schemas.microsoft.com/office/drawing/2014/main" id="{23FFC80A-2383-3545-B24C-74A6495B1F24}"/>
              </a:ext>
            </a:extLst>
          </p:cNvPr>
          <p:cNvGrpSpPr/>
          <p:nvPr/>
        </p:nvGrpSpPr>
        <p:grpSpPr>
          <a:xfrm>
            <a:off x="6508451" y="1893081"/>
            <a:ext cx="4845349" cy="2361420"/>
            <a:chOff x="6650877" y="2051263"/>
            <a:chExt cx="4845349" cy="2361420"/>
          </a:xfrm>
        </p:grpSpPr>
        <p:sp>
          <p:nvSpPr>
            <p:cNvPr id="273" name="object 6">
              <a:extLst>
                <a:ext uri="{FF2B5EF4-FFF2-40B4-BE49-F238E27FC236}">
                  <a16:creationId xmlns:a16="http://schemas.microsoft.com/office/drawing/2014/main" id="{6449C4C3-6F30-3D47-9ADC-4CDA829D5078}"/>
                </a:ext>
              </a:extLst>
            </p:cNvPr>
            <p:cNvSpPr txBox="1"/>
            <p:nvPr/>
          </p:nvSpPr>
          <p:spPr>
            <a:xfrm>
              <a:off x="6650877" y="2451945"/>
              <a:ext cx="359073" cy="1521262"/>
            </a:xfrm>
            <a:prstGeom prst="rect">
              <a:avLst/>
            </a:prstGeom>
          </p:spPr>
          <p:txBody>
            <a:bodyPr vert="vert270" wrap="square" lIns="0" tIns="4444" rIns="0" bIns="0" rtlCol="0">
              <a:spAutoFit/>
            </a:bodyPr>
            <a:lstStyle/>
            <a:p>
              <a:pPr marL="641905" marR="5079" indent="-629841" defTabSz="914286">
                <a:lnSpc>
                  <a:spcPts val="1440"/>
                </a:lnSpc>
                <a:spcBef>
                  <a:spcPts val="35"/>
                </a:spcBef>
                <a:defRPr/>
              </a:pPr>
              <a:r>
                <a:rPr sz="1200" dirty="0">
                  <a:solidFill>
                    <a:srgbClr val="404040"/>
                  </a:solidFill>
                  <a:latin typeface="Arial"/>
                  <a:cs typeface="Arial"/>
                </a:rPr>
                <a:t>Cu</a:t>
              </a:r>
              <a:r>
                <a:rPr sz="1200" spc="5" dirty="0">
                  <a:solidFill>
                    <a:srgbClr val="404040"/>
                  </a:solidFill>
                  <a:latin typeface="Arial"/>
                  <a:cs typeface="Arial"/>
                </a:rPr>
                <a:t>m</a:t>
              </a:r>
              <a:r>
                <a:rPr sz="1200" dirty="0">
                  <a:solidFill>
                    <a:srgbClr val="404040"/>
                  </a:solidFill>
                  <a:latin typeface="Arial"/>
                  <a:cs typeface="Arial"/>
                </a:rPr>
                <a:t>ulati</a:t>
              </a:r>
              <a:r>
                <a:rPr sz="1200" spc="-15" dirty="0">
                  <a:solidFill>
                    <a:srgbClr val="404040"/>
                  </a:solidFill>
                  <a:latin typeface="Arial"/>
                  <a:cs typeface="Arial"/>
                </a:rPr>
                <a:t>v</a:t>
              </a:r>
              <a:r>
                <a:rPr sz="1200" dirty="0">
                  <a:solidFill>
                    <a:srgbClr val="404040"/>
                  </a:solidFill>
                  <a:latin typeface="Arial"/>
                  <a:cs typeface="Arial"/>
                </a:rPr>
                <a:t>e</a:t>
              </a:r>
              <a:r>
                <a:rPr sz="1200" spc="-31" dirty="0">
                  <a:solidFill>
                    <a:srgbClr val="404040"/>
                  </a:solidFill>
                  <a:latin typeface="Arial"/>
                  <a:cs typeface="Arial"/>
                </a:rPr>
                <a:t> </a:t>
              </a:r>
              <a:r>
                <a:rPr sz="1200" dirty="0">
                  <a:solidFill>
                    <a:srgbClr val="404040"/>
                  </a:solidFill>
                  <a:latin typeface="Arial"/>
                  <a:cs typeface="Arial"/>
                </a:rPr>
                <a:t>proba</a:t>
              </a:r>
              <a:r>
                <a:rPr sz="1200" spc="-11" dirty="0">
                  <a:solidFill>
                    <a:srgbClr val="404040"/>
                  </a:solidFill>
                  <a:latin typeface="Arial"/>
                  <a:cs typeface="Arial"/>
                </a:rPr>
                <a:t>b</a:t>
              </a:r>
              <a:r>
                <a:rPr sz="1200" dirty="0">
                  <a:solidFill>
                    <a:srgbClr val="404040"/>
                  </a:solidFill>
                  <a:latin typeface="Arial"/>
                  <a:cs typeface="Arial"/>
                </a:rPr>
                <a:t>i</a:t>
              </a:r>
              <a:r>
                <a:rPr sz="1200" spc="-5" dirty="0">
                  <a:solidFill>
                    <a:srgbClr val="404040"/>
                  </a:solidFill>
                  <a:latin typeface="Arial"/>
                  <a:cs typeface="Arial"/>
                </a:rPr>
                <a:t>l</a:t>
              </a:r>
              <a:r>
                <a:rPr sz="1200" dirty="0">
                  <a:solidFill>
                    <a:srgbClr val="404040"/>
                  </a:solidFill>
                  <a:latin typeface="Arial"/>
                  <a:cs typeface="Arial"/>
                </a:rPr>
                <a:t>ity (%)</a:t>
              </a:r>
              <a:endParaRPr sz="1200">
                <a:solidFill>
                  <a:prstClr val="black"/>
                </a:solidFill>
                <a:latin typeface="Arial"/>
                <a:cs typeface="Arial"/>
              </a:endParaRPr>
            </a:p>
          </p:txBody>
        </p:sp>
        <p:sp>
          <p:nvSpPr>
            <p:cNvPr id="274" name="object 7">
              <a:extLst>
                <a:ext uri="{FF2B5EF4-FFF2-40B4-BE49-F238E27FC236}">
                  <a16:creationId xmlns:a16="http://schemas.microsoft.com/office/drawing/2014/main" id="{3CBB9652-4978-5141-B132-197A06814AA2}"/>
                </a:ext>
              </a:extLst>
            </p:cNvPr>
            <p:cNvSpPr txBox="1"/>
            <p:nvPr/>
          </p:nvSpPr>
          <p:spPr>
            <a:xfrm>
              <a:off x="6964948" y="2198436"/>
              <a:ext cx="281903" cy="184642"/>
            </a:xfrm>
            <a:prstGeom prst="rect">
              <a:avLst/>
            </a:prstGeom>
          </p:spPr>
          <p:txBody>
            <a:bodyPr vert="horz" wrap="square" lIns="0" tIns="0" rIns="0" bIns="0" rtlCol="0">
              <a:spAutoFit/>
            </a:bodyPr>
            <a:lstStyle/>
            <a:p>
              <a:pPr marL="12699" defTabSz="914286">
                <a:defRPr/>
              </a:pPr>
              <a:r>
                <a:rPr sz="1200" spc="-5" dirty="0">
                  <a:solidFill>
                    <a:prstClr val="black"/>
                  </a:solidFill>
                  <a:latin typeface="Arial"/>
                  <a:cs typeface="Arial"/>
                </a:rPr>
                <a:t>100</a:t>
              </a:r>
              <a:endParaRPr sz="1200" dirty="0">
                <a:solidFill>
                  <a:prstClr val="black"/>
                </a:solidFill>
                <a:latin typeface="Arial"/>
                <a:cs typeface="Arial"/>
              </a:endParaRPr>
            </a:p>
          </p:txBody>
        </p:sp>
        <p:sp>
          <p:nvSpPr>
            <p:cNvPr id="275" name="object 8">
              <a:extLst>
                <a:ext uri="{FF2B5EF4-FFF2-40B4-BE49-F238E27FC236}">
                  <a16:creationId xmlns:a16="http://schemas.microsoft.com/office/drawing/2014/main" id="{89860BD9-666D-A34D-B106-EDD737A1057C}"/>
                </a:ext>
              </a:extLst>
            </p:cNvPr>
            <p:cNvSpPr txBox="1"/>
            <p:nvPr/>
          </p:nvSpPr>
          <p:spPr>
            <a:xfrm>
              <a:off x="7051553" y="2557800"/>
              <a:ext cx="196189" cy="184642"/>
            </a:xfrm>
            <a:prstGeom prst="rect">
              <a:avLst/>
            </a:prstGeom>
          </p:spPr>
          <p:txBody>
            <a:bodyPr vert="horz" wrap="square" lIns="0" tIns="0" rIns="0" bIns="0" rtlCol="0">
              <a:spAutoFit/>
            </a:bodyPr>
            <a:lstStyle/>
            <a:p>
              <a:pPr marL="12699" defTabSz="914286">
                <a:defRPr/>
              </a:pPr>
              <a:r>
                <a:rPr sz="1200" spc="-5" dirty="0">
                  <a:solidFill>
                    <a:prstClr val="black"/>
                  </a:solidFill>
                  <a:latin typeface="Arial"/>
                  <a:cs typeface="Arial"/>
                </a:rPr>
                <a:t>80</a:t>
              </a:r>
              <a:endParaRPr sz="1200">
                <a:solidFill>
                  <a:prstClr val="black"/>
                </a:solidFill>
                <a:latin typeface="Arial"/>
                <a:cs typeface="Arial"/>
              </a:endParaRPr>
            </a:p>
          </p:txBody>
        </p:sp>
        <p:sp>
          <p:nvSpPr>
            <p:cNvPr id="276" name="object 9">
              <a:extLst>
                <a:ext uri="{FF2B5EF4-FFF2-40B4-BE49-F238E27FC236}">
                  <a16:creationId xmlns:a16="http://schemas.microsoft.com/office/drawing/2014/main" id="{54A8B458-4967-F942-83E2-B559D9299696}"/>
                </a:ext>
              </a:extLst>
            </p:cNvPr>
            <p:cNvSpPr txBox="1"/>
            <p:nvPr/>
          </p:nvSpPr>
          <p:spPr>
            <a:xfrm>
              <a:off x="7051553" y="2899132"/>
              <a:ext cx="196189" cy="184642"/>
            </a:xfrm>
            <a:prstGeom prst="rect">
              <a:avLst/>
            </a:prstGeom>
          </p:spPr>
          <p:txBody>
            <a:bodyPr vert="horz" wrap="square" lIns="0" tIns="0" rIns="0" bIns="0" rtlCol="0">
              <a:spAutoFit/>
            </a:bodyPr>
            <a:lstStyle/>
            <a:p>
              <a:pPr marL="12699" defTabSz="914286">
                <a:defRPr/>
              </a:pPr>
              <a:r>
                <a:rPr sz="1200" spc="-5" dirty="0">
                  <a:solidFill>
                    <a:prstClr val="black"/>
                  </a:solidFill>
                  <a:latin typeface="Arial"/>
                  <a:cs typeface="Arial"/>
                </a:rPr>
                <a:t>60</a:t>
              </a:r>
              <a:endParaRPr sz="1200">
                <a:solidFill>
                  <a:prstClr val="black"/>
                </a:solidFill>
                <a:latin typeface="Arial"/>
                <a:cs typeface="Arial"/>
              </a:endParaRPr>
            </a:p>
          </p:txBody>
        </p:sp>
        <p:sp>
          <p:nvSpPr>
            <p:cNvPr id="277" name="object 10">
              <a:extLst>
                <a:ext uri="{FF2B5EF4-FFF2-40B4-BE49-F238E27FC236}">
                  <a16:creationId xmlns:a16="http://schemas.microsoft.com/office/drawing/2014/main" id="{F00DF020-0DF2-2342-9ED7-FB544492F230}"/>
                </a:ext>
              </a:extLst>
            </p:cNvPr>
            <p:cNvSpPr txBox="1"/>
            <p:nvPr/>
          </p:nvSpPr>
          <p:spPr>
            <a:xfrm>
              <a:off x="7051551" y="3240464"/>
              <a:ext cx="2778398" cy="1172219"/>
            </a:xfrm>
            <a:prstGeom prst="rect">
              <a:avLst/>
            </a:prstGeom>
          </p:spPr>
          <p:txBody>
            <a:bodyPr vert="horz" wrap="square" lIns="0" tIns="0" rIns="0" bIns="0" rtlCol="0">
              <a:spAutoFit/>
            </a:bodyPr>
            <a:lstStyle/>
            <a:p>
              <a:pPr marR="2573969" algn="ctr" defTabSz="914286">
                <a:defRPr/>
              </a:pPr>
              <a:r>
                <a:rPr sz="1200" spc="-5" dirty="0">
                  <a:solidFill>
                    <a:prstClr val="black"/>
                  </a:solidFill>
                  <a:latin typeface="Arial"/>
                  <a:cs typeface="Arial"/>
                </a:rPr>
                <a:t>40</a:t>
              </a:r>
              <a:endParaRPr sz="1200">
                <a:solidFill>
                  <a:prstClr val="black"/>
                </a:solidFill>
                <a:latin typeface="Arial"/>
                <a:cs typeface="Arial"/>
              </a:endParaRPr>
            </a:p>
            <a:p>
              <a:pPr defTabSz="914286">
                <a:spcBef>
                  <a:spcPts val="25"/>
                </a:spcBef>
                <a:defRPr/>
              </a:pPr>
              <a:endParaRPr sz="1151">
                <a:solidFill>
                  <a:prstClr val="black"/>
                </a:solidFill>
                <a:latin typeface="Times New Roman"/>
                <a:cs typeface="Times New Roman"/>
              </a:endParaRPr>
            </a:p>
            <a:p>
              <a:pPr marR="2573969" algn="ctr" defTabSz="914286">
                <a:defRPr/>
              </a:pPr>
              <a:r>
                <a:rPr sz="1200" spc="-5" dirty="0">
                  <a:solidFill>
                    <a:prstClr val="black"/>
                  </a:solidFill>
                  <a:latin typeface="Arial"/>
                  <a:cs typeface="Arial"/>
                </a:rPr>
                <a:t>20</a:t>
              </a:r>
              <a:endParaRPr sz="1200">
                <a:solidFill>
                  <a:prstClr val="black"/>
                </a:solidFill>
                <a:latin typeface="Arial"/>
                <a:cs typeface="Arial"/>
              </a:endParaRPr>
            </a:p>
            <a:p>
              <a:pPr defTabSz="914286">
                <a:spcBef>
                  <a:spcPts val="51"/>
                </a:spcBef>
                <a:defRPr/>
              </a:pPr>
              <a:endParaRPr sz="1251">
                <a:solidFill>
                  <a:prstClr val="black"/>
                </a:solidFill>
                <a:latin typeface="Times New Roman"/>
                <a:cs typeface="Times New Roman"/>
              </a:endParaRPr>
            </a:p>
            <a:p>
              <a:pPr marR="2489523" algn="ctr" defTabSz="914286">
                <a:defRPr/>
              </a:pPr>
              <a:r>
                <a:rPr sz="1200" spc="-5" dirty="0">
                  <a:solidFill>
                    <a:prstClr val="black"/>
                  </a:solidFill>
                  <a:latin typeface="Arial"/>
                  <a:cs typeface="Arial"/>
                </a:rPr>
                <a:t>0</a:t>
              </a:r>
              <a:endParaRPr sz="1200">
                <a:solidFill>
                  <a:prstClr val="black"/>
                </a:solidFill>
                <a:latin typeface="Arial"/>
                <a:cs typeface="Arial"/>
              </a:endParaRPr>
            </a:p>
            <a:p>
              <a:pPr marR="5079" algn="r" defTabSz="914286">
                <a:spcBef>
                  <a:spcPts val="435"/>
                </a:spcBef>
                <a:defRPr/>
              </a:pPr>
              <a:r>
                <a:rPr sz="1200" spc="-11" dirty="0">
                  <a:solidFill>
                    <a:srgbClr val="404040"/>
                  </a:solidFill>
                  <a:latin typeface="Arial"/>
                  <a:cs typeface="Arial"/>
                </a:rPr>
                <a:t>Visit</a:t>
              </a:r>
              <a:r>
                <a:rPr sz="1200" spc="-85" dirty="0">
                  <a:solidFill>
                    <a:srgbClr val="404040"/>
                  </a:solidFill>
                  <a:latin typeface="Arial"/>
                  <a:cs typeface="Arial"/>
                </a:rPr>
                <a:t> </a:t>
              </a:r>
              <a:r>
                <a:rPr sz="1200" dirty="0">
                  <a:solidFill>
                    <a:srgbClr val="404040"/>
                  </a:solidFill>
                  <a:latin typeface="Arial"/>
                  <a:cs typeface="Arial"/>
                </a:rPr>
                <a:t>(Weeks)</a:t>
              </a:r>
              <a:endParaRPr sz="1200">
                <a:solidFill>
                  <a:prstClr val="black"/>
                </a:solidFill>
                <a:latin typeface="Arial"/>
                <a:cs typeface="Arial"/>
              </a:endParaRPr>
            </a:p>
          </p:txBody>
        </p:sp>
        <p:sp>
          <p:nvSpPr>
            <p:cNvPr id="278" name="object 11">
              <a:extLst>
                <a:ext uri="{FF2B5EF4-FFF2-40B4-BE49-F238E27FC236}">
                  <a16:creationId xmlns:a16="http://schemas.microsoft.com/office/drawing/2014/main" id="{47635A28-EC71-9546-BA37-30C3C9742F2E}"/>
                </a:ext>
              </a:extLst>
            </p:cNvPr>
            <p:cNvSpPr txBox="1"/>
            <p:nvPr/>
          </p:nvSpPr>
          <p:spPr>
            <a:xfrm>
              <a:off x="7677198" y="2051263"/>
              <a:ext cx="3819028" cy="723275"/>
            </a:xfrm>
            <a:prstGeom prst="rect">
              <a:avLst/>
            </a:prstGeom>
          </p:spPr>
          <p:txBody>
            <a:bodyPr vert="horz" wrap="square" lIns="0" tIns="0" rIns="0" bIns="0" rtlCol="0">
              <a:spAutoFit/>
            </a:bodyPr>
            <a:lstStyle/>
            <a:p>
              <a:pPr marL="147936" marR="446349" indent="-135873" defTabSz="914286">
                <a:defRPr/>
              </a:pPr>
              <a:r>
                <a:rPr sz="1200" b="1" spc="-5" dirty="0">
                  <a:solidFill>
                    <a:prstClr val="black"/>
                  </a:solidFill>
                  <a:latin typeface="Arial"/>
                  <a:cs typeface="Arial"/>
                </a:rPr>
                <a:t>Kaplan-Meier curve </a:t>
              </a:r>
              <a:r>
                <a:rPr sz="1200" b="1" dirty="0">
                  <a:solidFill>
                    <a:prstClr val="black"/>
                  </a:solidFill>
                  <a:latin typeface="Arial"/>
                  <a:cs typeface="Arial"/>
                </a:rPr>
                <a:t>for </a:t>
              </a:r>
              <a:r>
                <a:rPr sz="1200" b="1" spc="-5" dirty="0">
                  <a:solidFill>
                    <a:prstClr val="black"/>
                  </a:solidFill>
                  <a:latin typeface="Arial"/>
                  <a:cs typeface="Arial"/>
                </a:rPr>
                <a:t>development </a:t>
              </a:r>
              <a:r>
                <a:rPr sz="1200" b="1" dirty="0">
                  <a:solidFill>
                    <a:prstClr val="black"/>
                  </a:solidFill>
                  <a:latin typeface="Arial"/>
                  <a:cs typeface="Arial"/>
                </a:rPr>
                <a:t>of </a:t>
              </a:r>
              <a:r>
                <a:rPr sz="1200" b="1" spc="-5" dirty="0">
                  <a:solidFill>
                    <a:prstClr val="black"/>
                  </a:solidFill>
                  <a:latin typeface="Arial"/>
                  <a:cs typeface="Arial"/>
                </a:rPr>
                <a:t>vision-  </a:t>
              </a:r>
              <a:r>
                <a:rPr sz="1200" b="1" dirty="0">
                  <a:solidFill>
                    <a:prstClr val="black"/>
                  </a:solidFill>
                  <a:latin typeface="Arial"/>
                  <a:cs typeface="Arial"/>
                </a:rPr>
                <a:t>impairing </a:t>
              </a:r>
              <a:r>
                <a:rPr sz="1200" b="1" spc="-5" dirty="0">
                  <a:solidFill>
                    <a:prstClr val="black"/>
                  </a:solidFill>
                  <a:latin typeface="Arial"/>
                  <a:cs typeface="Arial"/>
                </a:rPr>
                <a:t>DME </a:t>
              </a:r>
              <a:r>
                <a:rPr sz="1200" b="1" spc="5" dirty="0">
                  <a:solidFill>
                    <a:prstClr val="black"/>
                  </a:solidFill>
                  <a:latin typeface="Arial"/>
                  <a:cs typeface="Arial"/>
                </a:rPr>
                <a:t>with </a:t>
              </a:r>
              <a:r>
                <a:rPr sz="1200" b="1" dirty="0">
                  <a:solidFill>
                    <a:prstClr val="black"/>
                  </a:solidFill>
                  <a:latin typeface="Arial"/>
                  <a:cs typeface="Arial"/>
                </a:rPr>
                <a:t>number of </a:t>
              </a:r>
              <a:r>
                <a:rPr sz="1200" b="1" spc="-11" dirty="0">
                  <a:solidFill>
                    <a:prstClr val="black"/>
                  </a:solidFill>
                  <a:latin typeface="Arial"/>
                  <a:cs typeface="Arial"/>
                </a:rPr>
                <a:t>eyes </a:t>
              </a:r>
              <a:r>
                <a:rPr sz="1200" b="1" dirty="0">
                  <a:solidFill>
                    <a:prstClr val="black"/>
                  </a:solidFill>
                  <a:latin typeface="Arial"/>
                  <a:cs typeface="Arial"/>
                </a:rPr>
                <a:t>at</a:t>
              </a:r>
              <a:r>
                <a:rPr sz="1200" b="1" spc="-71" dirty="0">
                  <a:solidFill>
                    <a:prstClr val="black"/>
                  </a:solidFill>
                  <a:latin typeface="Arial"/>
                  <a:cs typeface="Arial"/>
                </a:rPr>
                <a:t> </a:t>
              </a:r>
              <a:r>
                <a:rPr sz="1200" b="1" dirty="0">
                  <a:solidFill>
                    <a:prstClr val="black"/>
                  </a:solidFill>
                  <a:latin typeface="Arial"/>
                  <a:cs typeface="Arial"/>
                </a:rPr>
                <a:t>risk</a:t>
              </a:r>
              <a:endParaRPr sz="1200" dirty="0">
                <a:solidFill>
                  <a:prstClr val="black"/>
                </a:solidFill>
                <a:latin typeface="Arial"/>
                <a:cs typeface="Arial"/>
              </a:endParaRPr>
            </a:p>
            <a:p>
              <a:pPr defTabSz="914286">
                <a:spcBef>
                  <a:spcPts val="25"/>
                </a:spcBef>
                <a:defRPr/>
              </a:pPr>
              <a:endParaRPr sz="1100" dirty="0">
                <a:solidFill>
                  <a:prstClr val="black"/>
                </a:solidFill>
                <a:latin typeface="Times New Roman"/>
                <a:cs typeface="Times New Roman"/>
              </a:endParaRPr>
            </a:p>
            <a:p>
              <a:pPr marL="1391112" defTabSz="914286">
                <a:tabLst>
                  <a:tab pos="2819682" algn="l"/>
                </a:tabLst>
                <a:defRPr/>
              </a:pPr>
              <a:r>
                <a:rPr sz="1100" dirty="0">
                  <a:solidFill>
                    <a:prstClr val="black"/>
                  </a:solidFill>
                  <a:latin typeface="Arial"/>
                  <a:cs typeface="Arial"/>
                </a:rPr>
                <a:t>Ranibizumab	Prompt</a:t>
              </a:r>
              <a:r>
                <a:rPr sz="1100" spc="-115" dirty="0">
                  <a:solidFill>
                    <a:prstClr val="black"/>
                  </a:solidFill>
                  <a:latin typeface="Arial"/>
                  <a:cs typeface="Arial"/>
                </a:rPr>
                <a:t> </a:t>
              </a:r>
              <a:r>
                <a:rPr sz="1100" spc="-5" dirty="0">
                  <a:solidFill>
                    <a:prstClr val="black"/>
                  </a:solidFill>
                  <a:latin typeface="Arial"/>
                  <a:cs typeface="Arial"/>
                </a:rPr>
                <a:t>PRP</a:t>
              </a:r>
              <a:endParaRPr sz="1100" dirty="0">
                <a:solidFill>
                  <a:prstClr val="black"/>
                </a:solidFill>
                <a:latin typeface="Arial"/>
                <a:cs typeface="Arial"/>
              </a:endParaRPr>
            </a:p>
          </p:txBody>
        </p:sp>
        <p:sp>
          <p:nvSpPr>
            <p:cNvPr id="279" name="object 12">
              <a:extLst>
                <a:ext uri="{FF2B5EF4-FFF2-40B4-BE49-F238E27FC236}">
                  <a16:creationId xmlns:a16="http://schemas.microsoft.com/office/drawing/2014/main" id="{290A08B7-2F6D-0448-BFCB-47EB266AE437}"/>
                </a:ext>
              </a:extLst>
            </p:cNvPr>
            <p:cNvSpPr/>
            <p:nvPr/>
          </p:nvSpPr>
          <p:spPr>
            <a:xfrm>
              <a:off x="7369898" y="2247834"/>
              <a:ext cx="0" cy="1775229"/>
            </a:xfrm>
            <a:custGeom>
              <a:avLst/>
              <a:gdLst/>
              <a:ahLst/>
              <a:cxnLst/>
              <a:rect l="l" t="t" r="r" b="b"/>
              <a:pathLst>
                <a:path h="1775460">
                  <a:moveTo>
                    <a:pt x="0" y="0"/>
                  </a:moveTo>
                  <a:lnTo>
                    <a:pt x="0" y="1775459"/>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280" name="object 13">
              <a:extLst>
                <a:ext uri="{FF2B5EF4-FFF2-40B4-BE49-F238E27FC236}">
                  <a16:creationId xmlns:a16="http://schemas.microsoft.com/office/drawing/2014/main" id="{AFD709F3-D075-A940-A1B6-2EE9BFF9149D}"/>
                </a:ext>
              </a:extLst>
            </p:cNvPr>
            <p:cNvSpPr/>
            <p:nvPr/>
          </p:nvSpPr>
          <p:spPr>
            <a:xfrm>
              <a:off x="7302850" y="2253927"/>
              <a:ext cx="67302" cy="0"/>
            </a:xfrm>
            <a:custGeom>
              <a:avLst/>
              <a:gdLst/>
              <a:ahLst/>
              <a:cxnLst/>
              <a:rect l="l" t="t" r="r" b="b"/>
              <a:pathLst>
                <a:path w="67309">
                  <a:moveTo>
                    <a:pt x="67056" y="0"/>
                  </a:moveTo>
                  <a:lnTo>
                    <a:pt x="0"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281" name="object 14">
              <a:extLst>
                <a:ext uri="{FF2B5EF4-FFF2-40B4-BE49-F238E27FC236}">
                  <a16:creationId xmlns:a16="http://schemas.microsoft.com/office/drawing/2014/main" id="{C65D4AB7-0338-C042-B8F5-B09C9CECB50E}"/>
                </a:ext>
              </a:extLst>
            </p:cNvPr>
            <p:cNvSpPr/>
            <p:nvPr/>
          </p:nvSpPr>
          <p:spPr>
            <a:xfrm>
              <a:off x="7479612" y="4023060"/>
              <a:ext cx="0" cy="53333"/>
            </a:xfrm>
            <a:custGeom>
              <a:avLst/>
              <a:gdLst/>
              <a:ahLst/>
              <a:cxnLst/>
              <a:rect l="l" t="t" r="r" b="b"/>
              <a:pathLst>
                <a:path h="53339">
                  <a:moveTo>
                    <a:pt x="0" y="0"/>
                  </a:moveTo>
                  <a:lnTo>
                    <a:pt x="0" y="5334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282" name="object 15">
              <a:extLst>
                <a:ext uri="{FF2B5EF4-FFF2-40B4-BE49-F238E27FC236}">
                  <a16:creationId xmlns:a16="http://schemas.microsoft.com/office/drawing/2014/main" id="{1FE8362B-7E56-294A-A476-79E1980D2E45}"/>
                </a:ext>
              </a:extLst>
            </p:cNvPr>
            <p:cNvSpPr/>
            <p:nvPr/>
          </p:nvSpPr>
          <p:spPr>
            <a:xfrm>
              <a:off x="8198845" y="4023060"/>
              <a:ext cx="0" cy="53333"/>
            </a:xfrm>
            <a:custGeom>
              <a:avLst/>
              <a:gdLst/>
              <a:ahLst/>
              <a:cxnLst/>
              <a:rect l="l" t="t" r="r" b="b"/>
              <a:pathLst>
                <a:path h="53339">
                  <a:moveTo>
                    <a:pt x="0" y="0"/>
                  </a:moveTo>
                  <a:lnTo>
                    <a:pt x="0" y="5334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283" name="object 16">
              <a:extLst>
                <a:ext uri="{FF2B5EF4-FFF2-40B4-BE49-F238E27FC236}">
                  <a16:creationId xmlns:a16="http://schemas.microsoft.com/office/drawing/2014/main" id="{5B25179A-680E-9A4D-BDC8-11FD34B29395}"/>
                </a:ext>
              </a:extLst>
            </p:cNvPr>
            <p:cNvSpPr/>
            <p:nvPr/>
          </p:nvSpPr>
          <p:spPr>
            <a:xfrm>
              <a:off x="8918080" y="4023060"/>
              <a:ext cx="0" cy="53333"/>
            </a:xfrm>
            <a:custGeom>
              <a:avLst/>
              <a:gdLst/>
              <a:ahLst/>
              <a:cxnLst/>
              <a:rect l="l" t="t" r="r" b="b"/>
              <a:pathLst>
                <a:path h="53339">
                  <a:moveTo>
                    <a:pt x="0" y="0"/>
                  </a:moveTo>
                  <a:lnTo>
                    <a:pt x="0" y="5334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284" name="object 17">
              <a:extLst>
                <a:ext uri="{FF2B5EF4-FFF2-40B4-BE49-F238E27FC236}">
                  <a16:creationId xmlns:a16="http://schemas.microsoft.com/office/drawing/2014/main" id="{0DDB1323-EC92-B44E-B7F7-2620AA33E2D0}"/>
                </a:ext>
              </a:extLst>
            </p:cNvPr>
            <p:cNvSpPr/>
            <p:nvPr/>
          </p:nvSpPr>
          <p:spPr>
            <a:xfrm>
              <a:off x="9635791" y="4023060"/>
              <a:ext cx="0" cy="53333"/>
            </a:xfrm>
            <a:custGeom>
              <a:avLst/>
              <a:gdLst/>
              <a:ahLst/>
              <a:cxnLst/>
              <a:rect l="l" t="t" r="r" b="b"/>
              <a:pathLst>
                <a:path h="53339">
                  <a:moveTo>
                    <a:pt x="0" y="0"/>
                  </a:moveTo>
                  <a:lnTo>
                    <a:pt x="0" y="5334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285" name="object 18">
              <a:extLst>
                <a:ext uri="{FF2B5EF4-FFF2-40B4-BE49-F238E27FC236}">
                  <a16:creationId xmlns:a16="http://schemas.microsoft.com/office/drawing/2014/main" id="{82DC89DF-E3C0-5D47-AAE2-CFF5F95586A9}"/>
                </a:ext>
              </a:extLst>
            </p:cNvPr>
            <p:cNvSpPr/>
            <p:nvPr/>
          </p:nvSpPr>
          <p:spPr>
            <a:xfrm>
              <a:off x="10355025" y="4023060"/>
              <a:ext cx="0" cy="53333"/>
            </a:xfrm>
            <a:custGeom>
              <a:avLst/>
              <a:gdLst/>
              <a:ahLst/>
              <a:cxnLst/>
              <a:rect l="l" t="t" r="r" b="b"/>
              <a:pathLst>
                <a:path h="53339">
                  <a:moveTo>
                    <a:pt x="0" y="0"/>
                  </a:moveTo>
                  <a:lnTo>
                    <a:pt x="0" y="5334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286" name="object 19">
              <a:extLst>
                <a:ext uri="{FF2B5EF4-FFF2-40B4-BE49-F238E27FC236}">
                  <a16:creationId xmlns:a16="http://schemas.microsoft.com/office/drawing/2014/main" id="{3251B0EA-7C73-2842-8118-F1638F232155}"/>
                </a:ext>
              </a:extLst>
            </p:cNvPr>
            <p:cNvSpPr/>
            <p:nvPr/>
          </p:nvSpPr>
          <p:spPr>
            <a:xfrm>
              <a:off x="11074259" y="4023060"/>
              <a:ext cx="0" cy="53333"/>
            </a:xfrm>
            <a:custGeom>
              <a:avLst/>
              <a:gdLst/>
              <a:ahLst/>
              <a:cxnLst/>
              <a:rect l="l" t="t" r="r" b="b"/>
              <a:pathLst>
                <a:path h="53339">
                  <a:moveTo>
                    <a:pt x="0" y="0"/>
                  </a:moveTo>
                  <a:lnTo>
                    <a:pt x="0" y="5334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287" name="object 20">
              <a:extLst>
                <a:ext uri="{FF2B5EF4-FFF2-40B4-BE49-F238E27FC236}">
                  <a16:creationId xmlns:a16="http://schemas.microsoft.com/office/drawing/2014/main" id="{7C9DCC18-A6B1-A646-9E42-0A4F45817314}"/>
                </a:ext>
              </a:extLst>
            </p:cNvPr>
            <p:cNvSpPr/>
            <p:nvPr/>
          </p:nvSpPr>
          <p:spPr>
            <a:xfrm>
              <a:off x="7302850" y="2605925"/>
              <a:ext cx="67302" cy="0"/>
            </a:xfrm>
            <a:custGeom>
              <a:avLst/>
              <a:gdLst/>
              <a:ahLst/>
              <a:cxnLst/>
              <a:rect l="l" t="t" r="r" b="b"/>
              <a:pathLst>
                <a:path w="67309">
                  <a:moveTo>
                    <a:pt x="67056" y="0"/>
                  </a:moveTo>
                  <a:lnTo>
                    <a:pt x="0"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288" name="object 21">
              <a:extLst>
                <a:ext uri="{FF2B5EF4-FFF2-40B4-BE49-F238E27FC236}">
                  <a16:creationId xmlns:a16="http://schemas.microsoft.com/office/drawing/2014/main" id="{8477422E-29B3-C747-945B-5D4105472E32}"/>
                </a:ext>
              </a:extLst>
            </p:cNvPr>
            <p:cNvSpPr/>
            <p:nvPr/>
          </p:nvSpPr>
          <p:spPr>
            <a:xfrm>
              <a:off x="7302850" y="2954876"/>
              <a:ext cx="67302" cy="0"/>
            </a:xfrm>
            <a:custGeom>
              <a:avLst/>
              <a:gdLst/>
              <a:ahLst/>
              <a:cxnLst/>
              <a:rect l="l" t="t" r="r" b="b"/>
              <a:pathLst>
                <a:path w="67309">
                  <a:moveTo>
                    <a:pt x="67056" y="0"/>
                  </a:moveTo>
                  <a:lnTo>
                    <a:pt x="0"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289" name="object 22">
              <a:extLst>
                <a:ext uri="{FF2B5EF4-FFF2-40B4-BE49-F238E27FC236}">
                  <a16:creationId xmlns:a16="http://schemas.microsoft.com/office/drawing/2014/main" id="{00F804F2-0E3F-0A4A-88F2-64BE7353416B}"/>
                </a:ext>
              </a:extLst>
            </p:cNvPr>
            <p:cNvSpPr/>
            <p:nvPr/>
          </p:nvSpPr>
          <p:spPr>
            <a:xfrm>
              <a:off x="7302850" y="3306874"/>
              <a:ext cx="67302" cy="0"/>
            </a:xfrm>
            <a:custGeom>
              <a:avLst/>
              <a:gdLst/>
              <a:ahLst/>
              <a:cxnLst/>
              <a:rect l="l" t="t" r="r" b="b"/>
              <a:pathLst>
                <a:path w="67309">
                  <a:moveTo>
                    <a:pt x="67056" y="0"/>
                  </a:moveTo>
                  <a:lnTo>
                    <a:pt x="0"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290" name="object 23">
              <a:extLst>
                <a:ext uri="{FF2B5EF4-FFF2-40B4-BE49-F238E27FC236}">
                  <a16:creationId xmlns:a16="http://schemas.microsoft.com/office/drawing/2014/main" id="{46B26FAB-2975-C34F-8753-4197B358EA36}"/>
                </a:ext>
              </a:extLst>
            </p:cNvPr>
            <p:cNvSpPr/>
            <p:nvPr/>
          </p:nvSpPr>
          <p:spPr>
            <a:xfrm>
              <a:off x="7302850" y="3658872"/>
              <a:ext cx="67302" cy="0"/>
            </a:xfrm>
            <a:custGeom>
              <a:avLst/>
              <a:gdLst/>
              <a:ahLst/>
              <a:cxnLst/>
              <a:rect l="l" t="t" r="r" b="b"/>
              <a:pathLst>
                <a:path w="67309">
                  <a:moveTo>
                    <a:pt x="67056" y="0"/>
                  </a:moveTo>
                  <a:lnTo>
                    <a:pt x="0"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291" name="object 24">
              <a:extLst>
                <a:ext uri="{FF2B5EF4-FFF2-40B4-BE49-F238E27FC236}">
                  <a16:creationId xmlns:a16="http://schemas.microsoft.com/office/drawing/2014/main" id="{A1C514C1-989A-024E-A068-6B504C4AA417}"/>
                </a:ext>
              </a:extLst>
            </p:cNvPr>
            <p:cNvSpPr/>
            <p:nvPr/>
          </p:nvSpPr>
          <p:spPr>
            <a:xfrm>
              <a:off x="7302850" y="4023060"/>
              <a:ext cx="3779028" cy="0"/>
            </a:xfrm>
            <a:custGeom>
              <a:avLst/>
              <a:gdLst/>
              <a:ahLst/>
              <a:cxnLst/>
              <a:rect l="l" t="t" r="r" b="b"/>
              <a:pathLst>
                <a:path w="3779520">
                  <a:moveTo>
                    <a:pt x="3779520" y="0"/>
                  </a:moveTo>
                  <a:lnTo>
                    <a:pt x="0"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292" name="object 25">
              <a:extLst>
                <a:ext uri="{FF2B5EF4-FFF2-40B4-BE49-F238E27FC236}">
                  <a16:creationId xmlns:a16="http://schemas.microsoft.com/office/drawing/2014/main" id="{02C317ED-9E7C-2F40-8CBA-5A70B00A00BD}"/>
                </a:ext>
              </a:extLst>
            </p:cNvPr>
            <p:cNvSpPr/>
            <p:nvPr/>
          </p:nvSpPr>
          <p:spPr>
            <a:xfrm>
              <a:off x="7482660" y="3337351"/>
              <a:ext cx="3594903" cy="679996"/>
            </a:xfrm>
            <a:custGeom>
              <a:avLst/>
              <a:gdLst/>
              <a:ahLst/>
              <a:cxnLst/>
              <a:rect l="l" t="t" r="r" b="b"/>
              <a:pathLst>
                <a:path w="3595370" h="680085">
                  <a:moveTo>
                    <a:pt x="0" y="679704"/>
                  </a:moveTo>
                  <a:lnTo>
                    <a:pt x="23788" y="679704"/>
                  </a:lnTo>
                  <a:lnTo>
                    <a:pt x="36004" y="679704"/>
                  </a:lnTo>
                  <a:lnTo>
                    <a:pt x="40505" y="679704"/>
                  </a:lnTo>
                  <a:lnTo>
                    <a:pt x="41148" y="679704"/>
                  </a:lnTo>
                  <a:lnTo>
                    <a:pt x="41148" y="667766"/>
                  </a:lnTo>
                  <a:lnTo>
                    <a:pt x="52450" y="667766"/>
                  </a:lnTo>
                  <a:lnTo>
                    <a:pt x="52450" y="640232"/>
                  </a:lnTo>
                  <a:lnTo>
                    <a:pt x="52450" y="626094"/>
                  </a:lnTo>
                  <a:lnTo>
                    <a:pt x="52450" y="620885"/>
                  </a:lnTo>
                  <a:lnTo>
                    <a:pt x="52450" y="620141"/>
                  </a:lnTo>
                  <a:lnTo>
                    <a:pt x="59943" y="620141"/>
                  </a:lnTo>
                  <a:lnTo>
                    <a:pt x="59943" y="605155"/>
                  </a:lnTo>
                  <a:lnTo>
                    <a:pt x="78612" y="605155"/>
                  </a:lnTo>
                  <a:lnTo>
                    <a:pt x="78612" y="599186"/>
                  </a:lnTo>
                  <a:lnTo>
                    <a:pt x="101091" y="599186"/>
                  </a:lnTo>
                  <a:lnTo>
                    <a:pt x="101091" y="584327"/>
                  </a:lnTo>
                  <a:lnTo>
                    <a:pt x="108584" y="584327"/>
                  </a:lnTo>
                  <a:lnTo>
                    <a:pt x="108584" y="568834"/>
                  </a:lnTo>
                  <a:lnTo>
                    <a:pt x="108584" y="560879"/>
                  </a:lnTo>
                  <a:lnTo>
                    <a:pt x="108584" y="557948"/>
                  </a:lnTo>
                  <a:lnTo>
                    <a:pt x="108584" y="557530"/>
                  </a:lnTo>
                  <a:lnTo>
                    <a:pt x="116077" y="557530"/>
                  </a:lnTo>
                  <a:lnTo>
                    <a:pt x="116077" y="542544"/>
                  </a:lnTo>
                  <a:lnTo>
                    <a:pt x="134874" y="542544"/>
                  </a:lnTo>
                  <a:lnTo>
                    <a:pt x="134874" y="527685"/>
                  </a:lnTo>
                  <a:lnTo>
                    <a:pt x="169455" y="527685"/>
                  </a:lnTo>
                  <a:lnTo>
                    <a:pt x="187213" y="527685"/>
                  </a:lnTo>
                  <a:lnTo>
                    <a:pt x="193756" y="527685"/>
                  </a:lnTo>
                  <a:lnTo>
                    <a:pt x="194690" y="527685"/>
                  </a:lnTo>
                  <a:lnTo>
                    <a:pt x="194690" y="515747"/>
                  </a:lnTo>
                  <a:lnTo>
                    <a:pt x="205993" y="515747"/>
                  </a:lnTo>
                  <a:lnTo>
                    <a:pt x="205993" y="491871"/>
                  </a:lnTo>
                  <a:lnTo>
                    <a:pt x="213486" y="491871"/>
                  </a:lnTo>
                  <a:lnTo>
                    <a:pt x="213486" y="477012"/>
                  </a:lnTo>
                  <a:lnTo>
                    <a:pt x="220979" y="477012"/>
                  </a:lnTo>
                  <a:lnTo>
                    <a:pt x="220979" y="456057"/>
                  </a:lnTo>
                  <a:lnTo>
                    <a:pt x="238307" y="456057"/>
                  </a:lnTo>
                  <a:lnTo>
                    <a:pt x="247205" y="456057"/>
                  </a:lnTo>
                  <a:lnTo>
                    <a:pt x="250483" y="456057"/>
                  </a:lnTo>
                  <a:lnTo>
                    <a:pt x="250951" y="456057"/>
                  </a:lnTo>
                  <a:lnTo>
                    <a:pt x="250951" y="447167"/>
                  </a:lnTo>
                  <a:lnTo>
                    <a:pt x="272611" y="447167"/>
                  </a:lnTo>
                  <a:lnTo>
                    <a:pt x="283733" y="447167"/>
                  </a:lnTo>
                  <a:lnTo>
                    <a:pt x="287831" y="447167"/>
                  </a:lnTo>
                  <a:lnTo>
                    <a:pt x="288416" y="447167"/>
                  </a:lnTo>
                  <a:lnTo>
                    <a:pt x="288416" y="432308"/>
                  </a:lnTo>
                  <a:lnTo>
                    <a:pt x="310003" y="432308"/>
                  </a:lnTo>
                  <a:lnTo>
                    <a:pt x="321087" y="432308"/>
                  </a:lnTo>
                  <a:lnTo>
                    <a:pt x="325171" y="432308"/>
                  </a:lnTo>
                  <a:lnTo>
                    <a:pt x="325754" y="432308"/>
                  </a:lnTo>
                  <a:lnTo>
                    <a:pt x="325754" y="417322"/>
                  </a:lnTo>
                  <a:lnTo>
                    <a:pt x="337057" y="417322"/>
                  </a:lnTo>
                  <a:lnTo>
                    <a:pt x="337057" y="411353"/>
                  </a:lnTo>
                  <a:lnTo>
                    <a:pt x="373842" y="411353"/>
                  </a:lnTo>
                  <a:lnTo>
                    <a:pt x="392731" y="411353"/>
                  </a:lnTo>
                  <a:lnTo>
                    <a:pt x="399690" y="411353"/>
                  </a:lnTo>
                  <a:lnTo>
                    <a:pt x="400684" y="411353"/>
                  </a:lnTo>
                  <a:lnTo>
                    <a:pt x="400684" y="393573"/>
                  </a:lnTo>
                  <a:lnTo>
                    <a:pt x="415883" y="393573"/>
                  </a:lnTo>
                  <a:lnTo>
                    <a:pt x="423687" y="393573"/>
                  </a:lnTo>
                  <a:lnTo>
                    <a:pt x="426563" y="393573"/>
                  </a:lnTo>
                  <a:lnTo>
                    <a:pt x="426974" y="393573"/>
                  </a:lnTo>
                  <a:lnTo>
                    <a:pt x="426974" y="372868"/>
                  </a:lnTo>
                  <a:lnTo>
                    <a:pt x="426974" y="362235"/>
                  </a:lnTo>
                  <a:lnTo>
                    <a:pt x="426974" y="358318"/>
                  </a:lnTo>
                  <a:lnTo>
                    <a:pt x="426974" y="357759"/>
                  </a:lnTo>
                  <a:lnTo>
                    <a:pt x="445642" y="357759"/>
                  </a:lnTo>
                  <a:lnTo>
                    <a:pt x="445642" y="348742"/>
                  </a:lnTo>
                  <a:lnTo>
                    <a:pt x="486759" y="348742"/>
                  </a:lnTo>
                  <a:lnTo>
                    <a:pt x="516762" y="348742"/>
                  </a:lnTo>
                  <a:lnTo>
                    <a:pt x="516762" y="327914"/>
                  </a:lnTo>
                  <a:lnTo>
                    <a:pt x="519316" y="327914"/>
                  </a:lnTo>
                  <a:lnTo>
                    <a:pt x="528526" y="327914"/>
                  </a:lnTo>
                  <a:lnTo>
                    <a:pt x="538426" y="327914"/>
                  </a:lnTo>
                  <a:lnTo>
                    <a:pt x="543051" y="327914"/>
                  </a:lnTo>
                  <a:lnTo>
                    <a:pt x="543051" y="310007"/>
                  </a:lnTo>
                  <a:lnTo>
                    <a:pt x="623155" y="310007"/>
                  </a:lnTo>
                  <a:lnTo>
                    <a:pt x="664289" y="310007"/>
                  </a:lnTo>
                  <a:lnTo>
                    <a:pt x="679444" y="310007"/>
                  </a:lnTo>
                  <a:lnTo>
                    <a:pt x="681608" y="310007"/>
                  </a:lnTo>
                  <a:lnTo>
                    <a:pt x="681608" y="298069"/>
                  </a:lnTo>
                  <a:lnTo>
                    <a:pt x="704087" y="298069"/>
                  </a:lnTo>
                  <a:lnTo>
                    <a:pt x="704087" y="277437"/>
                  </a:lnTo>
                  <a:lnTo>
                    <a:pt x="704087" y="266842"/>
                  </a:lnTo>
                  <a:lnTo>
                    <a:pt x="704087" y="262939"/>
                  </a:lnTo>
                  <a:lnTo>
                    <a:pt x="704087" y="262382"/>
                  </a:lnTo>
                  <a:lnTo>
                    <a:pt x="719212" y="262382"/>
                  </a:lnTo>
                  <a:lnTo>
                    <a:pt x="726979" y="262382"/>
                  </a:lnTo>
                  <a:lnTo>
                    <a:pt x="729841" y="262382"/>
                  </a:lnTo>
                  <a:lnTo>
                    <a:pt x="730250" y="262382"/>
                  </a:lnTo>
                  <a:lnTo>
                    <a:pt x="730250" y="244475"/>
                  </a:lnTo>
                  <a:lnTo>
                    <a:pt x="741552" y="244475"/>
                  </a:lnTo>
                  <a:lnTo>
                    <a:pt x="741552" y="235458"/>
                  </a:lnTo>
                  <a:lnTo>
                    <a:pt x="847574" y="235458"/>
                  </a:lnTo>
                  <a:lnTo>
                    <a:pt x="902017" y="235458"/>
                  </a:lnTo>
                  <a:lnTo>
                    <a:pt x="922075" y="235458"/>
                  </a:lnTo>
                  <a:lnTo>
                    <a:pt x="924940" y="235458"/>
                  </a:lnTo>
                  <a:lnTo>
                    <a:pt x="924940" y="214630"/>
                  </a:lnTo>
                  <a:lnTo>
                    <a:pt x="1044031" y="214630"/>
                  </a:lnTo>
                  <a:lnTo>
                    <a:pt x="1105185" y="214630"/>
                  </a:lnTo>
                  <a:lnTo>
                    <a:pt x="1127716" y="214630"/>
                  </a:lnTo>
                  <a:lnTo>
                    <a:pt x="1130934" y="214630"/>
                  </a:lnTo>
                  <a:lnTo>
                    <a:pt x="1130934" y="199771"/>
                  </a:lnTo>
                  <a:lnTo>
                    <a:pt x="1165590" y="199771"/>
                  </a:lnTo>
                  <a:lnTo>
                    <a:pt x="1183385" y="199771"/>
                  </a:lnTo>
                  <a:lnTo>
                    <a:pt x="1189942" y="199771"/>
                  </a:lnTo>
                  <a:lnTo>
                    <a:pt x="1190878" y="199771"/>
                  </a:lnTo>
                  <a:lnTo>
                    <a:pt x="1190878" y="184785"/>
                  </a:lnTo>
                  <a:lnTo>
                    <a:pt x="1251525" y="184785"/>
                  </a:lnTo>
                  <a:lnTo>
                    <a:pt x="1282668" y="184785"/>
                  </a:lnTo>
                  <a:lnTo>
                    <a:pt x="1294141" y="184785"/>
                  </a:lnTo>
                  <a:lnTo>
                    <a:pt x="1295780" y="184785"/>
                  </a:lnTo>
                  <a:lnTo>
                    <a:pt x="1295780" y="172847"/>
                  </a:lnTo>
                  <a:lnTo>
                    <a:pt x="1410539" y="172847"/>
                  </a:lnTo>
                  <a:lnTo>
                    <a:pt x="1469469" y="172847"/>
                  </a:lnTo>
                  <a:lnTo>
                    <a:pt x="1491180" y="172847"/>
                  </a:lnTo>
                  <a:lnTo>
                    <a:pt x="1494281" y="172847"/>
                  </a:lnTo>
                  <a:lnTo>
                    <a:pt x="1494281" y="161036"/>
                  </a:lnTo>
                  <a:lnTo>
                    <a:pt x="1526734" y="161036"/>
                  </a:lnTo>
                  <a:lnTo>
                    <a:pt x="1543399" y="161036"/>
                  </a:lnTo>
                  <a:lnTo>
                    <a:pt x="1549538" y="161036"/>
                  </a:lnTo>
                  <a:lnTo>
                    <a:pt x="1550415" y="161036"/>
                  </a:lnTo>
                  <a:lnTo>
                    <a:pt x="1550415" y="146050"/>
                  </a:lnTo>
                  <a:lnTo>
                    <a:pt x="1602398" y="146050"/>
                  </a:lnTo>
                  <a:lnTo>
                    <a:pt x="1629092" y="146050"/>
                  </a:lnTo>
                  <a:lnTo>
                    <a:pt x="1638927" y="146050"/>
                  </a:lnTo>
                  <a:lnTo>
                    <a:pt x="1640331" y="146050"/>
                  </a:lnTo>
                  <a:lnTo>
                    <a:pt x="1640331" y="134112"/>
                  </a:lnTo>
                  <a:lnTo>
                    <a:pt x="1713900" y="134112"/>
                  </a:lnTo>
                  <a:lnTo>
                    <a:pt x="1751679" y="134112"/>
                  </a:lnTo>
                  <a:lnTo>
                    <a:pt x="1765597" y="134112"/>
                  </a:lnTo>
                  <a:lnTo>
                    <a:pt x="1767585" y="134112"/>
                  </a:lnTo>
                  <a:lnTo>
                    <a:pt x="1767585" y="116205"/>
                  </a:lnTo>
                  <a:lnTo>
                    <a:pt x="1914796" y="116205"/>
                  </a:lnTo>
                  <a:lnTo>
                    <a:pt x="1990391" y="116205"/>
                  </a:lnTo>
                  <a:lnTo>
                    <a:pt x="2018242" y="116205"/>
                  </a:lnTo>
                  <a:lnTo>
                    <a:pt x="2022220" y="116205"/>
                  </a:lnTo>
                  <a:lnTo>
                    <a:pt x="2022220" y="104394"/>
                  </a:lnTo>
                  <a:lnTo>
                    <a:pt x="2041016" y="104394"/>
                  </a:lnTo>
                  <a:lnTo>
                    <a:pt x="2041016" y="89408"/>
                  </a:lnTo>
                  <a:lnTo>
                    <a:pt x="2056002" y="89408"/>
                  </a:lnTo>
                  <a:lnTo>
                    <a:pt x="2056002" y="71500"/>
                  </a:lnTo>
                  <a:lnTo>
                    <a:pt x="2097119" y="71500"/>
                  </a:lnTo>
                  <a:lnTo>
                    <a:pt x="2118233" y="71500"/>
                  </a:lnTo>
                  <a:lnTo>
                    <a:pt x="2126011" y="71500"/>
                  </a:lnTo>
                  <a:lnTo>
                    <a:pt x="2127123" y="71500"/>
                  </a:lnTo>
                  <a:lnTo>
                    <a:pt x="2127123" y="59562"/>
                  </a:lnTo>
                  <a:lnTo>
                    <a:pt x="2601281" y="59562"/>
                  </a:lnTo>
                  <a:lnTo>
                    <a:pt x="2844768" y="59562"/>
                  </a:lnTo>
                  <a:lnTo>
                    <a:pt x="2934473" y="59562"/>
                  </a:lnTo>
                  <a:lnTo>
                    <a:pt x="2947288" y="59562"/>
                  </a:lnTo>
                  <a:lnTo>
                    <a:pt x="2947288" y="41783"/>
                  </a:lnTo>
                  <a:lnTo>
                    <a:pt x="3079301" y="41783"/>
                  </a:lnTo>
                  <a:lnTo>
                    <a:pt x="3147091" y="41783"/>
                  </a:lnTo>
                  <a:lnTo>
                    <a:pt x="3172067" y="41783"/>
                  </a:lnTo>
                  <a:lnTo>
                    <a:pt x="3175634" y="41783"/>
                  </a:lnTo>
                  <a:lnTo>
                    <a:pt x="3175634" y="26797"/>
                  </a:lnTo>
                  <a:lnTo>
                    <a:pt x="3418147" y="26797"/>
                  </a:lnTo>
                  <a:lnTo>
                    <a:pt x="3542680" y="26797"/>
                  </a:lnTo>
                  <a:lnTo>
                    <a:pt x="3588561" y="26797"/>
                  </a:lnTo>
                  <a:lnTo>
                    <a:pt x="3595115" y="26797"/>
                  </a:lnTo>
                  <a:lnTo>
                    <a:pt x="3595115" y="11304"/>
                  </a:lnTo>
                  <a:lnTo>
                    <a:pt x="3595115" y="3349"/>
                  </a:lnTo>
                  <a:lnTo>
                    <a:pt x="3595115" y="418"/>
                  </a:lnTo>
                  <a:lnTo>
                    <a:pt x="3595115" y="0"/>
                  </a:lnTo>
                </a:path>
              </a:pathLst>
            </a:custGeom>
            <a:ln w="12192">
              <a:solidFill>
                <a:srgbClr val="A6A6A6"/>
              </a:solidFill>
            </a:ln>
          </p:spPr>
          <p:txBody>
            <a:bodyPr wrap="square" lIns="0" tIns="0" rIns="0" bIns="0" rtlCol="0"/>
            <a:lstStyle/>
            <a:p>
              <a:pPr defTabSz="914286">
                <a:defRPr/>
              </a:pPr>
              <a:endParaRPr sz="1800">
                <a:solidFill>
                  <a:prstClr val="black"/>
                </a:solidFill>
                <a:latin typeface="Calibri"/>
              </a:endParaRPr>
            </a:p>
          </p:txBody>
        </p:sp>
        <p:sp>
          <p:nvSpPr>
            <p:cNvPr id="293" name="object 26">
              <a:extLst>
                <a:ext uri="{FF2B5EF4-FFF2-40B4-BE49-F238E27FC236}">
                  <a16:creationId xmlns:a16="http://schemas.microsoft.com/office/drawing/2014/main" id="{EA275534-BFCD-3D45-A06F-FD82F641181B}"/>
                </a:ext>
              </a:extLst>
            </p:cNvPr>
            <p:cNvSpPr/>
            <p:nvPr/>
          </p:nvSpPr>
          <p:spPr>
            <a:xfrm>
              <a:off x="7535994" y="3619254"/>
              <a:ext cx="3546013" cy="401268"/>
            </a:xfrm>
            <a:custGeom>
              <a:avLst/>
              <a:gdLst/>
              <a:ahLst/>
              <a:cxnLst/>
              <a:rect l="l" t="t" r="r" b="b"/>
              <a:pathLst>
                <a:path w="3546475" h="401320">
                  <a:moveTo>
                    <a:pt x="2175453" y="154939"/>
                  </a:moveTo>
                  <a:lnTo>
                    <a:pt x="1938909" y="154939"/>
                  </a:lnTo>
                  <a:lnTo>
                    <a:pt x="1938909" y="169798"/>
                  </a:lnTo>
                  <a:lnTo>
                    <a:pt x="1893951" y="169798"/>
                  </a:lnTo>
                  <a:lnTo>
                    <a:pt x="1893951" y="181736"/>
                  </a:lnTo>
                  <a:lnTo>
                    <a:pt x="1800352" y="181736"/>
                  </a:lnTo>
                  <a:lnTo>
                    <a:pt x="1800352" y="196722"/>
                  </a:lnTo>
                  <a:lnTo>
                    <a:pt x="1288923" y="196722"/>
                  </a:lnTo>
                  <a:lnTo>
                    <a:pt x="1288923" y="211581"/>
                  </a:lnTo>
                  <a:lnTo>
                    <a:pt x="1232662" y="211581"/>
                  </a:lnTo>
                  <a:lnTo>
                    <a:pt x="1232662" y="226440"/>
                  </a:lnTo>
                  <a:lnTo>
                    <a:pt x="1199006" y="226440"/>
                  </a:lnTo>
                  <a:lnTo>
                    <a:pt x="1199006" y="238378"/>
                  </a:lnTo>
                  <a:lnTo>
                    <a:pt x="884301" y="238378"/>
                  </a:lnTo>
                  <a:lnTo>
                    <a:pt x="884301" y="256285"/>
                  </a:lnTo>
                  <a:lnTo>
                    <a:pt x="790575" y="256285"/>
                  </a:lnTo>
                  <a:lnTo>
                    <a:pt x="790575" y="265175"/>
                  </a:lnTo>
                  <a:lnTo>
                    <a:pt x="783081" y="265175"/>
                  </a:lnTo>
                  <a:lnTo>
                    <a:pt x="783081" y="280161"/>
                  </a:lnTo>
                  <a:lnTo>
                    <a:pt x="490854" y="280161"/>
                  </a:lnTo>
                  <a:lnTo>
                    <a:pt x="490854" y="292099"/>
                  </a:lnTo>
                  <a:lnTo>
                    <a:pt x="359664" y="292099"/>
                  </a:lnTo>
                  <a:lnTo>
                    <a:pt x="359664" y="306958"/>
                  </a:lnTo>
                  <a:lnTo>
                    <a:pt x="348488" y="306958"/>
                  </a:lnTo>
                  <a:lnTo>
                    <a:pt x="348488" y="330834"/>
                  </a:lnTo>
                  <a:lnTo>
                    <a:pt x="142367" y="330834"/>
                  </a:lnTo>
                  <a:lnTo>
                    <a:pt x="142367" y="344169"/>
                  </a:lnTo>
                  <a:lnTo>
                    <a:pt x="134874" y="344169"/>
                  </a:lnTo>
                  <a:lnTo>
                    <a:pt x="134874" y="362076"/>
                  </a:lnTo>
                  <a:lnTo>
                    <a:pt x="104901" y="362076"/>
                  </a:lnTo>
                  <a:lnTo>
                    <a:pt x="104901" y="370966"/>
                  </a:lnTo>
                  <a:lnTo>
                    <a:pt x="11302" y="370966"/>
                  </a:lnTo>
                  <a:lnTo>
                    <a:pt x="11302" y="385952"/>
                  </a:lnTo>
                  <a:lnTo>
                    <a:pt x="0" y="385952"/>
                  </a:lnTo>
                  <a:lnTo>
                    <a:pt x="0" y="400811"/>
                  </a:lnTo>
                  <a:lnTo>
                    <a:pt x="2175453" y="154939"/>
                  </a:lnTo>
                  <a:close/>
                </a:path>
                <a:path w="3546475" h="401320">
                  <a:moveTo>
                    <a:pt x="2182495" y="154144"/>
                  </a:moveTo>
                  <a:lnTo>
                    <a:pt x="2175453" y="154939"/>
                  </a:lnTo>
                  <a:lnTo>
                    <a:pt x="2182495" y="154939"/>
                  </a:lnTo>
                  <a:lnTo>
                    <a:pt x="2182495" y="154144"/>
                  </a:lnTo>
                  <a:close/>
                </a:path>
                <a:path w="3546475" h="401320">
                  <a:moveTo>
                    <a:pt x="2333892" y="137032"/>
                  </a:moveTo>
                  <a:lnTo>
                    <a:pt x="2182495" y="137032"/>
                  </a:lnTo>
                  <a:lnTo>
                    <a:pt x="2182495" y="154144"/>
                  </a:lnTo>
                  <a:lnTo>
                    <a:pt x="2333892" y="137032"/>
                  </a:lnTo>
                  <a:close/>
                </a:path>
                <a:path w="3546475" h="401320">
                  <a:moveTo>
                    <a:pt x="2351151" y="135082"/>
                  </a:moveTo>
                  <a:lnTo>
                    <a:pt x="2333892" y="137032"/>
                  </a:lnTo>
                  <a:lnTo>
                    <a:pt x="2351151" y="137032"/>
                  </a:lnTo>
                  <a:lnTo>
                    <a:pt x="2351151" y="135082"/>
                  </a:lnTo>
                  <a:close/>
                </a:path>
                <a:path w="3546475" h="401320">
                  <a:moveTo>
                    <a:pt x="2465363" y="122173"/>
                  </a:moveTo>
                  <a:lnTo>
                    <a:pt x="2351151" y="122173"/>
                  </a:lnTo>
                  <a:lnTo>
                    <a:pt x="2351151" y="135082"/>
                  </a:lnTo>
                  <a:lnTo>
                    <a:pt x="2465363" y="122173"/>
                  </a:lnTo>
                  <a:close/>
                </a:path>
                <a:path w="3546475" h="401320">
                  <a:moveTo>
                    <a:pt x="2542159" y="113494"/>
                  </a:moveTo>
                  <a:lnTo>
                    <a:pt x="2465363" y="122173"/>
                  </a:lnTo>
                  <a:lnTo>
                    <a:pt x="2542159" y="122173"/>
                  </a:lnTo>
                  <a:lnTo>
                    <a:pt x="2542159" y="113494"/>
                  </a:lnTo>
                  <a:close/>
                </a:path>
                <a:path w="3546475" h="401320">
                  <a:moveTo>
                    <a:pt x="2596834" y="107314"/>
                  </a:moveTo>
                  <a:lnTo>
                    <a:pt x="2542159" y="107314"/>
                  </a:lnTo>
                  <a:lnTo>
                    <a:pt x="2542159" y="113494"/>
                  </a:lnTo>
                  <a:lnTo>
                    <a:pt x="2596834" y="107314"/>
                  </a:lnTo>
                  <a:close/>
                </a:path>
                <a:path w="3546475" h="401320">
                  <a:moveTo>
                    <a:pt x="2643378" y="102054"/>
                  </a:moveTo>
                  <a:lnTo>
                    <a:pt x="2596834" y="107314"/>
                  </a:lnTo>
                  <a:lnTo>
                    <a:pt x="2643378" y="107314"/>
                  </a:lnTo>
                  <a:lnTo>
                    <a:pt x="2643378" y="102054"/>
                  </a:lnTo>
                  <a:close/>
                </a:path>
                <a:path w="3546475" h="401320">
                  <a:moveTo>
                    <a:pt x="2755274" y="89407"/>
                  </a:moveTo>
                  <a:lnTo>
                    <a:pt x="2643378" y="89407"/>
                  </a:lnTo>
                  <a:lnTo>
                    <a:pt x="2643378" y="102054"/>
                  </a:lnTo>
                  <a:lnTo>
                    <a:pt x="2755274" y="89407"/>
                  </a:lnTo>
                  <a:close/>
                </a:path>
                <a:path w="3546475" h="401320">
                  <a:moveTo>
                    <a:pt x="2886964" y="74524"/>
                  </a:moveTo>
                  <a:lnTo>
                    <a:pt x="2755274" y="89407"/>
                  </a:lnTo>
                  <a:lnTo>
                    <a:pt x="2886964" y="89407"/>
                  </a:lnTo>
                  <a:lnTo>
                    <a:pt x="2886964" y="74524"/>
                  </a:lnTo>
                  <a:close/>
                </a:path>
                <a:path w="3546475" h="401320">
                  <a:moveTo>
                    <a:pt x="2913713" y="71500"/>
                  </a:moveTo>
                  <a:lnTo>
                    <a:pt x="2886964" y="71500"/>
                  </a:lnTo>
                  <a:lnTo>
                    <a:pt x="2886964" y="74524"/>
                  </a:lnTo>
                  <a:lnTo>
                    <a:pt x="2913713" y="71500"/>
                  </a:lnTo>
                  <a:close/>
                </a:path>
                <a:path w="3546475" h="401320">
                  <a:moveTo>
                    <a:pt x="3018028" y="59711"/>
                  </a:moveTo>
                  <a:lnTo>
                    <a:pt x="2913713" y="71500"/>
                  </a:lnTo>
                  <a:lnTo>
                    <a:pt x="3018028" y="71500"/>
                  </a:lnTo>
                  <a:lnTo>
                    <a:pt x="3018028" y="59711"/>
                  </a:lnTo>
                  <a:close/>
                </a:path>
                <a:path w="3546475" h="401320">
                  <a:moveTo>
                    <a:pt x="3229468" y="35813"/>
                  </a:moveTo>
                  <a:lnTo>
                    <a:pt x="3040506" y="35813"/>
                  </a:lnTo>
                  <a:lnTo>
                    <a:pt x="3040506" y="53593"/>
                  </a:lnTo>
                  <a:lnTo>
                    <a:pt x="3018028" y="53593"/>
                  </a:lnTo>
                  <a:lnTo>
                    <a:pt x="3018028" y="59711"/>
                  </a:lnTo>
                  <a:lnTo>
                    <a:pt x="3229468" y="35813"/>
                  </a:lnTo>
                  <a:close/>
                </a:path>
                <a:path w="3546475" h="401320">
                  <a:moveTo>
                    <a:pt x="3265297" y="31764"/>
                  </a:moveTo>
                  <a:lnTo>
                    <a:pt x="3229468" y="35813"/>
                  </a:lnTo>
                  <a:lnTo>
                    <a:pt x="3265297" y="35813"/>
                  </a:lnTo>
                  <a:lnTo>
                    <a:pt x="3265297" y="31764"/>
                  </a:lnTo>
                  <a:close/>
                </a:path>
                <a:path w="3546475" h="401320">
                  <a:moveTo>
                    <a:pt x="3387908" y="17906"/>
                  </a:moveTo>
                  <a:lnTo>
                    <a:pt x="3265297" y="17906"/>
                  </a:lnTo>
                  <a:lnTo>
                    <a:pt x="3265297" y="31764"/>
                  </a:lnTo>
                  <a:lnTo>
                    <a:pt x="3387908" y="17906"/>
                  </a:lnTo>
                  <a:close/>
                </a:path>
                <a:path w="3546475" h="401320">
                  <a:moveTo>
                    <a:pt x="3448939" y="11009"/>
                  </a:moveTo>
                  <a:lnTo>
                    <a:pt x="3387908" y="17906"/>
                  </a:lnTo>
                  <a:lnTo>
                    <a:pt x="3448939" y="17906"/>
                  </a:lnTo>
                  <a:lnTo>
                    <a:pt x="3448939" y="11009"/>
                  </a:lnTo>
                  <a:close/>
                </a:path>
                <a:path w="3546475" h="401320">
                  <a:moveTo>
                    <a:pt x="3546348" y="0"/>
                  </a:moveTo>
                  <a:lnTo>
                    <a:pt x="3448939" y="0"/>
                  </a:lnTo>
                  <a:lnTo>
                    <a:pt x="3448939" y="11009"/>
                  </a:lnTo>
                  <a:lnTo>
                    <a:pt x="3546348" y="0"/>
                  </a:lnTo>
                  <a:close/>
                </a:path>
              </a:pathLst>
            </a:custGeom>
            <a:solidFill>
              <a:srgbClr val="F3F7F8"/>
            </a:solidFill>
          </p:spPr>
          <p:txBody>
            <a:bodyPr wrap="square" lIns="0" tIns="0" rIns="0" bIns="0" rtlCol="0"/>
            <a:lstStyle/>
            <a:p>
              <a:pPr defTabSz="914286">
                <a:defRPr/>
              </a:pPr>
              <a:endParaRPr sz="1800">
                <a:solidFill>
                  <a:prstClr val="black"/>
                </a:solidFill>
                <a:latin typeface="Calibri"/>
              </a:endParaRPr>
            </a:p>
          </p:txBody>
        </p:sp>
        <p:sp>
          <p:nvSpPr>
            <p:cNvPr id="294" name="object 27">
              <a:extLst>
                <a:ext uri="{FF2B5EF4-FFF2-40B4-BE49-F238E27FC236}">
                  <a16:creationId xmlns:a16="http://schemas.microsoft.com/office/drawing/2014/main" id="{0137E7AD-A81C-E542-A8E7-5AE418798E90}"/>
                </a:ext>
              </a:extLst>
            </p:cNvPr>
            <p:cNvSpPr/>
            <p:nvPr/>
          </p:nvSpPr>
          <p:spPr>
            <a:xfrm>
              <a:off x="7535994" y="3619254"/>
              <a:ext cx="3546013" cy="401268"/>
            </a:xfrm>
            <a:custGeom>
              <a:avLst/>
              <a:gdLst/>
              <a:ahLst/>
              <a:cxnLst/>
              <a:rect l="l" t="t" r="r" b="b"/>
              <a:pathLst>
                <a:path w="3546475" h="401320">
                  <a:moveTo>
                    <a:pt x="0" y="400811"/>
                  </a:moveTo>
                  <a:lnTo>
                    <a:pt x="0" y="385952"/>
                  </a:lnTo>
                  <a:lnTo>
                    <a:pt x="11302" y="385952"/>
                  </a:lnTo>
                  <a:lnTo>
                    <a:pt x="11302" y="370966"/>
                  </a:lnTo>
                  <a:lnTo>
                    <a:pt x="104901" y="370966"/>
                  </a:lnTo>
                  <a:lnTo>
                    <a:pt x="104901" y="362076"/>
                  </a:lnTo>
                  <a:lnTo>
                    <a:pt x="134874" y="362076"/>
                  </a:lnTo>
                  <a:lnTo>
                    <a:pt x="134874" y="344169"/>
                  </a:lnTo>
                  <a:lnTo>
                    <a:pt x="142367" y="344169"/>
                  </a:lnTo>
                  <a:lnTo>
                    <a:pt x="142367" y="330834"/>
                  </a:lnTo>
                  <a:lnTo>
                    <a:pt x="348488" y="330834"/>
                  </a:lnTo>
                  <a:lnTo>
                    <a:pt x="348488" y="306958"/>
                  </a:lnTo>
                  <a:lnTo>
                    <a:pt x="359664" y="306958"/>
                  </a:lnTo>
                  <a:lnTo>
                    <a:pt x="359664" y="292099"/>
                  </a:lnTo>
                  <a:lnTo>
                    <a:pt x="490854" y="292099"/>
                  </a:lnTo>
                  <a:lnTo>
                    <a:pt x="490854" y="280161"/>
                  </a:lnTo>
                  <a:lnTo>
                    <a:pt x="783081" y="280161"/>
                  </a:lnTo>
                  <a:lnTo>
                    <a:pt x="783081" y="265175"/>
                  </a:lnTo>
                  <a:lnTo>
                    <a:pt x="790575" y="265175"/>
                  </a:lnTo>
                  <a:lnTo>
                    <a:pt x="790575" y="256285"/>
                  </a:lnTo>
                  <a:lnTo>
                    <a:pt x="884301" y="256285"/>
                  </a:lnTo>
                  <a:lnTo>
                    <a:pt x="884301" y="238378"/>
                  </a:lnTo>
                  <a:lnTo>
                    <a:pt x="1199006" y="238378"/>
                  </a:lnTo>
                  <a:lnTo>
                    <a:pt x="1199006" y="226440"/>
                  </a:lnTo>
                  <a:lnTo>
                    <a:pt x="1232662" y="226440"/>
                  </a:lnTo>
                  <a:lnTo>
                    <a:pt x="1232662" y="211581"/>
                  </a:lnTo>
                  <a:lnTo>
                    <a:pt x="1288923" y="211581"/>
                  </a:lnTo>
                  <a:lnTo>
                    <a:pt x="1288923" y="196722"/>
                  </a:lnTo>
                  <a:lnTo>
                    <a:pt x="1800352" y="196722"/>
                  </a:lnTo>
                  <a:lnTo>
                    <a:pt x="1800352" y="181736"/>
                  </a:lnTo>
                  <a:lnTo>
                    <a:pt x="1893951" y="181736"/>
                  </a:lnTo>
                  <a:lnTo>
                    <a:pt x="1893951" y="169798"/>
                  </a:lnTo>
                  <a:lnTo>
                    <a:pt x="1938909" y="169798"/>
                  </a:lnTo>
                  <a:lnTo>
                    <a:pt x="1938909" y="154939"/>
                  </a:lnTo>
                  <a:lnTo>
                    <a:pt x="2182495" y="154939"/>
                  </a:lnTo>
                  <a:lnTo>
                    <a:pt x="2182495" y="137032"/>
                  </a:lnTo>
                  <a:lnTo>
                    <a:pt x="2351151" y="137032"/>
                  </a:lnTo>
                  <a:lnTo>
                    <a:pt x="2351151" y="122173"/>
                  </a:lnTo>
                  <a:lnTo>
                    <a:pt x="2542159" y="122173"/>
                  </a:lnTo>
                  <a:lnTo>
                    <a:pt x="2542159" y="107314"/>
                  </a:lnTo>
                  <a:lnTo>
                    <a:pt x="2643378" y="107314"/>
                  </a:lnTo>
                  <a:lnTo>
                    <a:pt x="2643378" y="89407"/>
                  </a:lnTo>
                  <a:lnTo>
                    <a:pt x="2886964" y="89407"/>
                  </a:lnTo>
                  <a:lnTo>
                    <a:pt x="2886964" y="71500"/>
                  </a:lnTo>
                  <a:lnTo>
                    <a:pt x="3018028" y="71500"/>
                  </a:lnTo>
                  <a:lnTo>
                    <a:pt x="3018028" y="53593"/>
                  </a:lnTo>
                  <a:lnTo>
                    <a:pt x="3040506" y="53593"/>
                  </a:lnTo>
                  <a:lnTo>
                    <a:pt x="3040506" y="35813"/>
                  </a:lnTo>
                  <a:lnTo>
                    <a:pt x="3265297" y="35813"/>
                  </a:lnTo>
                  <a:lnTo>
                    <a:pt x="3265297" y="17906"/>
                  </a:lnTo>
                  <a:lnTo>
                    <a:pt x="3448939" y="17906"/>
                  </a:lnTo>
                  <a:lnTo>
                    <a:pt x="3448939" y="0"/>
                  </a:lnTo>
                  <a:lnTo>
                    <a:pt x="3546348" y="0"/>
                  </a:lnTo>
                </a:path>
              </a:pathLst>
            </a:custGeom>
            <a:ln w="12192">
              <a:solidFill>
                <a:srgbClr val="034E88"/>
              </a:solidFill>
            </a:ln>
          </p:spPr>
          <p:txBody>
            <a:bodyPr wrap="square" lIns="0" tIns="0" rIns="0" bIns="0" rtlCol="0"/>
            <a:lstStyle/>
            <a:p>
              <a:pPr defTabSz="914286">
                <a:defRPr/>
              </a:pPr>
              <a:endParaRPr sz="1800">
                <a:solidFill>
                  <a:prstClr val="black"/>
                </a:solidFill>
                <a:latin typeface="Calibri"/>
              </a:endParaRPr>
            </a:p>
          </p:txBody>
        </p:sp>
        <p:sp>
          <p:nvSpPr>
            <p:cNvPr id="295" name="object 28">
              <a:extLst>
                <a:ext uri="{FF2B5EF4-FFF2-40B4-BE49-F238E27FC236}">
                  <a16:creationId xmlns:a16="http://schemas.microsoft.com/office/drawing/2014/main" id="{701B437B-F64A-DA44-B3BD-0C125CF54C14}"/>
                </a:ext>
              </a:extLst>
            </p:cNvPr>
            <p:cNvSpPr/>
            <p:nvPr/>
          </p:nvSpPr>
          <p:spPr>
            <a:xfrm>
              <a:off x="8646844" y="2672972"/>
              <a:ext cx="349206" cy="0"/>
            </a:xfrm>
            <a:custGeom>
              <a:avLst/>
              <a:gdLst/>
              <a:ahLst/>
              <a:cxnLst/>
              <a:rect l="l" t="t" r="r" b="b"/>
              <a:pathLst>
                <a:path w="349250">
                  <a:moveTo>
                    <a:pt x="0" y="0"/>
                  </a:moveTo>
                  <a:lnTo>
                    <a:pt x="348996" y="0"/>
                  </a:lnTo>
                </a:path>
              </a:pathLst>
            </a:custGeom>
            <a:ln w="12192">
              <a:solidFill>
                <a:srgbClr val="034E88"/>
              </a:solidFill>
            </a:ln>
          </p:spPr>
          <p:txBody>
            <a:bodyPr wrap="square" lIns="0" tIns="0" rIns="0" bIns="0" rtlCol="0"/>
            <a:lstStyle/>
            <a:p>
              <a:pPr defTabSz="914286">
                <a:defRPr/>
              </a:pPr>
              <a:endParaRPr sz="1800">
                <a:solidFill>
                  <a:prstClr val="black"/>
                </a:solidFill>
                <a:latin typeface="Calibri"/>
              </a:endParaRPr>
            </a:p>
          </p:txBody>
        </p:sp>
        <p:sp>
          <p:nvSpPr>
            <p:cNvPr id="296" name="object 29">
              <a:extLst>
                <a:ext uri="{FF2B5EF4-FFF2-40B4-BE49-F238E27FC236}">
                  <a16:creationId xmlns:a16="http://schemas.microsoft.com/office/drawing/2014/main" id="{BC58C68D-A83C-4341-AC42-7D2F3D6DE0E8}"/>
                </a:ext>
              </a:extLst>
            </p:cNvPr>
            <p:cNvSpPr/>
            <p:nvPr/>
          </p:nvSpPr>
          <p:spPr>
            <a:xfrm>
              <a:off x="10111218" y="2676021"/>
              <a:ext cx="341587" cy="0"/>
            </a:xfrm>
            <a:custGeom>
              <a:avLst/>
              <a:gdLst/>
              <a:ahLst/>
              <a:cxnLst/>
              <a:rect l="l" t="t" r="r" b="b"/>
              <a:pathLst>
                <a:path w="341629">
                  <a:moveTo>
                    <a:pt x="0" y="0"/>
                  </a:moveTo>
                  <a:lnTo>
                    <a:pt x="341375" y="0"/>
                  </a:lnTo>
                </a:path>
              </a:pathLst>
            </a:custGeom>
            <a:ln w="12192">
              <a:solidFill>
                <a:srgbClr val="A6A6A6"/>
              </a:solidFill>
            </a:ln>
          </p:spPr>
          <p:txBody>
            <a:bodyPr wrap="square" lIns="0" tIns="0" rIns="0" bIns="0" rtlCol="0"/>
            <a:lstStyle/>
            <a:p>
              <a:pPr defTabSz="914286">
                <a:defRPr/>
              </a:pPr>
              <a:endParaRPr sz="1800">
                <a:solidFill>
                  <a:prstClr val="black"/>
                </a:solidFill>
                <a:latin typeface="Calibri"/>
              </a:endParaRPr>
            </a:p>
          </p:txBody>
        </p:sp>
      </p:grpSp>
      <p:graphicFrame>
        <p:nvGraphicFramePr>
          <p:cNvPr id="297" name="object 30">
            <a:extLst>
              <a:ext uri="{FF2B5EF4-FFF2-40B4-BE49-F238E27FC236}">
                <a16:creationId xmlns:a16="http://schemas.microsoft.com/office/drawing/2014/main" id="{476C9FB9-AD2E-C04D-9EE1-04D2D1B47510}"/>
              </a:ext>
            </a:extLst>
          </p:cNvPr>
          <p:cNvGraphicFramePr>
            <a:graphicFrameLocks noGrp="1"/>
          </p:cNvGraphicFramePr>
          <p:nvPr>
            <p:extLst>
              <p:ext uri="{D42A27DB-BD31-4B8C-83A1-F6EECF244321}">
                <p14:modId xmlns:p14="http://schemas.microsoft.com/office/powerpoint/2010/main" val="2794161393"/>
              </p:ext>
            </p:extLst>
          </p:nvPr>
        </p:nvGraphicFramePr>
        <p:xfrm>
          <a:off x="6233575" y="3959015"/>
          <a:ext cx="4890892" cy="806896"/>
        </p:xfrm>
        <a:graphic>
          <a:graphicData uri="http://schemas.openxmlformats.org/drawingml/2006/table">
            <a:tbl>
              <a:tblPr firstRow="1" bandRow="1">
                <a:tableStyleId>{2D5ABB26-0587-4C30-8999-92F81FD0307C}</a:tableStyleId>
              </a:tblPr>
              <a:tblGrid>
                <a:gridCol w="941228">
                  <a:extLst>
                    <a:ext uri="{9D8B030D-6E8A-4147-A177-3AD203B41FA5}">
                      <a16:colId xmlns:a16="http://schemas.microsoft.com/office/drawing/2014/main" val="20000"/>
                    </a:ext>
                  </a:extLst>
                </a:gridCol>
                <a:gridCol w="599969">
                  <a:extLst>
                    <a:ext uri="{9D8B030D-6E8A-4147-A177-3AD203B41FA5}">
                      <a16:colId xmlns:a16="http://schemas.microsoft.com/office/drawing/2014/main" val="20001"/>
                    </a:ext>
                  </a:extLst>
                </a:gridCol>
                <a:gridCol w="711996">
                  <a:extLst>
                    <a:ext uri="{9D8B030D-6E8A-4147-A177-3AD203B41FA5}">
                      <a16:colId xmlns:a16="http://schemas.microsoft.com/office/drawing/2014/main" val="20002"/>
                    </a:ext>
                  </a:extLst>
                </a:gridCol>
                <a:gridCol w="727424">
                  <a:extLst>
                    <a:ext uri="{9D8B030D-6E8A-4147-A177-3AD203B41FA5}">
                      <a16:colId xmlns:a16="http://schemas.microsoft.com/office/drawing/2014/main" val="20003"/>
                    </a:ext>
                  </a:extLst>
                </a:gridCol>
                <a:gridCol w="744630">
                  <a:extLst>
                    <a:ext uri="{9D8B030D-6E8A-4147-A177-3AD203B41FA5}">
                      <a16:colId xmlns:a16="http://schemas.microsoft.com/office/drawing/2014/main" val="20004"/>
                    </a:ext>
                  </a:extLst>
                </a:gridCol>
                <a:gridCol w="687298">
                  <a:extLst>
                    <a:ext uri="{9D8B030D-6E8A-4147-A177-3AD203B41FA5}">
                      <a16:colId xmlns:a16="http://schemas.microsoft.com/office/drawing/2014/main" val="20005"/>
                    </a:ext>
                  </a:extLst>
                </a:gridCol>
                <a:gridCol w="478347">
                  <a:extLst>
                    <a:ext uri="{9D8B030D-6E8A-4147-A177-3AD203B41FA5}">
                      <a16:colId xmlns:a16="http://schemas.microsoft.com/office/drawing/2014/main" val="20006"/>
                    </a:ext>
                  </a:extLst>
                </a:gridCol>
              </a:tblGrid>
              <a:tr h="394084">
                <a:tc>
                  <a:txBody>
                    <a:bodyPr/>
                    <a:lstStyle/>
                    <a:p>
                      <a:endParaRPr sz="1500" dirty="0">
                        <a:latin typeface="Arial"/>
                        <a:cs typeface="Arial"/>
                      </a:endParaRPr>
                    </a:p>
                  </a:txBody>
                  <a:tcPr marL="0" marR="0" marT="0" marB="0"/>
                </a:tc>
                <a:tc>
                  <a:txBody>
                    <a:bodyPr/>
                    <a:lstStyle/>
                    <a:p>
                      <a:pPr marL="133350">
                        <a:lnSpc>
                          <a:spcPts val="1325"/>
                        </a:lnSpc>
                      </a:pPr>
                      <a:r>
                        <a:rPr sz="1200" dirty="0">
                          <a:latin typeface="Arial"/>
                          <a:cs typeface="Arial"/>
                        </a:rPr>
                        <a:t>0</a:t>
                      </a:r>
                    </a:p>
                  </a:txBody>
                  <a:tcPr marL="0" marR="0" marT="0" marB="0"/>
                </a:tc>
                <a:tc>
                  <a:txBody>
                    <a:bodyPr/>
                    <a:lstStyle/>
                    <a:p>
                      <a:pPr marL="250190">
                        <a:lnSpc>
                          <a:spcPts val="1325"/>
                        </a:lnSpc>
                      </a:pPr>
                      <a:r>
                        <a:rPr sz="1200" spc="-5" dirty="0">
                          <a:latin typeface="Arial"/>
                          <a:cs typeface="Arial"/>
                        </a:rPr>
                        <a:t>52</a:t>
                      </a:r>
                      <a:endParaRPr sz="1200" dirty="0">
                        <a:latin typeface="Arial"/>
                        <a:cs typeface="Arial"/>
                      </a:endParaRPr>
                    </a:p>
                  </a:txBody>
                  <a:tcPr marL="0" marR="0" marT="0" marB="0"/>
                </a:tc>
                <a:tc gridSpan="2">
                  <a:txBody>
                    <a:bodyPr/>
                    <a:lstStyle/>
                    <a:p>
                      <a:pPr marL="219075">
                        <a:lnSpc>
                          <a:spcPts val="1325"/>
                        </a:lnSpc>
                        <a:tabLst>
                          <a:tab pos="979169" algn="l"/>
                        </a:tabLst>
                      </a:pPr>
                      <a:r>
                        <a:rPr sz="1200" spc="-5" dirty="0">
                          <a:latin typeface="Arial"/>
                          <a:cs typeface="Arial"/>
                        </a:rPr>
                        <a:t>104	156</a:t>
                      </a:r>
                      <a:endParaRPr sz="1200" dirty="0">
                        <a:latin typeface="Arial"/>
                        <a:cs typeface="Arial"/>
                      </a:endParaRPr>
                    </a:p>
                  </a:txBody>
                  <a:tcPr marL="0" marR="0" marT="0" marB="0"/>
                </a:tc>
                <a:tc hMerge="1">
                  <a:txBody>
                    <a:bodyPr/>
                    <a:lstStyle/>
                    <a:p>
                      <a:endParaRPr/>
                    </a:p>
                  </a:txBody>
                  <a:tcPr marL="0" marR="0" marT="0" marB="0"/>
                </a:tc>
                <a:tc>
                  <a:txBody>
                    <a:bodyPr/>
                    <a:lstStyle/>
                    <a:p>
                      <a:pPr marL="240665">
                        <a:lnSpc>
                          <a:spcPts val="1325"/>
                        </a:lnSpc>
                      </a:pPr>
                      <a:r>
                        <a:rPr sz="1200" spc="-5" dirty="0">
                          <a:latin typeface="Arial"/>
                          <a:cs typeface="Arial"/>
                        </a:rPr>
                        <a:t>208</a:t>
                      </a:r>
                      <a:endParaRPr sz="1200" dirty="0">
                        <a:latin typeface="Arial"/>
                        <a:cs typeface="Arial"/>
                      </a:endParaRPr>
                    </a:p>
                  </a:txBody>
                  <a:tcPr marL="0" marR="0" marT="0" marB="0"/>
                </a:tc>
                <a:tc>
                  <a:txBody>
                    <a:bodyPr/>
                    <a:lstStyle/>
                    <a:p>
                      <a:pPr marR="24130" algn="r">
                        <a:lnSpc>
                          <a:spcPts val="1325"/>
                        </a:lnSpc>
                      </a:pPr>
                      <a:r>
                        <a:rPr sz="1200" dirty="0">
                          <a:latin typeface="Arial"/>
                          <a:cs typeface="Arial"/>
                        </a:rPr>
                        <a:t>260</a:t>
                      </a:r>
                    </a:p>
                  </a:txBody>
                  <a:tcPr marL="0" marR="0" marT="0" marB="0"/>
                </a:tc>
                <a:extLst>
                  <a:ext uri="{0D108BD9-81ED-4DB2-BD59-A6C34878D82A}">
                    <a16:rowId xmlns:a16="http://schemas.microsoft.com/office/drawing/2014/main" val="10000"/>
                  </a:ext>
                </a:extLst>
              </a:tr>
              <a:tr h="238188">
                <a:tc>
                  <a:txBody>
                    <a:bodyPr/>
                    <a:lstStyle/>
                    <a:p>
                      <a:pPr marL="31750">
                        <a:lnSpc>
                          <a:spcPct val="100000"/>
                        </a:lnSpc>
                        <a:spcBef>
                          <a:spcPts val="500"/>
                        </a:spcBef>
                      </a:pPr>
                      <a:r>
                        <a:rPr sz="1100" dirty="0">
                          <a:solidFill>
                            <a:srgbClr val="404040"/>
                          </a:solidFill>
                          <a:latin typeface="Arial"/>
                          <a:cs typeface="Arial"/>
                        </a:rPr>
                        <a:t>Ranibizumab</a:t>
                      </a:r>
                      <a:endParaRPr sz="1100" dirty="0">
                        <a:latin typeface="Arial"/>
                        <a:cs typeface="Arial"/>
                      </a:endParaRPr>
                    </a:p>
                  </a:txBody>
                  <a:tcPr marL="0" marR="0" marT="63492" marB="0"/>
                </a:tc>
                <a:tc>
                  <a:txBody>
                    <a:bodyPr/>
                    <a:lstStyle/>
                    <a:p>
                      <a:pPr marL="125095">
                        <a:lnSpc>
                          <a:spcPct val="100000"/>
                        </a:lnSpc>
                        <a:spcBef>
                          <a:spcPts val="500"/>
                        </a:spcBef>
                      </a:pPr>
                      <a:r>
                        <a:rPr sz="1100" dirty="0">
                          <a:solidFill>
                            <a:srgbClr val="404040"/>
                          </a:solidFill>
                          <a:latin typeface="Arial"/>
                          <a:cs typeface="Arial"/>
                        </a:rPr>
                        <a:t>147</a:t>
                      </a:r>
                      <a:endParaRPr sz="1100" dirty="0">
                        <a:latin typeface="Arial"/>
                        <a:cs typeface="Arial"/>
                      </a:endParaRPr>
                    </a:p>
                  </a:txBody>
                  <a:tcPr marL="0" marR="0" marT="63492" marB="0"/>
                </a:tc>
                <a:tc>
                  <a:txBody>
                    <a:bodyPr/>
                    <a:lstStyle/>
                    <a:p>
                      <a:pPr marL="267970">
                        <a:lnSpc>
                          <a:spcPct val="100000"/>
                        </a:lnSpc>
                        <a:spcBef>
                          <a:spcPts val="500"/>
                        </a:spcBef>
                      </a:pPr>
                      <a:r>
                        <a:rPr sz="1100" dirty="0">
                          <a:solidFill>
                            <a:srgbClr val="404040"/>
                          </a:solidFill>
                          <a:latin typeface="Arial"/>
                          <a:cs typeface="Arial"/>
                        </a:rPr>
                        <a:t>125</a:t>
                      </a:r>
                      <a:endParaRPr sz="1100">
                        <a:latin typeface="Arial"/>
                        <a:cs typeface="Arial"/>
                      </a:endParaRPr>
                    </a:p>
                  </a:txBody>
                  <a:tcPr marL="0" marR="0" marT="63492" marB="0"/>
                </a:tc>
                <a:tc>
                  <a:txBody>
                    <a:bodyPr/>
                    <a:lstStyle/>
                    <a:p>
                      <a:pPr marL="241935">
                        <a:lnSpc>
                          <a:spcPct val="100000"/>
                        </a:lnSpc>
                        <a:spcBef>
                          <a:spcPts val="500"/>
                        </a:spcBef>
                      </a:pPr>
                      <a:r>
                        <a:rPr sz="1100" dirty="0">
                          <a:solidFill>
                            <a:srgbClr val="404040"/>
                          </a:solidFill>
                          <a:latin typeface="Arial"/>
                          <a:cs typeface="Arial"/>
                        </a:rPr>
                        <a:t>109</a:t>
                      </a:r>
                      <a:endParaRPr sz="1100" dirty="0">
                        <a:latin typeface="Arial"/>
                        <a:cs typeface="Arial"/>
                      </a:endParaRPr>
                    </a:p>
                  </a:txBody>
                  <a:tcPr marL="0" marR="0" marT="63492" marB="0"/>
                </a:tc>
                <a:tc>
                  <a:txBody>
                    <a:bodyPr/>
                    <a:lstStyle/>
                    <a:p>
                      <a:pPr marL="257810">
                        <a:lnSpc>
                          <a:spcPct val="100000"/>
                        </a:lnSpc>
                        <a:spcBef>
                          <a:spcPts val="500"/>
                        </a:spcBef>
                      </a:pPr>
                      <a:r>
                        <a:rPr sz="1100" dirty="0">
                          <a:solidFill>
                            <a:srgbClr val="404040"/>
                          </a:solidFill>
                          <a:latin typeface="Arial"/>
                          <a:cs typeface="Arial"/>
                        </a:rPr>
                        <a:t>98</a:t>
                      </a:r>
                      <a:endParaRPr sz="1100">
                        <a:latin typeface="Arial"/>
                        <a:cs typeface="Arial"/>
                      </a:endParaRPr>
                    </a:p>
                  </a:txBody>
                  <a:tcPr marL="0" marR="0" marT="63492" marB="0"/>
                </a:tc>
                <a:tc>
                  <a:txBody>
                    <a:bodyPr/>
                    <a:lstStyle/>
                    <a:p>
                      <a:pPr marL="255904">
                        <a:lnSpc>
                          <a:spcPct val="100000"/>
                        </a:lnSpc>
                        <a:spcBef>
                          <a:spcPts val="500"/>
                        </a:spcBef>
                      </a:pPr>
                      <a:r>
                        <a:rPr sz="1100" dirty="0">
                          <a:solidFill>
                            <a:srgbClr val="404040"/>
                          </a:solidFill>
                          <a:latin typeface="Arial"/>
                          <a:cs typeface="Arial"/>
                        </a:rPr>
                        <a:t>85</a:t>
                      </a:r>
                      <a:endParaRPr sz="1100">
                        <a:latin typeface="Arial"/>
                        <a:cs typeface="Arial"/>
                      </a:endParaRPr>
                    </a:p>
                  </a:txBody>
                  <a:tcPr marL="0" marR="0" marT="63492" marB="0"/>
                </a:tc>
                <a:tc>
                  <a:txBody>
                    <a:bodyPr/>
                    <a:lstStyle/>
                    <a:p>
                      <a:pPr marR="66675" algn="r">
                        <a:lnSpc>
                          <a:spcPct val="100000"/>
                        </a:lnSpc>
                        <a:spcBef>
                          <a:spcPts val="500"/>
                        </a:spcBef>
                      </a:pPr>
                      <a:r>
                        <a:rPr sz="1100" dirty="0">
                          <a:solidFill>
                            <a:srgbClr val="404040"/>
                          </a:solidFill>
                          <a:latin typeface="Arial"/>
                          <a:cs typeface="Arial"/>
                        </a:rPr>
                        <a:t>37</a:t>
                      </a:r>
                      <a:endParaRPr sz="1100">
                        <a:latin typeface="Arial"/>
                        <a:cs typeface="Arial"/>
                      </a:endParaRPr>
                    </a:p>
                  </a:txBody>
                  <a:tcPr marL="0" marR="0" marT="63492" marB="0"/>
                </a:tc>
                <a:extLst>
                  <a:ext uri="{0D108BD9-81ED-4DB2-BD59-A6C34878D82A}">
                    <a16:rowId xmlns:a16="http://schemas.microsoft.com/office/drawing/2014/main" val="10001"/>
                  </a:ext>
                </a:extLst>
              </a:tr>
              <a:tr h="174602">
                <a:tc>
                  <a:txBody>
                    <a:bodyPr/>
                    <a:lstStyle/>
                    <a:p>
                      <a:pPr marL="31750">
                        <a:lnSpc>
                          <a:spcPct val="100000"/>
                        </a:lnSpc>
                        <a:spcBef>
                          <a:spcPts val="5"/>
                        </a:spcBef>
                      </a:pPr>
                      <a:r>
                        <a:rPr sz="1100" dirty="0">
                          <a:solidFill>
                            <a:srgbClr val="404040"/>
                          </a:solidFill>
                          <a:latin typeface="Arial"/>
                          <a:cs typeface="Arial"/>
                        </a:rPr>
                        <a:t>Prompt</a:t>
                      </a:r>
                      <a:r>
                        <a:rPr sz="1100" spc="-105" dirty="0">
                          <a:solidFill>
                            <a:srgbClr val="404040"/>
                          </a:solidFill>
                          <a:latin typeface="Arial"/>
                          <a:cs typeface="Arial"/>
                        </a:rPr>
                        <a:t> </a:t>
                      </a:r>
                      <a:r>
                        <a:rPr sz="1100" dirty="0">
                          <a:solidFill>
                            <a:srgbClr val="404040"/>
                          </a:solidFill>
                          <a:latin typeface="Arial"/>
                          <a:cs typeface="Arial"/>
                        </a:rPr>
                        <a:t>PRP</a:t>
                      </a:r>
                      <a:endParaRPr sz="1100" dirty="0">
                        <a:latin typeface="Arial"/>
                        <a:cs typeface="Arial"/>
                      </a:endParaRPr>
                    </a:p>
                  </a:txBody>
                  <a:tcPr marL="0" marR="0" marT="635" marB="0"/>
                </a:tc>
                <a:tc>
                  <a:txBody>
                    <a:bodyPr/>
                    <a:lstStyle/>
                    <a:p>
                      <a:pPr marL="125095">
                        <a:lnSpc>
                          <a:spcPct val="100000"/>
                        </a:lnSpc>
                        <a:spcBef>
                          <a:spcPts val="55"/>
                        </a:spcBef>
                      </a:pPr>
                      <a:r>
                        <a:rPr sz="1100" dirty="0">
                          <a:solidFill>
                            <a:srgbClr val="404040"/>
                          </a:solidFill>
                          <a:latin typeface="Arial"/>
                          <a:cs typeface="Arial"/>
                        </a:rPr>
                        <a:t>155</a:t>
                      </a:r>
                      <a:endParaRPr sz="1100">
                        <a:latin typeface="Arial"/>
                        <a:cs typeface="Arial"/>
                      </a:endParaRPr>
                    </a:p>
                  </a:txBody>
                  <a:tcPr marL="0" marR="0" marT="6984" marB="0"/>
                </a:tc>
                <a:tc>
                  <a:txBody>
                    <a:bodyPr/>
                    <a:lstStyle/>
                    <a:p>
                      <a:pPr marL="265430">
                        <a:lnSpc>
                          <a:spcPct val="100000"/>
                        </a:lnSpc>
                        <a:spcBef>
                          <a:spcPts val="50"/>
                        </a:spcBef>
                      </a:pPr>
                      <a:r>
                        <a:rPr sz="1100" dirty="0">
                          <a:solidFill>
                            <a:srgbClr val="404040"/>
                          </a:solidFill>
                          <a:latin typeface="Arial"/>
                          <a:cs typeface="Arial"/>
                        </a:rPr>
                        <a:t>103</a:t>
                      </a:r>
                      <a:endParaRPr sz="1100">
                        <a:latin typeface="Arial"/>
                        <a:cs typeface="Arial"/>
                      </a:endParaRPr>
                    </a:p>
                  </a:txBody>
                  <a:tcPr marL="0" marR="0" marT="6350" marB="0"/>
                </a:tc>
                <a:tc>
                  <a:txBody>
                    <a:bodyPr/>
                    <a:lstStyle/>
                    <a:p>
                      <a:pPr marL="280670">
                        <a:lnSpc>
                          <a:spcPct val="100000"/>
                        </a:lnSpc>
                        <a:spcBef>
                          <a:spcPts val="50"/>
                        </a:spcBef>
                      </a:pPr>
                      <a:r>
                        <a:rPr sz="1100" dirty="0">
                          <a:solidFill>
                            <a:srgbClr val="404040"/>
                          </a:solidFill>
                          <a:latin typeface="Arial"/>
                          <a:cs typeface="Arial"/>
                        </a:rPr>
                        <a:t>95</a:t>
                      </a:r>
                      <a:endParaRPr sz="1100">
                        <a:latin typeface="Arial"/>
                        <a:cs typeface="Arial"/>
                      </a:endParaRPr>
                    </a:p>
                  </a:txBody>
                  <a:tcPr marL="0" marR="0" marT="6350" marB="0"/>
                </a:tc>
                <a:tc>
                  <a:txBody>
                    <a:bodyPr/>
                    <a:lstStyle/>
                    <a:p>
                      <a:pPr marL="281305">
                        <a:lnSpc>
                          <a:spcPct val="100000"/>
                        </a:lnSpc>
                        <a:spcBef>
                          <a:spcPts val="50"/>
                        </a:spcBef>
                      </a:pPr>
                      <a:r>
                        <a:rPr sz="1100" dirty="0">
                          <a:solidFill>
                            <a:srgbClr val="404040"/>
                          </a:solidFill>
                          <a:latin typeface="Arial"/>
                          <a:cs typeface="Arial"/>
                        </a:rPr>
                        <a:t>80</a:t>
                      </a:r>
                      <a:endParaRPr sz="1100">
                        <a:latin typeface="Arial"/>
                        <a:cs typeface="Arial"/>
                      </a:endParaRPr>
                    </a:p>
                  </a:txBody>
                  <a:tcPr marL="0" marR="0" marT="6350" marB="0"/>
                </a:tc>
                <a:tc>
                  <a:txBody>
                    <a:bodyPr/>
                    <a:lstStyle/>
                    <a:p>
                      <a:pPr marL="236220">
                        <a:lnSpc>
                          <a:spcPct val="100000"/>
                        </a:lnSpc>
                        <a:spcBef>
                          <a:spcPts val="50"/>
                        </a:spcBef>
                      </a:pPr>
                      <a:r>
                        <a:rPr sz="1100" dirty="0">
                          <a:solidFill>
                            <a:srgbClr val="404040"/>
                          </a:solidFill>
                          <a:latin typeface="Arial"/>
                          <a:cs typeface="Arial"/>
                        </a:rPr>
                        <a:t>72</a:t>
                      </a:r>
                      <a:endParaRPr sz="1100">
                        <a:latin typeface="Arial"/>
                        <a:cs typeface="Arial"/>
                      </a:endParaRPr>
                    </a:p>
                  </a:txBody>
                  <a:tcPr marL="0" marR="0" marT="6350" marB="0"/>
                </a:tc>
                <a:tc>
                  <a:txBody>
                    <a:bodyPr/>
                    <a:lstStyle/>
                    <a:p>
                      <a:pPr marR="40640" algn="r">
                        <a:lnSpc>
                          <a:spcPct val="100000"/>
                        </a:lnSpc>
                        <a:spcBef>
                          <a:spcPts val="50"/>
                        </a:spcBef>
                      </a:pPr>
                      <a:r>
                        <a:rPr sz="1100" dirty="0">
                          <a:solidFill>
                            <a:srgbClr val="404040"/>
                          </a:solidFill>
                          <a:latin typeface="Arial"/>
                          <a:cs typeface="Arial"/>
                        </a:rPr>
                        <a:t>41</a:t>
                      </a:r>
                      <a:endParaRPr sz="1100" dirty="0">
                        <a:latin typeface="Arial"/>
                        <a:cs typeface="Arial"/>
                      </a:endParaRPr>
                    </a:p>
                  </a:txBody>
                  <a:tcPr marL="0" marR="0" marT="6350" marB="0"/>
                </a:tc>
                <a:extLst>
                  <a:ext uri="{0D108BD9-81ED-4DB2-BD59-A6C34878D82A}">
                    <a16:rowId xmlns:a16="http://schemas.microsoft.com/office/drawing/2014/main" val="10002"/>
                  </a:ext>
                </a:extLst>
              </a:tr>
            </a:tbl>
          </a:graphicData>
        </a:graphic>
      </p:graphicFrame>
      <p:sp>
        <p:nvSpPr>
          <p:cNvPr id="43" name="object 34">
            <a:extLst>
              <a:ext uri="{FF2B5EF4-FFF2-40B4-BE49-F238E27FC236}">
                <a16:creationId xmlns:a16="http://schemas.microsoft.com/office/drawing/2014/main" id="{B7FC5E89-378E-E942-9B66-6704892B69A0}"/>
              </a:ext>
            </a:extLst>
          </p:cNvPr>
          <p:cNvSpPr txBox="1"/>
          <p:nvPr/>
        </p:nvSpPr>
        <p:spPr>
          <a:xfrm>
            <a:off x="609600" y="4892588"/>
            <a:ext cx="10972800" cy="553998"/>
          </a:xfrm>
          <a:prstGeom prst="rect">
            <a:avLst/>
          </a:prstGeom>
        </p:spPr>
        <p:txBody>
          <a:bodyPr vert="horz" wrap="square" lIns="0" tIns="0" rIns="0" bIns="0" rtlCol="0">
            <a:spAutoFit/>
          </a:bodyPr>
          <a:lstStyle/>
          <a:p>
            <a:pPr marL="2895600" marR="402541" indent="-2057400" defTabSz="914286">
              <a:defRPr/>
            </a:pPr>
            <a:r>
              <a:rPr sz="1800" b="1" spc="-5" dirty="0">
                <a:solidFill>
                  <a:srgbClr val="002060"/>
                </a:solidFill>
                <a:latin typeface="Arial"/>
                <a:cs typeface="Arial"/>
              </a:rPr>
              <a:t>46% patients in ranibizumab </a:t>
            </a:r>
            <a:r>
              <a:rPr sz="1800" spc="-5" dirty="0">
                <a:solidFill>
                  <a:srgbClr val="002060"/>
                </a:solidFill>
                <a:latin typeface="Arial"/>
                <a:cs typeface="Arial"/>
              </a:rPr>
              <a:t>group showed improvement of </a:t>
            </a:r>
            <a:r>
              <a:rPr sz="1800" b="1" spc="-5" dirty="0">
                <a:solidFill>
                  <a:srgbClr val="002060"/>
                </a:solidFill>
                <a:latin typeface="Arial"/>
                <a:cs typeface="Arial"/>
              </a:rPr>
              <a:t>≥2-steps in DRSS at  5 </a:t>
            </a:r>
            <a:r>
              <a:rPr sz="1800" b="1" spc="-11" dirty="0">
                <a:solidFill>
                  <a:srgbClr val="002060"/>
                </a:solidFill>
                <a:latin typeface="Arial"/>
                <a:cs typeface="Arial"/>
              </a:rPr>
              <a:t>years, </a:t>
            </a:r>
            <a:r>
              <a:rPr sz="1800" spc="-5" dirty="0">
                <a:solidFill>
                  <a:srgbClr val="002060"/>
                </a:solidFill>
                <a:latin typeface="Arial"/>
                <a:cs typeface="Arial"/>
              </a:rPr>
              <a:t>maintaining the rates of DR</a:t>
            </a:r>
            <a:r>
              <a:rPr sz="1800" spc="95" dirty="0">
                <a:solidFill>
                  <a:srgbClr val="002060"/>
                </a:solidFill>
                <a:latin typeface="Arial"/>
                <a:cs typeface="Arial"/>
              </a:rPr>
              <a:t> </a:t>
            </a:r>
            <a:r>
              <a:rPr sz="1800" spc="-5" dirty="0">
                <a:solidFill>
                  <a:srgbClr val="002060"/>
                </a:solidFill>
                <a:latin typeface="Arial"/>
                <a:cs typeface="Arial"/>
              </a:rPr>
              <a:t>improvement</a:t>
            </a:r>
            <a:endParaRPr sz="1800" dirty="0">
              <a:solidFill>
                <a:srgbClr val="002060"/>
              </a:solidFill>
              <a:latin typeface="Arial"/>
              <a:cs typeface="Arial"/>
            </a:endParaRPr>
          </a:p>
        </p:txBody>
      </p:sp>
      <p:sp>
        <p:nvSpPr>
          <p:cNvPr id="4" name="Rectangle 3"/>
          <p:cNvSpPr/>
          <p:nvPr/>
        </p:nvSpPr>
        <p:spPr>
          <a:xfrm>
            <a:off x="5334000" y="2796694"/>
            <a:ext cx="673936" cy="177530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Tree>
    <p:extLst>
      <p:ext uri="{BB962C8B-B14F-4D97-AF65-F5344CB8AC3E}">
        <p14:creationId xmlns:p14="http://schemas.microsoft.com/office/powerpoint/2010/main" val="3203445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 name="Group 128">
            <a:extLst>
              <a:ext uri="{FF2B5EF4-FFF2-40B4-BE49-F238E27FC236}">
                <a16:creationId xmlns:a16="http://schemas.microsoft.com/office/drawing/2014/main" id="{E07C95A2-B4C4-B045-925C-C66C97904649}"/>
              </a:ext>
            </a:extLst>
          </p:cNvPr>
          <p:cNvGrpSpPr/>
          <p:nvPr/>
        </p:nvGrpSpPr>
        <p:grpSpPr>
          <a:xfrm>
            <a:off x="10505735" y="-1686265"/>
            <a:ext cx="3372530" cy="3372530"/>
            <a:chOff x="10363200" y="-1804038"/>
            <a:chExt cx="3659885" cy="3659885"/>
          </a:xfrm>
        </p:grpSpPr>
        <p:sp>
          <p:nvSpPr>
            <p:cNvPr id="130" name="Pie 129">
              <a:extLst>
                <a:ext uri="{FF2B5EF4-FFF2-40B4-BE49-F238E27FC236}">
                  <a16:creationId xmlns:a16="http://schemas.microsoft.com/office/drawing/2014/main" id="{ACE41397-5453-B447-BCF8-D227FA7AA0BD}"/>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1" name="Block Arc 130">
              <a:extLst>
                <a:ext uri="{FF2B5EF4-FFF2-40B4-BE49-F238E27FC236}">
                  <a16:creationId xmlns:a16="http://schemas.microsoft.com/office/drawing/2014/main" id="{AF06005F-AFF0-794F-A74F-CE0055ED00E3}"/>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sp>
        <p:nvSpPr>
          <p:cNvPr id="6" name="Slide Number Placeholder 5"/>
          <p:cNvSpPr>
            <a:spLocks noGrp="1"/>
          </p:cNvSpPr>
          <p:nvPr>
            <p:ph type="sldNum" sz="quarter" idx="11"/>
          </p:nvPr>
        </p:nvSpPr>
        <p:spPr/>
        <p:txBody>
          <a:bodyPr/>
          <a:lstStyle/>
          <a:p>
            <a:fld id="{47547CF9-5B10-D24F-A8D7-45A9778164F7}" type="slidenum">
              <a:rPr lang="uk-UA" smtClean="0">
                <a:latin typeface="Arial" panose="020B0604020202020204" pitchFamily="34" charset="0"/>
                <a:cs typeface="Arial" panose="020B0604020202020204" pitchFamily="34" charset="0"/>
              </a:rPr>
              <a:pPr/>
              <a:t>24</a:t>
            </a:fld>
            <a:endParaRPr lang="uk-UA" dirty="0">
              <a:latin typeface="Arial" panose="020B0604020202020204" pitchFamily="34" charset="0"/>
              <a:cs typeface="Arial" panose="020B0604020202020204" pitchFamily="34" charset="0"/>
            </a:endParaRPr>
          </a:p>
        </p:txBody>
      </p:sp>
      <p:sp>
        <p:nvSpPr>
          <p:cNvPr id="11" name="Title 1"/>
          <p:cNvSpPr>
            <a:spLocks noGrp="1"/>
          </p:cNvSpPr>
          <p:nvPr>
            <p:ph type="title"/>
          </p:nvPr>
        </p:nvSpPr>
        <p:spPr>
          <a:xfrm>
            <a:off x="613277" y="384876"/>
            <a:ext cx="9697102" cy="1371122"/>
          </a:xfrm>
        </p:spPr>
        <p:txBody>
          <a:bodyPr wrap="square" anchor="ctr">
            <a:normAutofit/>
          </a:bodyPr>
          <a:lstStyle/>
          <a:p>
            <a:pPr>
              <a:lnSpc>
                <a:spcPct val="90000"/>
              </a:lnSpc>
            </a:pPr>
            <a:r>
              <a:rPr lang="en-US" b="0" spc="-133" dirty="0"/>
              <a:t>Protocol S DR Ultra- Responders with ≥ 4- step DR Improvement from baseline with Ranibizumab Treatment*</a:t>
            </a:r>
            <a:endParaRPr lang="en-US" b="0" spc="-133" dirty="0">
              <a:latin typeface="Arial" panose="020B0604020202020204" pitchFamily="34" charset="0"/>
              <a:cs typeface="Arial" panose="020B0604020202020204" pitchFamily="34" charset="0"/>
            </a:endParaRPr>
          </a:p>
        </p:txBody>
      </p:sp>
      <p:sp>
        <p:nvSpPr>
          <p:cNvPr id="42" name="Rounded Rectangle 41">
            <a:extLst>
              <a:ext uri="{FF2B5EF4-FFF2-40B4-BE49-F238E27FC236}">
                <a16:creationId xmlns:a16="http://schemas.microsoft.com/office/drawing/2014/main" id="{7260779D-736B-7541-8A2F-C5FCD107FDFA}"/>
              </a:ext>
            </a:extLst>
          </p:cNvPr>
          <p:cNvSpPr/>
          <p:nvPr/>
        </p:nvSpPr>
        <p:spPr>
          <a:xfrm>
            <a:off x="612561" y="1828799"/>
            <a:ext cx="10971371" cy="3520705"/>
          </a:xfrm>
          <a:prstGeom prst="roundRect">
            <a:avLst>
              <a:gd name="adj" fmla="val 3921"/>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pic>
        <p:nvPicPr>
          <p:cNvPr id="43" name="Picture 42">
            <a:extLst>
              <a:ext uri="{FF2B5EF4-FFF2-40B4-BE49-F238E27FC236}">
                <a16:creationId xmlns:a16="http://schemas.microsoft.com/office/drawing/2014/main" id="{9CA00B39-582E-5D45-BCB8-3B71ACCED0B4}"/>
              </a:ext>
            </a:extLst>
          </p:cNvPr>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11096446" y="293546"/>
            <a:ext cx="776891" cy="776891"/>
          </a:xfrm>
          <a:prstGeom prst="rect">
            <a:avLst/>
          </a:prstGeom>
        </p:spPr>
      </p:pic>
      <p:sp>
        <p:nvSpPr>
          <p:cNvPr id="44" name="TextBox 43">
            <a:extLst>
              <a:ext uri="{FF2B5EF4-FFF2-40B4-BE49-F238E27FC236}">
                <a16:creationId xmlns:a16="http://schemas.microsoft.com/office/drawing/2014/main" id="{CD30A645-548B-0444-89FD-5880FB44E175}"/>
              </a:ext>
            </a:extLst>
          </p:cNvPr>
          <p:cNvSpPr txBox="1"/>
          <p:nvPr/>
        </p:nvSpPr>
        <p:spPr>
          <a:xfrm>
            <a:off x="508714" y="5955270"/>
            <a:ext cx="10971371" cy="200055"/>
          </a:xfrm>
          <a:prstGeom prst="rect">
            <a:avLst/>
          </a:prstGeom>
          <a:noFill/>
        </p:spPr>
        <p:txBody>
          <a:bodyPr wrap="square" rtlCol="0">
            <a:spAutoFit/>
          </a:bodyPr>
          <a:lstStyle/>
          <a:p>
            <a:pPr defTabSz="914286">
              <a:defRPr/>
            </a:pPr>
            <a:r>
              <a:rPr lang="en-US" sz="700" dirty="0">
                <a:solidFill>
                  <a:srgbClr val="000000"/>
                </a:solidFill>
                <a:latin typeface="Arial" panose="020B0604020202020204"/>
              </a:rPr>
              <a:t>* Eyes included in </a:t>
            </a:r>
            <a:r>
              <a:rPr lang="en-US" sz="700" dirty="0">
                <a:solidFill>
                  <a:srgbClr val="000000"/>
                </a:solidFill>
                <a:latin typeface="Arial" panose="020B0604020202020204" pitchFamily="34" charset="0"/>
                <a:cs typeface="Arial" panose="020B0604020202020204" pitchFamily="34" charset="0"/>
              </a:rPr>
              <a:t>≥4 step DR improvement analysis had gradable baseline DR severity of</a:t>
            </a:r>
            <a:r>
              <a:rPr lang="en-US" sz="700" dirty="0">
                <a:solidFill>
                  <a:srgbClr val="000000"/>
                </a:solidFill>
                <a:latin typeface="Arial" panose="020B0604020202020204"/>
              </a:rPr>
              <a:t> </a:t>
            </a:r>
            <a:r>
              <a:rPr lang="en-US" sz="700" dirty="0">
                <a:solidFill>
                  <a:srgbClr val="000000"/>
                </a:solidFill>
                <a:latin typeface="Arial" panose="020B0604020202020204" pitchFamily="34" charset="0"/>
                <a:cs typeface="Arial" panose="020B0604020202020204" pitchFamily="34" charset="0"/>
              </a:rPr>
              <a:t>≥47 </a:t>
            </a:r>
            <a:r>
              <a:rPr lang="en-US" sz="700" dirty="0">
                <a:solidFill>
                  <a:srgbClr val="000000"/>
                </a:solidFill>
                <a:latin typeface="Arial" panose="020B0604020202020204"/>
              </a:rPr>
              <a:t> </a:t>
            </a:r>
          </a:p>
        </p:txBody>
      </p:sp>
      <p:graphicFrame>
        <p:nvGraphicFramePr>
          <p:cNvPr id="45" name="Chart 44">
            <a:extLst>
              <a:ext uri="{FF2B5EF4-FFF2-40B4-BE49-F238E27FC236}">
                <a16:creationId xmlns:a16="http://schemas.microsoft.com/office/drawing/2014/main" id="{43DF67B0-0388-F846-878F-9CFFBF30C44A}"/>
              </a:ext>
            </a:extLst>
          </p:cNvPr>
          <p:cNvGraphicFramePr/>
          <p:nvPr>
            <p:extLst>
              <p:ext uri="{D42A27DB-BD31-4B8C-83A1-F6EECF244321}">
                <p14:modId xmlns:p14="http://schemas.microsoft.com/office/powerpoint/2010/main" val="2233756527"/>
              </p:ext>
            </p:extLst>
          </p:nvPr>
        </p:nvGraphicFramePr>
        <p:xfrm>
          <a:off x="1676400" y="1952492"/>
          <a:ext cx="9337873" cy="2959434"/>
        </p:xfrm>
        <a:graphic>
          <a:graphicData uri="http://schemas.openxmlformats.org/drawingml/2006/chart">
            <c:chart xmlns:c="http://schemas.openxmlformats.org/drawingml/2006/chart" xmlns:r="http://schemas.openxmlformats.org/officeDocument/2006/relationships" r:id="rId3"/>
          </a:graphicData>
        </a:graphic>
      </p:graphicFrame>
      <p:sp>
        <p:nvSpPr>
          <p:cNvPr id="47" name="TextBox 46">
            <a:extLst>
              <a:ext uri="{FF2B5EF4-FFF2-40B4-BE49-F238E27FC236}">
                <a16:creationId xmlns:a16="http://schemas.microsoft.com/office/drawing/2014/main" id="{E2F00B15-9CCF-7F44-943F-AC73E958151C}"/>
              </a:ext>
            </a:extLst>
          </p:cNvPr>
          <p:cNvSpPr txBox="1"/>
          <p:nvPr/>
        </p:nvSpPr>
        <p:spPr>
          <a:xfrm rot="16200000">
            <a:off x="2945928" y="2986735"/>
            <a:ext cx="2797920" cy="307777"/>
          </a:xfrm>
          <a:prstGeom prst="rect">
            <a:avLst/>
          </a:prstGeom>
          <a:noFill/>
        </p:spPr>
        <p:txBody>
          <a:bodyPr wrap="square" rtlCol="0">
            <a:spAutoFit/>
          </a:bodyPr>
          <a:lstStyle/>
          <a:p>
            <a:r>
              <a:rPr lang="en-US" sz="1400" b="1" dirty="0"/>
              <a:t>Percentage of Eyes</a:t>
            </a:r>
          </a:p>
        </p:txBody>
      </p:sp>
      <p:sp>
        <p:nvSpPr>
          <p:cNvPr id="48" name="TextBox 47">
            <a:extLst>
              <a:ext uri="{FF2B5EF4-FFF2-40B4-BE49-F238E27FC236}">
                <a16:creationId xmlns:a16="http://schemas.microsoft.com/office/drawing/2014/main" id="{22948680-32E2-6442-9FD6-07973289E93C}"/>
              </a:ext>
            </a:extLst>
          </p:cNvPr>
          <p:cNvSpPr txBox="1"/>
          <p:nvPr/>
        </p:nvSpPr>
        <p:spPr>
          <a:xfrm>
            <a:off x="1025229" y="5122754"/>
            <a:ext cx="10141542" cy="369284"/>
          </a:xfrm>
          <a:prstGeom prst="rect">
            <a:avLst/>
          </a:prstGeom>
          <a:solidFill>
            <a:schemeClr val="bg1"/>
          </a:solidFill>
          <a:ln>
            <a:noFill/>
          </a:ln>
        </p:spPr>
        <p:txBody>
          <a:bodyPr wrap="square" rtlCol="0">
            <a:spAutoFit/>
          </a:bodyPr>
          <a:lstStyle/>
          <a:p>
            <a:pPr algn="ctr"/>
            <a:r>
              <a:rPr lang="en-US" sz="1800" b="1" dirty="0">
                <a:solidFill>
                  <a:srgbClr val="002060"/>
                </a:solidFill>
              </a:rPr>
              <a:t>Analysis population limited to eyes with room to improve by ≥4 steps on the ETDRS-DRSS</a:t>
            </a:r>
          </a:p>
        </p:txBody>
      </p:sp>
      <p:sp>
        <p:nvSpPr>
          <p:cNvPr id="2" name="Rectangle 1">
            <a:extLst>
              <a:ext uri="{FF2B5EF4-FFF2-40B4-BE49-F238E27FC236}">
                <a16:creationId xmlns:a16="http://schemas.microsoft.com/office/drawing/2014/main" id="{E66F6F2A-962E-394E-B110-FFB55421FC4A}"/>
              </a:ext>
            </a:extLst>
          </p:cNvPr>
          <p:cNvSpPr/>
          <p:nvPr/>
        </p:nvSpPr>
        <p:spPr>
          <a:xfrm>
            <a:off x="8229600" y="2590800"/>
            <a:ext cx="2937171" cy="213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Tree>
    <p:extLst>
      <p:ext uri="{BB962C8B-B14F-4D97-AF65-F5344CB8AC3E}">
        <p14:creationId xmlns:p14="http://schemas.microsoft.com/office/powerpoint/2010/main" val="4275068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324B8850-65EF-0E46-BA9B-8C22ADF93CE2}"/>
              </a:ext>
            </a:extLst>
          </p:cNvPr>
          <p:cNvSpPr/>
          <p:nvPr/>
        </p:nvSpPr>
        <p:spPr>
          <a:xfrm>
            <a:off x="609600" y="2477511"/>
            <a:ext cx="1418948" cy="38272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2075"/>
            <a:r>
              <a:rPr lang="en-US" sz="1800" b="1" dirty="0"/>
              <a:t>Case 1</a:t>
            </a:r>
          </a:p>
        </p:txBody>
      </p:sp>
      <p:sp>
        <p:nvSpPr>
          <p:cNvPr id="15" name="Rounded Rectangle 14">
            <a:extLst>
              <a:ext uri="{FF2B5EF4-FFF2-40B4-BE49-F238E27FC236}">
                <a16:creationId xmlns:a16="http://schemas.microsoft.com/office/drawing/2014/main" id="{B8A58CE4-858B-2A4A-93E8-0DF67DC44F0F}"/>
              </a:ext>
            </a:extLst>
          </p:cNvPr>
          <p:cNvSpPr/>
          <p:nvPr/>
        </p:nvSpPr>
        <p:spPr>
          <a:xfrm>
            <a:off x="609600" y="4575401"/>
            <a:ext cx="1447800" cy="38272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2075"/>
            <a:r>
              <a:rPr lang="en-US" sz="1800" b="1" dirty="0"/>
              <a:t>Case 2</a:t>
            </a:r>
          </a:p>
        </p:txBody>
      </p:sp>
      <p:sp>
        <p:nvSpPr>
          <p:cNvPr id="6" name="Slide Number Placeholder 5"/>
          <p:cNvSpPr>
            <a:spLocks noGrp="1"/>
          </p:cNvSpPr>
          <p:nvPr>
            <p:ph type="sldNum" sz="quarter" idx="11"/>
          </p:nvPr>
        </p:nvSpPr>
        <p:spPr/>
        <p:txBody>
          <a:bodyPr/>
          <a:lstStyle/>
          <a:p>
            <a:fld id="{47547CF9-5B10-D24F-A8D7-45A9778164F7}" type="slidenum">
              <a:rPr lang="uk-UA" smtClean="0">
                <a:latin typeface="Arial" panose="020B0604020202020204" pitchFamily="34" charset="0"/>
                <a:cs typeface="Arial" panose="020B0604020202020204" pitchFamily="34" charset="0"/>
              </a:rPr>
              <a:pPr/>
              <a:t>25</a:t>
            </a:fld>
            <a:endParaRPr lang="uk-UA" dirty="0">
              <a:latin typeface="Arial" panose="020B0604020202020204" pitchFamily="34" charset="0"/>
              <a:cs typeface="Arial" panose="020B0604020202020204" pitchFamily="34" charset="0"/>
            </a:endParaRPr>
          </a:p>
        </p:txBody>
      </p:sp>
      <p:sp>
        <p:nvSpPr>
          <p:cNvPr id="11" name="Title 1"/>
          <p:cNvSpPr>
            <a:spLocks noGrp="1"/>
          </p:cNvSpPr>
          <p:nvPr>
            <p:ph type="title"/>
          </p:nvPr>
        </p:nvSpPr>
        <p:spPr>
          <a:xfrm>
            <a:off x="613277" y="384876"/>
            <a:ext cx="9697102" cy="1371122"/>
          </a:xfrm>
        </p:spPr>
        <p:txBody>
          <a:bodyPr wrap="square" anchor="ctr">
            <a:normAutofit/>
          </a:bodyPr>
          <a:lstStyle/>
          <a:p>
            <a:pPr>
              <a:lnSpc>
                <a:spcPct val="90000"/>
              </a:lnSpc>
            </a:pPr>
            <a:r>
              <a:rPr lang="en-US" b="0" spc="-133" dirty="0"/>
              <a:t>Protocol S – Ranibizumab DR Ultra – Responder: Case Example</a:t>
            </a:r>
            <a:endParaRPr lang="en-US" b="0" spc="-133"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7D7B41E8-21B6-E744-BB36-44FBA33F9469}"/>
              </a:ext>
            </a:extLst>
          </p:cNvPr>
          <p:cNvPicPr>
            <a:picLocks noChangeAspect="1"/>
          </p:cNvPicPr>
          <p:nvPr/>
        </p:nvPicPr>
        <p:blipFill rotWithShape="1">
          <a:blip r:embed="rId2"/>
          <a:srcRect l="19447" t="10867" r="1279" b="7315"/>
          <a:stretch/>
        </p:blipFill>
        <p:spPr>
          <a:xfrm>
            <a:off x="1917949" y="1828710"/>
            <a:ext cx="9663738" cy="4139961"/>
          </a:xfrm>
          <a:prstGeom prst="rect">
            <a:avLst/>
          </a:prstGeom>
        </p:spPr>
      </p:pic>
    </p:spTree>
    <p:extLst>
      <p:ext uri="{BB962C8B-B14F-4D97-AF65-F5344CB8AC3E}">
        <p14:creationId xmlns:p14="http://schemas.microsoft.com/office/powerpoint/2010/main" val="3011410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8454E29-7465-7C4C-92F4-7A3A8BF2D1D2}"/>
              </a:ext>
            </a:extLst>
          </p:cNvPr>
          <p:cNvSpPr txBox="1"/>
          <p:nvPr/>
        </p:nvSpPr>
        <p:spPr>
          <a:xfrm rot="10800000">
            <a:off x="609600" y="4865815"/>
            <a:ext cx="10972800" cy="576000"/>
          </a:xfrm>
          <a:prstGeom prst="round2SameRect">
            <a:avLst>
              <a:gd name="adj1" fmla="val 0"/>
              <a:gd name="adj2" fmla="val 30330"/>
            </a:avLst>
          </a:prstGeom>
          <a:solidFill>
            <a:schemeClr val="accent4">
              <a:lumMod val="20000"/>
              <a:lumOff val="80000"/>
            </a:schemeClr>
          </a:solidFill>
          <a:ln>
            <a:solidFill>
              <a:schemeClr val="accent3">
                <a:lumMod val="20000"/>
                <a:lumOff val="80000"/>
              </a:schemeClr>
            </a:solidFill>
          </a:ln>
        </p:spPr>
        <p:txBody>
          <a:bodyPr wrap="square" rtlCol="0">
            <a:spAutoFit/>
          </a:bodyPr>
          <a:lstStyle/>
          <a:p>
            <a:pPr algn="ctr"/>
            <a:endParaRPr lang="en-US" sz="2000" b="1" dirty="0">
              <a:solidFill>
                <a:srgbClr val="002060"/>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1"/>
          </p:nvPr>
        </p:nvSpPr>
        <p:spPr/>
        <p:txBody>
          <a:bodyPr/>
          <a:lstStyle/>
          <a:p>
            <a:fld id="{47547CF9-5B10-D24F-A8D7-45A9778164F7}" type="slidenum">
              <a:rPr lang="uk-UA" smtClean="0">
                <a:latin typeface="Arial" panose="020B0604020202020204" pitchFamily="34" charset="0"/>
                <a:cs typeface="Arial" panose="020B0604020202020204" pitchFamily="34" charset="0"/>
              </a:rPr>
              <a:pPr/>
              <a:t>26</a:t>
            </a:fld>
            <a:endParaRPr lang="uk-UA" dirty="0">
              <a:latin typeface="Arial" panose="020B0604020202020204" pitchFamily="34" charset="0"/>
              <a:cs typeface="Arial" panose="020B0604020202020204" pitchFamily="34" charset="0"/>
            </a:endParaRPr>
          </a:p>
        </p:txBody>
      </p:sp>
      <p:sp>
        <p:nvSpPr>
          <p:cNvPr id="11" name="Title 1"/>
          <p:cNvSpPr>
            <a:spLocks noGrp="1"/>
          </p:cNvSpPr>
          <p:nvPr>
            <p:ph type="title"/>
          </p:nvPr>
        </p:nvSpPr>
        <p:spPr>
          <a:xfrm>
            <a:off x="613277" y="178790"/>
            <a:ext cx="8378323" cy="1371122"/>
          </a:xfrm>
        </p:spPr>
        <p:txBody>
          <a:bodyPr wrap="square" anchor="ctr">
            <a:normAutofit/>
          </a:bodyPr>
          <a:lstStyle/>
          <a:p>
            <a:pPr>
              <a:lnSpc>
                <a:spcPct val="90000"/>
              </a:lnSpc>
            </a:pPr>
            <a:r>
              <a:rPr lang="en-US" b="0" spc="-133" dirty="0"/>
              <a:t>Ranibizumab is safe and well tolerated in PDR patients</a:t>
            </a:r>
            <a:endParaRPr lang="en-US" b="0" spc="-133" dirty="0">
              <a:latin typeface="Arial" panose="020B0604020202020204" pitchFamily="34" charset="0"/>
              <a:cs typeface="Arial" panose="020B0604020202020204" pitchFamily="34" charset="0"/>
            </a:endParaRPr>
          </a:p>
        </p:txBody>
      </p:sp>
      <p:sp>
        <p:nvSpPr>
          <p:cNvPr id="43" name="object 34">
            <a:extLst>
              <a:ext uri="{FF2B5EF4-FFF2-40B4-BE49-F238E27FC236}">
                <a16:creationId xmlns:a16="http://schemas.microsoft.com/office/drawing/2014/main" id="{8CA53E22-04F6-F44B-95CA-A69067F89D62}"/>
              </a:ext>
            </a:extLst>
          </p:cNvPr>
          <p:cNvSpPr txBox="1"/>
          <p:nvPr/>
        </p:nvSpPr>
        <p:spPr>
          <a:xfrm>
            <a:off x="812800" y="4999926"/>
            <a:ext cx="10769600" cy="307777"/>
          </a:xfrm>
          <a:prstGeom prst="rect">
            <a:avLst/>
          </a:prstGeom>
        </p:spPr>
        <p:txBody>
          <a:bodyPr vert="horz" wrap="square" lIns="0" tIns="0" rIns="0" bIns="0" rtlCol="0">
            <a:spAutoFit/>
          </a:bodyPr>
          <a:lstStyle/>
          <a:p>
            <a:pPr marL="7938" marR="402541" algn="ctr" defTabSz="914286">
              <a:defRPr/>
            </a:pPr>
            <a:r>
              <a:rPr lang="en-IN" sz="2000" b="1" spc="-5" dirty="0">
                <a:solidFill>
                  <a:srgbClr val="002060"/>
                </a:solidFill>
                <a:cs typeface="Arial"/>
              </a:rPr>
              <a:t>Need for vitrectomy is higher with PRP group compared to Ranibizumab arm</a:t>
            </a:r>
          </a:p>
        </p:txBody>
      </p:sp>
      <p:graphicFrame>
        <p:nvGraphicFramePr>
          <p:cNvPr id="44" name="Table 43">
            <a:extLst>
              <a:ext uri="{FF2B5EF4-FFF2-40B4-BE49-F238E27FC236}">
                <a16:creationId xmlns:a16="http://schemas.microsoft.com/office/drawing/2014/main" id="{3721A26C-1DE1-554C-A8EB-C8E56D0CCDCD}"/>
              </a:ext>
            </a:extLst>
          </p:cNvPr>
          <p:cNvGraphicFramePr>
            <a:graphicFrameLocks noGrp="1"/>
          </p:cNvGraphicFramePr>
          <p:nvPr>
            <p:extLst>
              <p:ext uri="{D42A27DB-BD31-4B8C-83A1-F6EECF244321}">
                <p14:modId xmlns:p14="http://schemas.microsoft.com/office/powerpoint/2010/main" val="3278936010"/>
              </p:ext>
            </p:extLst>
          </p:nvPr>
        </p:nvGraphicFramePr>
        <p:xfrm>
          <a:off x="609600" y="1810980"/>
          <a:ext cx="10972800" cy="2913421"/>
        </p:xfrm>
        <a:graphic>
          <a:graphicData uri="http://schemas.openxmlformats.org/drawingml/2006/table">
            <a:tbl>
              <a:tblPr firstRow="1" bandRow="1">
                <a:tableStyleId>{6E25E649-3F16-4E02-A733-19D2CDBF48F0}</a:tableStyleId>
              </a:tblPr>
              <a:tblGrid>
                <a:gridCol w="4648573">
                  <a:extLst>
                    <a:ext uri="{9D8B030D-6E8A-4147-A177-3AD203B41FA5}">
                      <a16:colId xmlns:a16="http://schemas.microsoft.com/office/drawing/2014/main" val="20000"/>
                    </a:ext>
                  </a:extLst>
                </a:gridCol>
                <a:gridCol w="2353113">
                  <a:extLst>
                    <a:ext uri="{9D8B030D-6E8A-4147-A177-3AD203B41FA5}">
                      <a16:colId xmlns:a16="http://schemas.microsoft.com/office/drawing/2014/main" val="20001"/>
                    </a:ext>
                  </a:extLst>
                </a:gridCol>
                <a:gridCol w="1985557">
                  <a:extLst>
                    <a:ext uri="{9D8B030D-6E8A-4147-A177-3AD203B41FA5}">
                      <a16:colId xmlns:a16="http://schemas.microsoft.com/office/drawing/2014/main" val="20002"/>
                    </a:ext>
                  </a:extLst>
                </a:gridCol>
                <a:gridCol w="1985557">
                  <a:extLst>
                    <a:ext uri="{9D8B030D-6E8A-4147-A177-3AD203B41FA5}">
                      <a16:colId xmlns:a16="http://schemas.microsoft.com/office/drawing/2014/main" val="20003"/>
                    </a:ext>
                  </a:extLst>
                </a:gridCol>
              </a:tblGrid>
              <a:tr h="731661">
                <a:tc>
                  <a:txBody>
                    <a:bodyPr/>
                    <a:lstStyle/>
                    <a:p>
                      <a:pPr algn="ctr"/>
                      <a:endParaRPr lang="en-US" sz="1800" dirty="0">
                        <a:solidFill>
                          <a:srgbClr val="002060"/>
                        </a:solidFill>
                        <a:latin typeface="Arial" panose="020B0604020202020204" pitchFamily="34" charset="0"/>
                        <a:cs typeface="Arial" panose="020B0604020202020204" pitchFamily="34" charset="0"/>
                      </a:endParaRPr>
                    </a:p>
                  </a:txBody>
                  <a:tcPr marL="91428" marR="91428" marT="45714" marB="45714">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marL="0" algn="ctr" defTabSz="914400" rtl="0" eaLnBrk="1" latinLnBrk="0" hangingPunct="1">
                        <a:defRPr/>
                      </a:pPr>
                      <a:r>
                        <a:rPr lang="en-US" altLang="ja-JP" sz="1800" kern="1200" dirty="0">
                          <a:latin typeface="Arial" panose="020B0604020202020204" pitchFamily="34" charset="0"/>
                          <a:cs typeface="Arial" panose="020B0604020202020204" pitchFamily="34" charset="0"/>
                        </a:rPr>
                        <a:t>Ranibizumab</a:t>
                      </a:r>
                      <a:endParaRPr lang="en-US" altLang="ja-JP" sz="1800" b="1" kern="1200" dirty="0">
                        <a:solidFill>
                          <a:srgbClr val="002060"/>
                        </a:solidFill>
                        <a:latin typeface="Arial" panose="020B0604020202020204" pitchFamily="34" charset="0"/>
                        <a:ea typeface="+mn-ea"/>
                        <a:cs typeface="Arial" panose="020B0604020202020204" pitchFamily="34" charset="0"/>
                      </a:endParaRPr>
                    </a:p>
                  </a:txBody>
                  <a:tcPr marL="91428" marR="91428" marT="45714" marB="45714"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0070C0"/>
                    </a:solidFill>
                  </a:tcPr>
                </a:tc>
                <a:tc>
                  <a:txBody>
                    <a:bodyPr/>
                    <a:lstStyle/>
                    <a:p>
                      <a:pPr marL="0" algn="ctr" defTabSz="914400" rtl="0" eaLnBrk="1" latinLnBrk="0" hangingPunct="1">
                        <a:defRPr/>
                      </a:pPr>
                      <a:r>
                        <a:rPr lang="en-US" altLang="ja-JP" sz="1800" kern="1200" dirty="0">
                          <a:latin typeface="Arial" panose="020B0604020202020204" pitchFamily="34" charset="0"/>
                          <a:cs typeface="Arial" panose="020B0604020202020204" pitchFamily="34" charset="0"/>
                        </a:rPr>
                        <a:t>Prompt PRP</a:t>
                      </a:r>
                      <a:endParaRPr lang="en-US" altLang="ja-JP" sz="1800" b="1" kern="1200" dirty="0">
                        <a:solidFill>
                          <a:srgbClr val="002060"/>
                        </a:solidFill>
                        <a:latin typeface="Arial" panose="020B0604020202020204" pitchFamily="34" charset="0"/>
                        <a:ea typeface="+mn-ea"/>
                        <a:cs typeface="Arial" panose="020B0604020202020204" pitchFamily="34" charset="0"/>
                      </a:endParaRPr>
                    </a:p>
                  </a:txBody>
                  <a:tcPr marL="91428" marR="91428" marT="45714" marB="45714"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algn="ctr" defTabSz="914400" rtl="0" eaLnBrk="1" latinLnBrk="0" hangingPunct="1">
                        <a:defRPr/>
                      </a:pPr>
                      <a:r>
                        <a:rPr lang="en-GB" altLang="ja-JP" sz="1800" kern="1200" dirty="0">
                          <a:latin typeface="Arial" panose="020B0604020202020204" pitchFamily="34" charset="0"/>
                          <a:cs typeface="Arial" panose="020B0604020202020204" pitchFamily="34" charset="0"/>
                        </a:rPr>
                        <a:t>P</a:t>
                      </a:r>
                      <a:r>
                        <a:rPr lang="en-GB" altLang="ja-JP" sz="1800" kern="1200" baseline="0" dirty="0">
                          <a:latin typeface="Arial" panose="020B0604020202020204" pitchFamily="34" charset="0"/>
                          <a:cs typeface="Arial" panose="020B0604020202020204" pitchFamily="34" charset="0"/>
                        </a:rPr>
                        <a:t> value</a:t>
                      </a:r>
                      <a:endParaRPr lang="en-US" altLang="ja-JP" sz="1800" b="1" kern="1200" dirty="0">
                        <a:solidFill>
                          <a:srgbClr val="002060"/>
                        </a:solidFill>
                        <a:latin typeface="Arial" panose="020B0604020202020204" pitchFamily="34" charset="0"/>
                        <a:ea typeface="+mn-ea"/>
                        <a:cs typeface="Arial" panose="020B0604020202020204" pitchFamily="34" charset="0"/>
                      </a:endParaRPr>
                    </a:p>
                  </a:txBody>
                  <a:tcPr marL="91428" marR="91428" marT="45714" marB="45714"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4A720"/>
                    </a:solidFill>
                  </a:tcPr>
                </a:tc>
                <a:extLst>
                  <a:ext uri="{0D108BD9-81ED-4DB2-BD59-A6C34878D82A}">
                    <a16:rowId xmlns:a16="http://schemas.microsoft.com/office/drawing/2014/main" val="10000"/>
                  </a:ext>
                </a:extLst>
              </a:tr>
              <a:tr h="330429">
                <a:tc>
                  <a:txBody>
                    <a:bodyPr/>
                    <a:lstStyle/>
                    <a:p>
                      <a:pPr marL="0" marR="0" lvl="0" indent="0" algn="ctr" defTabSz="914400" rtl="0" eaLnBrk="1" fontAlgn="base" latinLnBrk="0" hangingPunct="1">
                        <a:lnSpc>
                          <a:spcPct val="115000"/>
                        </a:lnSpc>
                        <a:spcBef>
                          <a:spcPts val="0"/>
                        </a:spcBef>
                        <a:spcAft>
                          <a:spcPts val="0"/>
                        </a:spcAft>
                        <a:buClrTx/>
                        <a:buSzTx/>
                        <a:buFontTx/>
                        <a:buNone/>
                        <a:tabLst>
                          <a:tab pos="195580" algn="l"/>
                        </a:tabLst>
                        <a:defRPr/>
                      </a:pPr>
                      <a:r>
                        <a:rPr lang="en-GB" sz="1600" kern="1200" dirty="0">
                          <a:latin typeface="Arial" panose="020B0604020202020204" pitchFamily="34" charset="0"/>
                          <a:cs typeface="Arial" panose="020B0604020202020204" pitchFamily="34" charset="0"/>
                        </a:rPr>
                        <a:t>Ocular</a:t>
                      </a:r>
                      <a:r>
                        <a:rPr lang="en-GB" sz="1600" kern="1200" baseline="0" dirty="0">
                          <a:latin typeface="Arial" panose="020B0604020202020204" pitchFamily="34" charset="0"/>
                          <a:cs typeface="Arial" panose="020B0604020202020204" pitchFamily="34" charset="0"/>
                        </a:rPr>
                        <a:t> complications</a:t>
                      </a:r>
                      <a:endParaRPr lang="en-US" sz="1600" b="1" kern="1200" dirty="0">
                        <a:solidFill>
                          <a:srgbClr val="002060"/>
                        </a:solidFill>
                        <a:latin typeface="Arial" panose="020B0604020202020204" pitchFamily="34" charset="0"/>
                        <a:ea typeface="+mn-ea"/>
                        <a:cs typeface="Arial" panose="020B0604020202020204" pitchFamily="34" charset="0"/>
                      </a:endParaRPr>
                    </a:p>
                  </a:txBody>
                  <a:tcPr marL="71796" marR="71796"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lvl1pPr>
                        <a:spcBef>
                          <a:spcPct val="20000"/>
                        </a:spcBef>
                        <a:buClr>
                          <a:srgbClr val="FFFF00"/>
                        </a:buClr>
                        <a:buFont typeface="Wingdings" panose="05000000000000000000" pitchFamily="2" charset="2"/>
                        <a:defRPr sz="2400" b="1">
                          <a:solidFill>
                            <a:srgbClr val="FFFFFF"/>
                          </a:solidFill>
                          <a:latin typeface="Arial" panose="020B0604020202020204" pitchFamily="34" charset="0"/>
                        </a:defRPr>
                      </a:lvl1pPr>
                      <a:lvl2pPr marL="742950" indent="-285750">
                        <a:spcBef>
                          <a:spcPct val="20000"/>
                        </a:spcBef>
                        <a:buClr>
                          <a:srgbClr val="FFFF00"/>
                        </a:buClr>
                        <a:defRPr sz="2000" b="1">
                          <a:solidFill>
                            <a:srgbClr val="FFFFFF"/>
                          </a:solidFill>
                          <a:latin typeface="Arial" panose="020B0604020202020204" pitchFamily="34" charset="0"/>
                        </a:defRPr>
                      </a:lvl2pPr>
                      <a:lvl3pPr marL="1143000" indent="-228600">
                        <a:spcBef>
                          <a:spcPct val="20000"/>
                        </a:spcBef>
                        <a:buClr>
                          <a:srgbClr val="FFFF00"/>
                        </a:buClr>
                        <a:defRPr sz="2000" b="1">
                          <a:solidFill>
                            <a:srgbClr val="FFFFFF"/>
                          </a:solidFill>
                          <a:latin typeface="Arial" panose="020B0604020202020204" pitchFamily="34" charset="0"/>
                        </a:defRPr>
                      </a:lvl3pPr>
                      <a:lvl4pPr marL="1600200" indent="-228600">
                        <a:spcBef>
                          <a:spcPct val="20000"/>
                        </a:spcBef>
                        <a:buClr>
                          <a:srgbClr val="FFFF00"/>
                        </a:buClr>
                        <a:buFont typeface="Wingdings" panose="05000000000000000000" pitchFamily="2" charset="2"/>
                        <a:defRPr sz="2000" b="1">
                          <a:solidFill>
                            <a:srgbClr val="FFFFFF"/>
                          </a:solidFill>
                          <a:latin typeface="Arial" panose="020B0604020202020204" pitchFamily="34" charset="0"/>
                        </a:defRPr>
                      </a:lvl4pPr>
                      <a:lvl5pPr marL="2057400" indent="-228600">
                        <a:spcBef>
                          <a:spcPct val="20000"/>
                        </a:spcBef>
                        <a:buClr>
                          <a:srgbClr val="FFFF00"/>
                        </a:buClr>
                        <a:buFont typeface="Wingdings" panose="05000000000000000000" pitchFamily="2" charset="2"/>
                        <a:defRPr sz="2000" b="1">
                          <a:solidFill>
                            <a:srgbClr val="FFFFFF"/>
                          </a:solidFill>
                          <a:latin typeface="Arial" panose="020B0604020202020204" pitchFamily="34" charset="0"/>
                        </a:defRPr>
                      </a:lvl5pPr>
                      <a:lvl6pPr marL="2514600" indent="-228600" eaLnBrk="0" fontAlgn="base" hangingPunct="0">
                        <a:spcBef>
                          <a:spcPct val="20000"/>
                        </a:spcBef>
                        <a:spcAft>
                          <a:spcPct val="0"/>
                        </a:spcAft>
                        <a:buClr>
                          <a:srgbClr val="FFFF00"/>
                        </a:buClr>
                        <a:buFont typeface="Wingdings" panose="05000000000000000000" pitchFamily="2" charset="2"/>
                        <a:defRPr sz="2000" b="1">
                          <a:solidFill>
                            <a:srgbClr val="FFFFFF"/>
                          </a:solidFill>
                          <a:latin typeface="Arial" panose="020B0604020202020204" pitchFamily="34" charset="0"/>
                        </a:defRPr>
                      </a:lvl6pPr>
                      <a:lvl7pPr marL="2971800" indent="-228600" eaLnBrk="0" fontAlgn="base" hangingPunct="0">
                        <a:spcBef>
                          <a:spcPct val="20000"/>
                        </a:spcBef>
                        <a:spcAft>
                          <a:spcPct val="0"/>
                        </a:spcAft>
                        <a:buClr>
                          <a:srgbClr val="FFFF00"/>
                        </a:buClr>
                        <a:buFont typeface="Wingdings" panose="05000000000000000000" pitchFamily="2" charset="2"/>
                        <a:defRPr sz="2000" b="1">
                          <a:solidFill>
                            <a:srgbClr val="FFFFFF"/>
                          </a:solidFill>
                          <a:latin typeface="Arial" panose="020B0604020202020204" pitchFamily="34" charset="0"/>
                        </a:defRPr>
                      </a:lvl7pPr>
                      <a:lvl8pPr marL="3429000" indent="-228600" eaLnBrk="0" fontAlgn="base" hangingPunct="0">
                        <a:spcBef>
                          <a:spcPct val="20000"/>
                        </a:spcBef>
                        <a:spcAft>
                          <a:spcPct val="0"/>
                        </a:spcAft>
                        <a:buClr>
                          <a:srgbClr val="FFFF00"/>
                        </a:buClr>
                        <a:buFont typeface="Wingdings" panose="05000000000000000000" pitchFamily="2" charset="2"/>
                        <a:defRPr sz="2000" b="1">
                          <a:solidFill>
                            <a:srgbClr val="FFFFFF"/>
                          </a:solidFill>
                          <a:latin typeface="Arial" panose="020B0604020202020204" pitchFamily="34" charset="0"/>
                        </a:defRPr>
                      </a:lvl8pPr>
                      <a:lvl9pPr marL="3886200" indent="-228600" eaLnBrk="0" fontAlgn="base" hangingPunct="0">
                        <a:spcBef>
                          <a:spcPct val="20000"/>
                        </a:spcBef>
                        <a:spcAft>
                          <a:spcPct val="0"/>
                        </a:spcAft>
                        <a:buClr>
                          <a:srgbClr val="FFFF00"/>
                        </a:buClr>
                        <a:buFont typeface="Wingdings" panose="05000000000000000000" pitchFamily="2" charset="2"/>
                        <a:defRPr sz="2000" b="1">
                          <a:solidFill>
                            <a:srgbClr val="FFFFFF"/>
                          </a:solidFill>
                          <a:latin typeface="Arial" panose="020B0604020202020204" pitchFamily="34" charset="0"/>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altLang="ja-JP" sz="1600" kern="1200" dirty="0">
                          <a:solidFill>
                            <a:schemeClr val="tx1"/>
                          </a:solidFill>
                          <a:latin typeface="Arial" panose="020B0604020202020204" pitchFamily="34" charset="0"/>
                          <a:cs typeface="Arial" panose="020B0604020202020204" pitchFamily="34" charset="0"/>
                        </a:rPr>
                        <a:t>N=191</a:t>
                      </a:r>
                      <a:endParaRPr lang="en-US" altLang="ja-JP" sz="1600" b="1" kern="1200" dirty="0">
                        <a:solidFill>
                          <a:schemeClr val="tx1"/>
                        </a:solidFill>
                        <a:latin typeface="Arial" panose="020B0604020202020204" pitchFamily="34" charset="0"/>
                        <a:ea typeface="+mn-ea"/>
                        <a:cs typeface="Arial" panose="020B0604020202020204" pitchFamily="34" charset="0"/>
                      </a:endParaRPr>
                    </a:p>
                  </a:txBody>
                  <a:tcPr marL="68571" marR="68571" marT="0" marB="0" anchor="ctr"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lvl1pPr>
                        <a:spcBef>
                          <a:spcPct val="20000"/>
                        </a:spcBef>
                        <a:buClr>
                          <a:srgbClr val="FFFF00"/>
                        </a:buClr>
                        <a:buFont typeface="Wingdings" panose="05000000000000000000" pitchFamily="2" charset="2"/>
                        <a:defRPr sz="2400" b="1">
                          <a:solidFill>
                            <a:srgbClr val="FFFFFF"/>
                          </a:solidFill>
                          <a:latin typeface="Arial" panose="020B0604020202020204" pitchFamily="34" charset="0"/>
                        </a:defRPr>
                      </a:lvl1pPr>
                      <a:lvl2pPr marL="742950" indent="-285750">
                        <a:spcBef>
                          <a:spcPct val="20000"/>
                        </a:spcBef>
                        <a:buClr>
                          <a:srgbClr val="FFFF00"/>
                        </a:buClr>
                        <a:defRPr sz="2000" b="1">
                          <a:solidFill>
                            <a:srgbClr val="FFFFFF"/>
                          </a:solidFill>
                          <a:latin typeface="Arial" panose="020B0604020202020204" pitchFamily="34" charset="0"/>
                        </a:defRPr>
                      </a:lvl2pPr>
                      <a:lvl3pPr marL="1143000" indent="-228600">
                        <a:spcBef>
                          <a:spcPct val="20000"/>
                        </a:spcBef>
                        <a:buClr>
                          <a:srgbClr val="FFFF00"/>
                        </a:buClr>
                        <a:defRPr sz="2000" b="1">
                          <a:solidFill>
                            <a:srgbClr val="FFFFFF"/>
                          </a:solidFill>
                          <a:latin typeface="Arial" panose="020B0604020202020204" pitchFamily="34" charset="0"/>
                        </a:defRPr>
                      </a:lvl3pPr>
                      <a:lvl4pPr marL="1600200" indent="-228600">
                        <a:spcBef>
                          <a:spcPct val="20000"/>
                        </a:spcBef>
                        <a:buClr>
                          <a:srgbClr val="FFFF00"/>
                        </a:buClr>
                        <a:buFont typeface="Wingdings" panose="05000000000000000000" pitchFamily="2" charset="2"/>
                        <a:defRPr sz="2000" b="1">
                          <a:solidFill>
                            <a:srgbClr val="FFFFFF"/>
                          </a:solidFill>
                          <a:latin typeface="Arial" panose="020B0604020202020204" pitchFamily="34" charset="0"/>
                        </a:defRPr>
                      </a:lvl4pPr>
                      <a:lvl5pPr marL="2057400" indent="-228600">
                        <a:spcBef>
                          <a:spcPct val="20000"/>
                        </a:spcBef>
                        <a:buClr>
                          <a:srgbClr val="FFFF00"/>
                        </a:buClr>
                        <a:buFont typeface="Wingdings" panose="05000000000000000000" pitchFamily="2" charset="2"/>
                        <a:defRPr sz="2000" b="1">
                          <a:solidFill>
                            <a:srgbClr val="FFFFFF"/>
                          </a:solidFill>
                          <a:latin typeface="Arial" panose="020B0604020202020204" pitchFamily="34" charset="0"/>
                        </a:defRPr>
                      </a:lvl5pPr>
                      <a:lvl6pPr marL="2514600" indent="-228600" eaLnBrk="0" fontAlgn="base" hangingPunct="0">
                        <a:spcBef>
                          <a:spcPct val="20000"/>
                        </a:spcBef>
                        <a:spcAft>
                          <a:spcPct val="0"/>
                        </a:spcAft>
                        <a:buClr>
                          <a:srgbClr val="FFFF00"/>
                        </a:buClr>
                        <a:buFont typeface="Wingdings" panose="05000000000000000000" pitchFamily="2" charset="2"/>
                        <a:defRPr sz="2000" b="1">
                          <a:solidFill>
                            <a:srgbClr val="FFFFFF"/>
                          </a:solidFill>
                          <a:latin typeface="Arial" panose="020B0604020202020204" pitchFamily="34" charset="0"/>
                        </a:defRPr>
                      </a:lvl6pPr>
                      <a:lvl7pPr marL="2971800" indent="-228600" eaLnBrk="0" fontAlgn="base" hangingPunct="0">
                        <a:spcBef>
                          <a:spcPct val="20000"/>
                        </a:spcBef>
                        <a:spcAft>
                          <a:spcPct val="0"/>
                        </a:spcAft>
                        <a:buClr>
                          <a:srgbClr val="FFFF00"/>
                        </a:buClr>
                        <a:buFont typeface="Wingdings" panose="05000000000000000000" pitchFamily="2" charset="2"/>
                        <a:defRPr sz="2000" b="1">
                          <a:solidFill>
                            <a:srgbClr val="FFFFFF"/>
                          </a:solidFill>
                          <a:latin typeface="Arial" panose="020B0604020202020204" pitchFamily="34" charset="0"/>
                        </a:defRPr>
                      </a:lvl7pPr>
                      <a:lvl8pPr marL="3429000" indent="-228600" eaLnBrk="0" fontAlgn="base" hangingPunct="0">
                        <a:spcBef>
                          <a:spcPct val="20000"/>
                        </a:spcBef>
                        <a:spcAft>
                          <a:spcPct val="0"/>
                        </a:spcAft>
                        <a:buClr>
                          <a:srgbClr val="FFFF00"/>
                        </a:buClr>
                        <a:buFont typeface="Wingdings" panose="05000000000000000000" pitchFamily="2" charset="2"/>
                        <a:defRPr sz="2000" b="1">
                          <a:solidFill>
                            <a:srgbClr val="FFFFFF"/>
                          </a:solidFill>
                          <a:latin typeface="Arial" panose="020B0604020202020204" pitchFamily="34" charset="0"/>
                        </a:defRPr>
                      </a:lvl8pPr>
                      <a:lvl9pPr marL="3886200" indent="-228600" eaLnBrk="0" fontAlgn="base" hangingPunct="0">
                        <a:spcBef>
                          <a:spcPct val="20000"/>
                        </a:spcBef>
                        <a:spcAft>
                          <a:spcPct val="0"/>
                        </a:spcAft>
                        <a:buClr>
                          <a:srgbClr val="FFFF00"/>
                        </a:buClr>
                        <a:buFont typeface="Wingdings" panose="05000000000000000000" pitchFamily="2" charset="2"/>
                        <a:defRPr sz="2000" b="1">
                          <a:solidFill>
                            <a:srgbClr val="FFFFFF"/>
                          </a:solidFill>
                          <a:latin typeface="Arial" panose="020B0604020202020204" pitchFamily="34" charset="0"/>
                        </a:defRPr>
                      </a:lvl9pPr>
                    </a:lstStyle>
                    <a:p>
                      <a:pPr marL="0" marR="0" lvl="0" indent="0" algn="ctr" defTabSz="914400" rtl="0" eaLnBrk="1" fontAlgn="base" latinLnBrk="0" hangingPunct="1">
                        <a:lnSpc>
                          <a:spcPct val="115000"/>
                        </a:lnSpc>
                        <a:spcBef>
                          <a:spcPts val="0"/>
                        </a:spcBef>
                        <a:spcAft>
                          <a:spcPts val="0"/>
                        </a:spcAft>
                        <a:buClrTx/>
                        <a:buSzTx/>
                        <a:buFontTx/>
                        <a:buNone/>
                        <a:tabLst/>
                        <a:defRPr/>
                      </a:pPr>
                      <a:r>
                        <a:rPr lang="en-US" altLang="ja-JP" sz="1600" kern="1200" dirty="0">
                          <a:solidFill>
                            <a:schemeClr val="tx1"/>
                          </a:solidFill>
                          <a:latin typeface="Arial" panose="020B0604020202020204" pitchFamily="34" charset="0"/>
                          <a:cs typeface="Arial" panose="020B0604020202020204" pitchFamily="34" charset="0"/>
                        </a:rPr>
                        <a:t>N=203</a:t>
                      </a:r>
                      <a:endParaRPr lang="en-US" altLang="ja-JP" sz="1600" b="1" kern="1200" dirty="0">
                        <a:solidFill>
                          <a:schemeClr val="tx1"/>
                        </a:solidFill>
                        <a:latin typeface="Arial" panose="020B0604020202020204" pitchFamily="34" charset="0"/>
                        <a:ea typeface="+mn-ea"/>
                        <a:cs typeface="Arial" panose="020B0604020202020204" pitchFamily="34" charset="0"/>
                      </a:endParaRPr>
                    </a:p>
                  </a:txBody>
                  <a:tcPr marL="68571" marR="68571" marT="0" marB="0" anchor="ctr"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a:endParaRPr lang="en-US" sz="1800" dirty="0">
                        <a:solidFill>
                          <a:schemeClr val="tx1"/>
                        </a:solidFill>
                        <a:latin typeface="Arial" panose="020B0604020202020204" pitchFamily="34" charset="0"/>
                        <a:cs typeface="Arial" panose="020B0604020202020204" pitchFamily="34" charset="0"/>
                      </a:endParaRPr>
                    </a:p>
                  </a:txBody>
                  <a:tcPr marL="68571" marR="68571"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1"/>
                  </a:ext>
                </a:extLst>
              </a:tr>
              <a:tr h="304761">
                <a:tc>
                  <a:txBody>
                    <a:bodyPr/>
                    <a:lstStyle/>
                    <a:p>
                      <a:pPr marL="7938" marR="0" lvl="1" indent="0" algn="ctr" defTabSz="914400" rtl="0" eaLnBrk="1" fontAlgn="base" latinLnBrk="0" hangingPunct="1">
                        <a:lnSpc>
                          <a:spcPct val="115000"/>
                        </a:lnSpc>
                        <a:spcBef>
                          <a:spcPts val="0"/>
                        </a:spcBef>
                        <a:spcAft>
                          <a:spcPts val="0"/>
                        </a:spcAft>
                        <a:buClrTx/>
                        <a:buSzTx/>
                        <a:buFontTx/>
                        <a:buNone/>
                        <a:tabLst>
                          <a:tab pos="195263" algn="l"/>
                        </a:tabLst>
                        <a:defRPr/>
                      </a:pPr>
                      <a:r>
                        <a:rPr lang="en-US" sz="1600" kern="1200" dirty="0">
                          <a:latin typeface="Arial" panose="020B0604020202020204" pitchFamily="34" charset="0"/>
                          <a:cs typeface="Arial" panose="020B0604020202020204" pitchFamily="34" charset="0"/>
                        </a:rPr>
                        <a:t>Vitrectomy, n (%)</a:t>
                      </a:r>
                      <a:endParaRPr lang="en-US" sz="1600" b="1" kern="1200" dirty="0">
                        <a:solidFill>
                          <a:srgbClr val="002060"/>
                        </a:solidFill>
                        <a:latin typeface="Arial" panose="020B0604020202020204" pitchFamily="34" charset="0"/>
                        <a:ea typeface="+mn-ea"/>
                        <a:cs typeface="Arial" panose="020B0604020202020204" pitchFamily="34" charset="0"/>
                      </a:endParaRPr>
                    </a:p>
                  </a:txBody>
                  <a:tcPr marL="68571" marR="68571"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15000"/>
                        </a:lnSpc>
                        <a:spcBef>
                          <a:spcPts val="0"/>
                        </a:spcBef>
                        <a:spcAft>
                          <a:spcPts val="0"/>
                        </a:spcAft>
                        <a:buClrTx/>
                        <a:buSzTx/>
                        <a:buFontTx/>
                        <a:buNone/>
                        <a:tabLst>
                          <a:tab pos="195580" algn="l"/>
                        </a:tabLst>
                        <a:defRPr/>
                      </a:pPr>
                      <a:r>
                        <a:rPr lang="en-US" sz="1600" kern="1200" dirty="0">
                          <a:latin typeface="Arial" panose="020B0604020202020204" pitchFamily="34" charset="0"/>
                          <a:cs typeface="Arial" panose="020B0604020202020204" pitchFamily="34" charset="0"/>
                        </a:rPr>
                        <a:t>8 (4)</a:t>
                      </a:r>
                      <a:endParaRPr lang="en-US" sz="1600" b="1" kern="1200" dirty="0">
                        <a:solidFill>
                          <a:srgbClr val="002060"/>
                        </a:solidFill>
                        <a:latin typeface="Arial" panose="020B0604020202020204" pitchFamily="34" charset="0"/>
                        <a:ea typeface="+mn-ea"/>
                        <a:cs typeface="Arial" panose="020B0604020202020204" pitchFamily="34" charset="0"/>
                      </a:endParaRPr>
                    </a:p>
                  </a:txBody>
                  <a:tcPr marL="68571" marR="68571"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15000"/>
                        </a:lnSpc>
                        <a:spcBef>
                          <a:spcPts val="0"/>
                        </a:spcBef>
                        <a:spcAft>
                          <a:spcPts val="0"/>
                        </a:spcAft>
                        <a:buClrTx/>
                        <a:buSzTx/>
                        <a:buFontTx/>
                        <a:buNone/>
                        <a:tabLst>
                          <a:tab pos="195580" algn="l"/>
                        </a:tabLst>
                        <a:defRPr/>
                      </a:pPr>
                      <a:r>
                        <a:rPr lang="en-US" sz="1600" kern="1200" dirty="0">
                          <a:latin typeface="Arial" panose="020B0604020202020204" pitchFamily="34" charset="0"/>
                          <a:cs typeface="Arial" panose="020B0604020202020204" pitchFamily="34" charset="0"/>
                        </a:rPr>
                        <a:t>30 (15)</a:t>
                      </a:r>
                      <a:endParaRPr lang="en-US" sz="1600" b="1" kern="1200" dirty="0">
                        <a:solidFill>
                          <a:srgbClr val="002060"/>
                        </a:solidFill>
                        <a:latin typeface="Arial" panose="020B0604020202020204" pitchFamily="34" charset="0"/>
                        <a:ea typeface="+mn-ea"/>
                        <a:cs typeface="Arial" panose="020B0604020202020204" pitchFamily="34" charset="0"/>
                      </a:endParaRPr>
                    </a:p>
                  </a:txBody>
                  <a:tcPr marL="68571" marR="68571"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15000"/>
                        </a:lnSpc>
                        <a:spcBef>
                          <a:spcPts val="0"/>
                        </a:spcBef>
                        <a:spcAft>
                          <a:spcPts val="0"/>
                        </a:spcAft>
                        <a:buClrTx/>
                        <a:buSzTx/>
                        <a:buFontTx/>
                        <a:buNone/>
                        <a:tabLst>
                          <a:tab pos="195580" algn="l"/>
                        </a:tabLst>
                        <a:defRPr/>
                      </a:pPr>
                      <a:r>
                        <a:rPr lang="en-US" sz="1600" kern="1200" dirty="0">
                          <a:latin typeface="Arial" panose="020B0604020202020204" pitchFamily="34" charset="0"/>
                          <a:cs typeface="Arial" panose="020B0604020202020204" pitchFamily="34" charset="0"/>
                        </a:rPr>
                        <a:t>&lt;0.001</a:t>
                      </a:r>
                      <a:endParaRPr lang="en-US" sz="1600" b="1" kern="1200" dirty="0">
                        <a:solidFill>
                          <a:srgbClr val="002060"/>
                        </a:solidFill>
                        <a:latin typeface="Arial" panose="020B0604020202020204" pitchFamily="34" charset="0"/>
                        <a:ea typeface="+mn-ea"/>
                        <a:cs typeface="Arial" panose="020B0604020202020204" pitchFamily="34" charset="0"/>
                      </a:endParaRPr>
                    </a:p>
                  </a:txBody>
                  <a:tcPr marL="68571" marR="68571"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2"/>
                  </a:ext>
                </a:extLst>
              </a:tr>
              <a:tr h="630468">
                <a:tc>
                  <a:txBody>
                    <a:bodyPr/>
                    <a:lstStyle>
                      <a:lvl1pPr>
                        <a:spcBef>
                          <a:spcPct val="20000"/>
                        </a:spcBef>
                        <a:buClr>
                          <a:srgbClr val="FFFF00"/>
                        </a:buClr>
                        <a:buFont typeface="Wingdings" panose="05000000000000000000" pitchFamily="2" charset="2"/>
                        <a:tabLst>
                          <a:tab pos="195263" algn="l"/>
                        </a:tabLst>
                        <a:defRPr sz="2400" b="1">
                          <a:solidFill>
                            <a:srgbClr val="FFFFFF"/>
                          </a:solidFill>
                          <a:latin typeface="Arial" panose="020B0604020202020204" pitchFamily="34" charset="0"/>
                        </a:defRPr>
                      </a:lvl1pPr>
                      <a:lvl2pPr marL="742950" indent="-285750">
                        <a:spcBef>
                          <a:spcPct val="20000"/>
                        </a:spcBef>
                        <a:buClr>
                          <a:srgbClr val="FFFF00"/>
                        </a:buClr>
                        <a:tabLst>
                          <a:tab pos="195263" algn="l"/>
                        </a:tabLst>
                        <a:defRPr sz="2000" b="1">
                          <a:solidFill>
                            <a:srgbClr val="FFFFFF"/>
                          </a:solidFill>
                          <a:latin typeface="Arial" panose="020B0604020202020204" pitchFamily="34" charset="0"/>
                        </a:defRPr>
                      </a:lvl2pPr>
                      <a:lvl3pPr marL="1143000" indent="-228600">
                        <a:spcBef>
                          <a:spcPct val="20000"/>
                        </a:spcBef>
                        <a:buClr>
                          <a:srgbClr val="FFFF00"/>
                        </a:buClr>
                        <a:tabLst>
                          <a:tab pos="195263" algn="l"/>
                        </a:tabLst>
                        <a:defRPr sz="2000" b="1">
                          <a:solidFill>
                            <a:srgbClr val="FFFFFF"/>
                          </a:solidFill>
                          <a:latin typeface="Arial" panose="020B0604020202020204" pitchFamily="34" charset="0"/>
                        </a:defRPr>
                      </a:lvl3pPr>
                      <a:lvl4pPr marL="1600200" indent="-228600">
                        <a:spcBef>
                          <a:spcPct val="20000"/>
                        </a:spcBef>
                        <a:buClr>
                          <a:srgbClr val="FFFF00"/>
                        </a:buClr>
                        <a:buFont typeface="Wingdings" panose="05000000000000000000" pitchFamily="2" charset="2"/>
                        <a:tabLst>
                          <a:tab pos="195263" algn="l"/>
                        </a:tabLst>
                        <a:defRPr sz="2000" b="1">
                          <a:solidFill>
                            <a:srgbClr val="FFFFFF"/>
                          </a:solidFill>
                          <a:latin typeface="Arial" panose="020B0604020202020204" pitchFamily="34" charset="0"/>
                        </a:defRPr>
                      </a:lvl4pPr>
                      <a:lvl5pPr marL="2057400" indent="-228600">
                        <a:spcBef>
                          <a:spcPct val="20000"/>
                        </a:spcBef>
                        <a:buClr>
                          <a:srgbClr val="FFFF00"/>
                        </a:buClr>
                        <a:buFont typeface="Wingdings" panose="05000000000000000000" pitchFamily="2" charset="2"/>
                        <a:tabLst>
                          <a:tab pos="195263" algn="l"/>
                        </a:tabLst>
                        <a:defRPr sz="2000" b="1">
                          <a:solidFill>
                            <a:srgbClr val="FFFFFF"/>
                          </a:solidFill>
                          <a:latin typeface="Arial" panose="020B0604020202020204" pitchFamily="34" charset="0"/>
                        </a:defRPr>
                      </a:lvl5pPr>
                      <a:lvl6pPr marL="2514600" indent="-228600" eaLnBrk="0" fontAlgn="base" hangingPunct="0">
                        <a:spcBef>
                          <a:spcPct val="20000"/>
                        </a:spcBef>
                        <a:spcAft>
                          <a:spcPct val="0"/>
                        </a:spcAft>
                        <a:buClr>
                          <a:srgbClr val="FFFF00"/>
                        </a:buClr>
                        <a:buFont typeface="Wingdings" panose="05000000000000000000" pitchFamily="2" charset="2"/>
                        <a:tabLst>
                          <a:tab pos="195263" algn="l"/>
                        </a:tabLst>
                        <a:defRPr sz="2000" b="1">
                          <a:solidFill>
                            <a:srgbClr val="FFFFFF"/>
                          </a:solidFill>
                          <a:latin typeface="Arial" panose="020B0604020202020204" pitchFamily="34" charset="0"/>
                        </a:defRPr>
                      </a:lvl6pPr>
                      <a:lvl7pPr marL="2971800" indent="-228600" eaLnBrk="0" fontAlgn="base" hangingPunct="0">
                        <a:spcBef>
                          <a:spcPct val="20000"/>
                        </a:spcBef>
                        <a:spcAft>
                          <a:spcPct val="0"/>
                        </a:spcAft>
                        <a:buClr>
                          <a:srgbClr val="FFFF00"/>
                        </a:buClr>
                        <a:buFont typeface="Wingdings" panose="05000000000000000000" pitchFamily="2" charset="2"/>
                        <a:tabLst>
                          <a:tab pos="195263" algn="l"/>
                        </a:tabLst>
                        <a:defRPr sz="2000" b="1">
                          <a:solidFill>
                            <a:srgbClr val="FFFFFF"/>
                          </a:solidFill>
                          <a:latin typeface="Arial" panose="020B0604020202020204" pitchFamily="34" charset="0"/>
                        </a:defRPr>
                      </a:lvl7pPr>
                      <a:lvl8pPr marL="3429000" indent="-228600" eaLnBrk="0" fontAlgn="base" hangingPunct="0">
                        <a:spcBef>
                          <a:spcPct val="20000"/>
                        </a:spcBef>
                        <a:spcAft>
                          <a:spcPct val="0"/>
                        </a:spcAft>
                        <a:buClr>
                          <a:srgbClr val="FFFF00"/>
                        </a:buClr>
                        <a:buFont typeface="Wingdings" panose="05000000000000000000" pitchFamily="2" charset="2"/>
                        <a:tabLst>
                          <a:tab pos="195263" algn="l"/>
                        </a:tabLst>
                        <a:defRPr sz="2000" b="1">
                          <a:solidFill>
                            <a:srgbClr val="FFFFFF"/>
                          </a:solidFill>
                          <a:latin typeface="Arial" panose="020B0604020202020204" pitchFamily="34" charset="0"/>
                        </a:defRPr>
                      </a:lvl8pPr>
                      <a:lvl9pPr marL="3886200" indent="-228600" eaLnBrk="0" fontAlgn="base" hangingPunct="0">
                        <a:spcBef>
                          <a:spcPct val="20000"/>
                        </a:spcBef>
                        <a:spcAft>
                          <a:spcPct val="0"/>
                        </a:spcAft>
                        <a:buClr>
                          <a:srgbClr val="FFFF00"/>
                        </a:buClr>
                        <a:buFont typeface="Wingdings" panose="05000000000000000000" pitchFamily="2" charset="2"/>
                        <a:tabLst>
                          <a:tab pos="195263" algn="l"/>
                        </a:tabLst>
                        <a:defRPr sz="2000" b="1">
                          <a:solidFill>
                            <a:srgbClr val="FFFFFF"/>
                          </a:solidFill>
                          <a:latin typeface="Arial" panose="020B0604020202020204" pitchFamily="34" charset="0"/>
                        </a:defRPr>
                      </a:lvl9pPr>
                    </a:lstStyle>
                    <a:p>
                      <a:pPr marL="0" marR="0" lvl="0" indent="0" algn="ctr" defTabSz="914400" rtl="0" eaLnBrk="1" fontAlgn="base" latinLnBrk="0" hangingPunct="1">
                        <a:lnSpc>
                          <a:spcPct val="115000"/>
                        </a:lnSpc>
                        <a:spcBef>
                          <a:spcPts val="0"/>
                        </a:spcBef>
                        <a:spcAft>
                          <a:spcPts val="0"/>
                        </a:spcAft>
                        <a:buClrTx/>
                        <a:buSzTx/>
                        <a:buFontTx/>
                        <a:buNone/>
                        <a:tabLst/>
                        <a:defRPr/>
                      </a:pPr>
                      <a:r>
                        <a:rPr lang="en-GB" altLang="en-US" sz="1600" kern="1200" dirty="0">
                          <a:solidFill>
                            <a:schemeClr val="tx1"/>
                          </a:solidFill>
                          <a:latin typeface="Arial" panose="020B0604020202020204" pitchFamily="34" charset="0"/>
                          <a:cs typeface="Arial" panose="020B0604020202020204" pitchFamily="34" charset="0"/>
                        </a:rPr>
                        <a:t>Ocular adverse events, n</a:t>
                      </a:r>
                      <a:r>
                        <a:rPr lang="en-GB" altLang="en-US" sz="1600" kern="1200" baseline="0" dirty="0">
                          <a:solidFill>
                            <a:schemeClr val="tx1"/>
                          </a:solidFill>
                          <a:latin typeface="Arial" panose="020B0604020202020204" pitchFamily="34" charset="0"/>
                          <a:cs typeface="Arial" panose="020B0604020202020204" pitchFamily="34" charset="0"/>
                        </a:rPr>
                        <a:t> (%)</a:t>
                      </a:r>
                      <a:endParaRPr lang="en-US" altLang="en-US" sz="1600" b="1" kern="1200" dirty="0">
                        <a:solidFill>
                          <a:schemeClr val="tx1"/>
                        </a:solidFill>
                        <a:latin typeface="Arial" panose="020B0604020202020204" pitchFamily="34" charset="0"/>
                        <a:ea typeface="+mn-ea"/>
                        <a:cs typeface="Arial" panose="020B0604020202020204" pitchFamily="34" charset="0"/>
                      </a:endParaRPr>
                    </a:p>
                  </a:txBody>
                  <a:tcPr marL="68571" marR="68571" marT="0" marB="0" anchor="ctr"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a:endParaRPr lang="en-US" sz="1800" dirty="0">
                        <a:solidFill>
                          <a:srgbClr val="002060"/>
                        </a:solidFill>
                        <a:latin typeface="Arial" panose="020B0604020202020204" pitchFamily="34" charset="0"/>
                        <a:cs typeface="Arial" panose="020B0604020202020204" pitchFamily="34" charset="0"/>
                      </a:endParaRPr>
                    </a:p>
                  </a:txBody>
                  <a:tcPr marL="68571" marR="68571" marT="0" marB="0" anchor="ctr"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a:endParaRPr lang="en-US" sz="1800" dirty="0">
                        <a:solidFill>
                          <a:srgbClr val="002060"/>
                        </a:solidFill>
                        <a:latin typeface="Arial" panose="020B0604020202020204" pitchFamily="34" charset="0"/>
                        <a:cs typeface="Arial" panose="020B0604020202020204" pitchFamily="34" charset="0"/>
                      </a:endParaRPr>
                    </a:p>
                  </a:txBody>
                  <a:tcPr marL="68571" marR="68571" marT="0" marB="0" anchor="ctr"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endParaRPr lang="en-US" altLang="en-US" sz="1600" b="0" kern="1200" dirty="0">
                        <a:solidFill>
                          <a:srgbClr val="002060"/>
                        </a:solidFill>
                        <a:latin typeface="Arial" panose="020B0604020202020204" pitchFamily="34" charset="0"/>
                        <a:ea typeface="+mn-ea"/>
                        <a:cs typeface="Arial" panose="020B0604020202020204" pitchFamily="34" charset="0"/>
                      </a:endParaRPr>
                    </a:p>
                  </a:txBody>
                  <a:tcPr marL="68571" marR="68571" marT="0" marB="0" anchor="ctr"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3"/>
                  </a:ext>
                </a:extLst>
              </a:tr>
              <a:tr h="306580">
                <a:tc>
                  <a:txBody>
                    <a:bodyPr/>
                    <a:lstStyle/>
                    <a:p>
                      <a:pPr marL="7938" marR="0" lvl="1" indent="0" algn="ctr" defTabSz="914400" rtl="0" eaLnBrk="1" fontAlgn="base" latinLnBrk="0" hangingPunct="1">
                        <a:lnSpc>
                          <a:spcPct val="115000"/>
                        </a:lnSpc>
                        <a:spcBef>
                          <a:spcPts val="0"/>
                        </a:spcBef>
                        <a:spcAft>
                          <a:spcPts val="0"/>
                        </a:spcAft>
                        <a:buClrTx/>
                        <a:buSzTx/>
                        <a:buFontTx/>
                        <a:buNone/>
                        <a:tabLst>
                          <a:tab pos="195263" algn="l"/>
                        </a:tabLst>
                        <a:defRPr/>
                      </a:pPr>
                      <a:r>
                        <a:rPr lang="en-US" sz="1600" kern="1200" dirty="0">
                          <a:latin typeface="Arial" panose="020B0604020202020204" pitchFamily="34" charset="0"/>
                          <a:cs typeface="Arial" panose="020B0604020202020204" pitchFamily="34" charset="0"/>
                        </a:rPr>
                        <a:t>Endophthalmitis</a:t>
                      </a:r>
                      <a:endParaRPr lang="en-US" sz="1600" b="0" kern="1200" dirty="0">
                        <a:solidFill>
                          <a:srgbClr val="002060"/>
                        </a:solidFill>
                        <a:latin typeface="Arial" panose="020B0604020202020204" pitchFamily="34" charset="0"/>
                        <a:ea typeface="+mn-ea"/>
                        <a:cs typeface="Arial" panose="020B0604020202020204" pitchFamily="34" charset="0"/>
                      </a:endParaRPr>
                    </a:p>
                  </a:txBody>
                  <a:tcPr marL="68571" marR="68571"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15000"/>
                        </a:lnSpc>
                        <a:spcBef>
                          <a:spcPts val="0"/>
                        </a:spcBef>
                        <a:spcAft>
                          <a:spcPts val="0"/>
                        </a:spcAft>
                        <a:buClrTx/>
                        <a:buSzTx/>
                        <a:buFontTx/>
                        <a:buNone/>
                        <a:tabLst>
                          <a:tab pos="195580" algn="l"/>
                        </a:tabLst>
                        <a:defRPr/>
                      </a:pPr>
                      <a:r>
                        <a:rPr lang="en-US" sz="1600" kern="1200" dirty="0">
                          <a:latin typeface="Arial" panose="020B0604020202020204" pitchFamily="34" charset="0"/>
                          <a:cs typeface="Arial" panose="020B0604020202020204" pitchFamily="34" charset="0"/>
                        </a:rPr>
                        <a:t> 1 (0.5)</a:t>
                      </a:r>
                      <a:endParaRPr lang="en-US" sz="1600" b="0" kern="1200" dirty="0">
                        <a:solidFill>
                          <a:srgbClr val="002060"/>
                        </a:solidFill>
                        <a:latin typeface="Arial" panose="020B0604020202020204" pitchFamily="34" charset="0"/>
                        <a:ea typeface="+mn-ea"/>
                        <a:cs typeface="Arial" panose="020B0604020202020204" pitchFamily="34" charset="0"/>
                      </a:endParaRPr>
                    </a:p>
                  </a:txBody>
                  <a:tcPr marL="68571" marR="68571"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15000"/>
                        </a:lnSpc>
                        <a:spcBef>
                          <a:spcPts val="0"/>
                        </a:spcBef>
                        <a:spcAft>
                          <a:spcPts val="0"/>
                        </a:spcAft>
                        <a:buClrTx/>
                        <a:buSzTx/>
                        <a:buFontTx/>
                        <a:buNone/>
                        <a:tabLst>
                          <a:tab pos="195580" algn="l"/>
                        </a:tabLst>
                        <a:defRPr/>
                      </a:pPr>
                      <a:r>
                        <a:rPr lang="en-US" sz="1600" kern="1200" dirty="0">
                          <a:latin typeface="Arial" panose="020B0604020202020204" pitchFamily="34" charset="0"/>
                          <a:cs typeface="Arial" panose="020B0604020202020204" pitchFamily="34" charset="0"/>
                        </a:rPr>
                        <a:t>0</a:t>
                      </a:r>
                      <a:endParaRPr lang="en-US" sz="1600" b="0" kern="1200" dirty="0">
                        <a:solidFill>
                          <a:srgbClr val="002060"/>
                        </a:solidFill>
                        <a:latin typeface="Arial" panose="020B0604020202020204" pitchFamily="34" charset="0"/>
                        <a:ea typeface="+mn-ea"/>
                        <a:cs typeface="Arial" panose="020B0604020202020204" pitchFamily="34" charset="0"/>
                      </a:endParaRPr>
                    </a:p>
                  </a:txBody>
                  <a:tcPr marL="68571" marR="68571"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15000"/>
                        </a:lnSpc>
                        <a:spcBef>
                          <a:spcPts val="0"/>
                        </a:spcBef>
                        <a:spcAft>
                          <a:spcPts val="0"/>
                        </a:spcAft>
                        <a:buClrTx/>
                        <a:buSzTx/>
                        <a:buFontTx/>
                        <a:buNone/>
                        <a:tabLst>
                          <a:tab pos="195580" algn="l"/>
                        </a:tabLst>
                        <a:defRPr/>
                      </a:pPr>
                      <a:endParaRPr lang="en-US" sz="1600" b="0" kern="1200" dirty="0">
                        <a:solidFill>
                          <a:srgbClr val="002060"/>
                        </a:solidFill>
                        <a:latin typeface="Arial" panose="020B0604020202020204" pitchFamily="34" charset="0"/>
                        <a:ea typeface="+mn-ea"/>
                        <a:cs typeface="Arial" panose="020B0604020202020204" pitchFamily="34" charset="0"/>
                      </a:endParaRPr>
                    </a:p>
                  </a:txBody>
                  <a:tcPr marL="68571" marR="68571"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4"/>
                  </a:ext>
                </a:extLst>
              </a:tr>
              <a:tr h="304761">
                <a:tc>
                  <a:txBody>
                    <a:bodyPr/>
                    <a:lstStyle/>
                    <a:p>
                      <a:pPr marL="7938" marR="0" lvl="1" indent="0" algn="ctr" defTabSz="914400" rtl="0" eaLnBrk="1" fontAlgn="base" latinLnBrk="0" hangingPunct="1">
                        <a:lnSpc>
                          <a:spcPct val="115000"/>
                        </a:lnSpc>
                        <a:spcBef>
                          <a:spcPts val="0"/>
                        </a:spcBef>
                        <a:spcAft>
                          <a:spcPts val="0"/>
                        </a:spcAft>
                        <a:buClrTx/>
                        <a:buSzTx/>
                        <a:buFontTx/>
                        <a:buNone/>
                        <a:tabLst>
                          <a:tab pos="195263" algn="l"/>
                        </a:tabLst>
                        <a:defRPr/>
                      </a:pPr>
                      <a:r>
                        <a:rPr lang="en-US" sz="1600" kern="1200" dirty="0">
                          <a:latin typeface="Arial" panose="020B0604020202020204" pitchFamily="34" charset="0"/>
                          <a:cs typeface="Arial" panose="020B0604020202020204" pitchFamily="34" charset="0"/>
                        </a:rPr>
                        <a:t>Inflammation</a:t>
                      </a:r>
                      <a:endParaRPr lang="en-US" sz="1600" b="0" kern="1200" dirty="0">
                        <a:solidFill>
                          <a:srgbClr val="002060"/>
                        </a:solidFill>
                        <a:latin typeface="Arial" panose="020B0604020202020204" pitchFamily="34" charset="0"/>
                        <a:ea typeface="+mn-ea"/>
                        <a:cs typeface="Arial" panose="020B0604020202020204" pitchFamily="34" charset="0"/>
                      </a:endParaRPr>
                    </a:p>
                  </a:txBody>
                  <a:tcPr marL="68571" marR="68571"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15000"/>
                        </a:lnSpc>
                        <a:spcBef>
                          <a:spcPts val="0"/>
                        </a:spcBef>
                        <a:spcAft>
                          <a:spcPts val="0"/>
                        </a:spcAft>
                        <a:buClrTx/>
                        <a:buSzTx/>
                        <a:buFontTx/>
                        <a:buNone/>
                        <a:tabLst>
                          <a:tab pos="195580" algn="l"/>
                        </a:tabLst>
                        <a:defRPr/>
                      </a:pPr>
                      <a:r>
                        <a:rPr lang="en-US" sz="1600" kern="1200" dirty="0">
                          <a:latin typeface="Arial" panose="020B0604020202020204" pitchFamily="34" charset="0"/>
                          <a:cs typeface="Arial" panose="020B0604020202020204" pitchFamily="34" charset="0"/>
                        </a:rPr>
                        <a:t>2 (1)</a:t>
                      </a:r>
                      <a:endParaRPr lang="en-US" sz="1600" b="0" kern="1200" dirty="0">
                        <a:solidFill>
                          <a:srgbClr val="002060"/>
                        </a:solidFill>
                        <a:latin typeface="Arial" panose="020B0604020202020204" pitchFamily="34" charset="0"/>
                        <a:ea typeface="+mn-ea"/>
                        <a:cs typeface="Arial" panose="020B0604020202020204" pitchFamily="34" charset="0"/>
                      </a:endParaRPr>
                    </a:p>
                  </a:txBody>
                  <a:tcPr marL="68571" marR="68571"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15000"/>
                        </a:lnSpc>
                        <a:spcBef>
                          <a:spcPts val="0"/>
                        </a:spcBef>
                        <a:spcAft>
                          <a:spcPts val="0"/>
                        </a:spcAft>
                        <a:buClrTx/>
                        <a:buSzTx/>
                        <a:buFontTx/>
                        <a:buNone/>
                        <a:tabLst>
                          <a:tab pos="195580" algn="l"/>
                        </a:tabLst>
                        <a:defRPr/>
                      </a:pPr>
                      <a:r>
                        <a:rPr lang="en-US" sz="1600" kern="1200" dirty="0">
                          <a:latin typeface="Arial" panose="020B0604020202020204" pitchFamily="34" charset="0"/>
                          <a:cs typeface="Arial" panose="020B0604020202020204" pitchFamily="34" charset="0"/>
                        </a:rPr>
                        <a:t>9 (4)</a:t>
                      </a:r>
                      <a:endParaRPr lang="en-US" sz="1600" b="0" kern="1200" dirty="0">
                        <a:solidFill>
                          <a:srgbClr val="002060"/>
                        </a:solidFill>
                        <a:latin typeface="Arial" panose="020B0604020202020204" pitchFamily="34" charset="0"/>
                        <a:ea typeface="+mn-ea"/>
                        <a:cs typeface="Arial" panose="020B0604020202020204" pitchFamily="34" charset="0"/>
                      </a:endParaRPr>
                    </a:p>
                  </a:txBody>
                  <a:tcPr marL="68571" marR="68571"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15000"/>
                        </a:lnSpc>
                        <a:spcBef>
                          <a:spcPts val="0"/>
                        </a:spcBef>
                        <a:spcAft>
                          <a:spcPts val="0"/>
                        </a:spcAft>
                        <a:buClrTx/>
                        <a:buSzTx/>
                        <a:buFontTx/>
                        <a:buNone/>
                        <a:tabLst>
                          <a:tab pos="195580" algn="l"/>
                        </a:tabLst>
                        <a:defRPr/>
                      </a:pPr>
                      <a:r>
                        <a:rPr lang="en-US" sz="1600" kern="1200" dirty="0">
                          <a:latin typeface="Arial" panose="020B0604020202020204" pitchFamily="34" charset="0"/>
                          <a:cs typeface="Arial" panose="020B0604020202020204" pitchFamily="34" charset="0"/>
                        </a:rPr>
                        <a:t>0.02</a:t>
                      </a:r>
                      <a:endParaRPr lang="en-US" sz="1600" b="0" kern="1200" dirty="0">
                        <a:solidFill>
                          <a:srgbClr val="002060"/>
                        </a:solidFill>
                        <a:latin typeface="Arial" panose="020B0604020202020204" pitchFamily="34" charset="0"/>
                        <a:ea typeface="+mn-ea"/>
                        <a:cs typeface="Arial" panose="020B0604020202020204" pitchFamily="34" charset="0"/>
                      </a:endParaRPr>
                    </a:p>
                  </a:txBody>
                  <a:tcPr marL="68571" marR="68571"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5"/>
                  </a:ext>
                </a:extLst>
              </a:tr>
              <a:tr h="304761">
                <a:tc>
                  <a:txBody>
                    <a:bodyPr/>
                    <a:lstStyle/>
                    <a:p>
                      <a:pPr marL="7938" marR="0" lvl="1" indent="0" algn="ctr" defTabSz="914400" rtl="0" eaLnBrk="1" fontAlgn="base" latinLnBrk="0" hangingPunct="1">
                        <a:lnSpc>
                          <a:spcPct val="115000"/>
                        </a:lnSpc>
                        <a:spcBef>
                          <a:spcPts val="0"/>
                        </a:spcBef>
                        <a:spcAft>
                          <a:spcPts val="0"/>
                        </a:spcAft>
                        <a:buClrTx/>
                        <a:buSzTx/>
                        <a:buFontTx/>
                        <a:buNone/>
                        <a:tabLst>
                          <a:tab pos="195263" algn="l"/>
                        </a:tabLst>
                        <a:defRPr/>
                      </a:pPr>
                      <a:r>
                        <a:rPr lang="en-US" sz="1600" kern="1200" dirty="0">
                          <a:latin typeface="Arial" panose="020B0604020202020204" pitchFamily="34" charset="0"/>
                          <a:cs typeface="Arial" panose="020B0604020202020204" pitchFamily="34" charset="0"/>
                        </a:rPr>
                        <a:t>Cataract surgery</a:t>
                      </a:r>
                      <a:endParaRPr lang="en-US" sz="1600" b="0" kern="1200" dirty="0">
                        <a:solidFill>
                          <a:srgbClr val="002060"/>
                        </a:solidFill>
                        <a:latin typeface="Arial" panose="020B0604020202020204" pitchFamily="34" charset="0"/>
                        <a:ea typeface="+mn-ea"/>
                        <a:cs typeface="Arial" panose="020B0604020202020204" pitchFamily="34" charset="0"/>
                      </a:endParaRPr>
                    </a:p>
                  </a:txBody>
                  <a:tcPr marL="68571" marR="68571"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15000"/>
                        </a:lnSpc>
                        <a:spcBef>
                          <a:spcPts val="0"/>
                        </a:spcBef>
                        <a:spcAft>
                          <a:spcPts val="0"/>
                        </a:spcAft>
                        <a:buClrTx/>
                        <a:buSzTx/>
                        <a:buFontTx/>
                        <a:buNone/>
                        <a:tabLst>
                          <a:tab pos="195580" algn="l"/>
                        </a:tabLst>
                        <a:defRPr/>
                      </a:pPr>
                      <a:r>
                        <a:rPr lang="en-US" sz="1600" kern="1200" dirty="0">
                          <a:latin typeface="Arial" panose="020B0604020202020204" pitchFamily="34" charset="0"/>
                          <a:cs typeface="Arial" panose="020B0604020202020204" pitchFamily="34" charset="0"/>
                        </a:rPr>
                        <a:t>4 (2)</a:t>
                      </a:r>
                      <a:endParaRPr lang="en-US" sz="1600" b="0" kern="1200" dirty="0">
                        <a:solidFill>
                          <a:srgbClr val="002060"/>
                        </a:solidFill>
                        <a:latin typeface="Arial" panose="020B0604020202020204" pitchFamily="34" charset="0"/>
                        <a:ea typeface="+mn-ea"/>
                        <a:cs typeface="Arial" panose="020B0604020202020204" pitchFamily="34" charset="0"/>
                      </a:endParaRPr>
                    </a:p>
                  </a:txBody>
                  <a:tcPr marL="68571" marR="68571"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15000"/>
                        </a:lnSpc>
                        <a:spcBef>
                          <a:spcPts val="0"/>
                        </a:spcBef>
                        <a:spcAft>
                          <a:spcPts val="0"/>
                        </a:spcAft>
                        <a:buClrTx/>
                        <a:buSzTx/>
                        <a:buFontTx/>
                        <a:buNone/>
                        <a:tabLst>
                          <a:tab pos="195580" algn="l"/>
                        </a:tabLst>
                        <a:defRPr/>
                      </a:pPr>
                      <a:r>
                        <a:rPr lang="en-US" sz="1600" kern="1200" dirty="0">
                          <a:latin typeface="Arial" panose="020B0604020202020204" pitchFamily="34" charset="0"/>
                          <a:cs typeface="Arial" panose="020B0604020202020204" pitchFamily="34" charset="0"/>
                        </a:rPr>
                        <a:t>12 (6)</a:t>
                      </a:r>
                      <a:endParaRPr lang="en-US" sz="1600" b="0" kern="1200" dirty="0">
                        <a:solidFill>
                          <a:srgbClr val="002060"/>
                        </a:solidFill>
                        <a:latin typeface="Arial" panose="020B0604020202020204" pitchFamily="34" charset="0"/>
                        <a:ea typeface="+mn-ea"/>
                        <a:cs typeface="Arial" panose="020B0604020202020204" pitchFamily="34" charset="0"/>
                      </a:endParaRPr>
                    </a:p>
                  </a:txBody>
                  <a:tcPr marL="68571" marR="68571"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15000"/>
                        </a:lnSpc>
                        <a:spcBef>
                          <a:spcPts val="0"/>
                        </a:spcBef>
                        <a:spcAft>
                          <a:spcPts val="0"/>
                        </a:spcAft>
                        <a:buClrTx/>
                        <a:buSzTx/>
                        <a:buFontTx/>
                        <a:buNone/>
                        <a:tabLst>
                          <a:tab pos="195580" algn="l"/>
                        </a:tabLst>
                        <a:defRPr/>
                      </a:pPr>
                      <a:r>
                        <a:rPr lang="en-US" sz="1600" kern="1200" dirty="0">
                          <a:latin typeface="Arial" panose="020B0604020202020204" pitchFamily="34" charset="0"/>
                          <a:cs typeface="Arial" panose="020B0604020202020204" pitchFamily="34" charset="0"/>
                        </a:rPr>
                        <a:t>0.06</a:t>
                      </a:r>
                      <a:endParaRPr lang="en-US" sz="1600" b="0" kern="1200" dirty="0">
                        <a:solidFill>
                          <a:srgbClr val="002060"/>
                        </a:solidFill>
                        <a:latin typeface="Arial" panose="020B0604020202020204" pitchFamily="34" charset="0"/>
                        <a:ea typeface="+mn-ea"/>
                        <a:cs typeface="Arial" panose="020B0604020202020204" pitchFamily="34" charset="0"/>
                      </a:endParaRPr>
                    </a:p>
                  </a:txBody>
                  <a:tcPr marL="68571" marR="68571"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5" name="Text Placeholder 7">
            <a:extLst>
              <a:ext uri="{FF2B5EF4-FFF2-40B4-BE49-F238E27FC236}">
                <a16:creationId xmlns:a16="http://schemas.microsoft.com/office/drawing/2014/main" id="{AEC65DFC-5944-C341-8C31-FC3DAB612661}"/>
              </a:ext>
            </a:extLst>
          </p:cNvPr>
          <p:cNvSpPr txBox="1">
            <a:spLocks/>
          </p:cNvSpPr>
          <p:nvPr/>
        </p:nvSpPr>
        <p:spPr>
          <a:xfrm>
            <a:off x="609600" y="5912078"/>
            <a:ext cx="8747574" cy="107722"/>
          </a:xfrm>
          <a:prstGeom prst="rect">
            <a:avLst/>
          </a:prstGeom>
          <a:noFill/>
        </p:spPr>
        <p:txBody>
          <a:bodyPr vert="horz" wrap="square" lIns="0" tIns="0" rIns="0" bIns="0" spcCol="182880" rtlCol="0">
            <a:spAutoFit/>
          </a:bodyPr>
          <a:lstStyle>
            <a:defPPr>
              <a:defRPr lang="en-US"/>
            </a:defPPr>
            <a:lvl1pPr marL="304762" indent="-304762" algn="l" defTabSz="1219048" rtl="0" eaLnBrk="1" latinLnBrk="0" hangingPunct="1">
              <a:spcBef>
                <a:spcPts val="1200"/>
              </a:spcBef>
              <a:buClrTx/>
              <a:buSzPct val="100000"/>
              <a:buFont typeface="Wingdings" charset="2"/>
              <a:buChar char="§"/>
              <a:tabLst>
                <a:tab pos="5331218" algn="r"/>
                <a:tab pos="10971429" algn="r"/>
              </a:tabLst>
              <a:defRPr sz="1200" b="0" i="0" kern="1200" spc="0" baseline="0">
                <a:solidFill>
                  <a:schemeClr val="tx1"/>
                </a:solidFill>
                <a:latin typeface="Calibri" panose="020F0502020204030204" pitchFamily="34" charset="0"/>
                <a:ea typeface="+mn-ea"/>
                <a:cs typeface="+mn-cs"/>
              </a:defRPr>
            </a:lvl1pPr>
            <a:lvl2pPr marL="609524" indent="-304762" algn="l" defTabSz="1219048" rtl="0" eaLnBrk="1" latinLnBrk="0" hangingPunct="1">
              <a:spcBef>
                <a:spcPts val="400"/>
              </a:spcBef>
              <a:buClrTx/>
              <a:buSzPct val="100000"/>
              <a:buFont typeface="Arial" pitchFamily="34" charset="0"/>
              <a:buChar char="–"/>
              <a:defRPr sz="2133" b="0" i="0" kern="1200" spc="0" baseline="0">
                <a:solidFill>
                  <a:schemeClr val="tx1"/>
                </a:solidFill>
                <a:latin typeface="+mn-lt"/>
                <a:ea typeface="+mn-ea"/>
                <a:cs typeface="+mn-cs"/>
              </a:defRPr>
            </a:lvl2pPr>
            <a:lvl3pPr marL="914286" indent="-304762" algn="l" defTabSz="1219048" rtl="0" eaLnBrk="1" latinLnBrk="0" hangingPunct="1">
              <a:spcBef>
                <a:spcPts val="400"/>
              </a:spcBef>
              <a:buClrTx/>
              <a:buSzPct val="100000"/>
              <a:buFont typeface="Arial" pitchFamily="34" charset="0"/>
              <a:buChar char="–"/>
              <a:defRPr sz="2133" b="0" i="0" kern="1200" spc="0" baseline="0">
                <a:solidFill>
                  <a:schemeClr val="tx1"/>
                </a:solidFill>
                <a:latin typeface="+mn-lt"/>
                <a:ea typeface="+mn-ea"/>
                <a:cs typeface="+mn-cs"/>
              </a:defRPr>
            </a:lvl3pPr>
            <a:lvl4pPr marL="1219048" indent="-304762" algn="l" defTabSz="1219048" rtl="0" eaLnBrk="1" latinLnBrk="0" hangingPunct="1">
              <a:spcBef>
                <a:spcPts val="400"/>
              </a:spcBef>
              <a:buClrTx/>
              <a:buSzPct val="100000"/>
              <a:buFont typeface="Arial" pitchFamily="34" charset="0"/>
              <a:buChar char="–"/>
              <a:defRPr sz="2133" b="0" i="0" kern="1200" spc="0" baseline="0">
                <a:solidFill>
                  <a:schemeClr val="tx1"/>
                </a:solidFill>
                <a:latin typeface="+mn-lt"/>
                <a:ea typeface="+mn-ea"/>
                <a:cs typeface="+mn-cs"/>
              </a:defRPr>
            </a:lvl4pPr>
            <a:lvl5pPr marL="1523810" indent="-304762" algn="l" defTabSz="1219048" rtl="0" eaLnBrk="1" latinLnBrk="0" hangingPunct="1">
              <a:spcBef>
                <a:spcPts val="400"/>
              </a:spcBef>
              <a:buClrTx/>
              <a:buSzPct val="100000"/>
              <a:buFont typeface="Arial" pitchFamily="34" charset="0"/>
              <a:buChar char="–"/>
              <a:defRPr sz="2133" b="0" i="0" kern="1200" spc="0" baseline="0">
                <a:solidFill>
                  <a:schemeClr val="tx1"/>
                </a:solidFill>
                <a:latin typeface="+mn-lt"/>
                <a:ea typeface="+mn-ea"/>
                <a:cs typeface="+mn-cs"/>
              </a:defRPr>
            </a:lvl5pPr>
            <a:lvl6pPr marL="3352381" indent="-304762" algn="l" defTabSz="1219048"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1905" indent="-304762" algn="l" defTabSz="1219048"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429" indent="-304762" algn="l" defTabSz="1219048"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0952" indent="-304762" algn="l" defTabSz="1219048"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Font typeface="Wingdings" charset="2"/>
              <a:buNone/>
            </a:pPr>
            <a:r>
              <a:rPr lang="en-US" sz="700" dirty="0">
                <a:latin typeface="Arial" panose="020B0604020202020204" pitchFamily="34" charset="0"/>
                <a:cs typeface="Arial" panose="020B0604020202020204" pitchFamily="34" charset="0"/>
              </a:rPr>
              <a:t>Gross JG, et al. JAMA </a:t>
            </a:r>
            <a:r>
              <a:rPr lang="en-GB" sz="700" dirty="0">
                <a:latin typeface="Arial" panose="020B0604020202020204" pitchFamily="34" charset="0"/>
                <a:cs typeface="Arial" panose="020B0604020202020204" pitchFamily="34" charset="0"/>
              </a:rPr>
              <a:t>2015;13:1-11</a:t>
            </a:r>
            <a:endParaRPr lang="en-US" sz="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1357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47547CF9-5B10-D24F-A8D7-45A9778164F7}" type="slidenum">
              <a:rPr lang="uk-UA" smtClean="0">
                <a:latin typeface="Arial" panose="020B0604020202020204" pitchFamily="34" charset="0"/>
                <a:cs typeface="Arial" panose="020B0604020202020204" pitchFamily="34" charset="0"/>
              </a:rPr>
              <a:pPr/>
              <a:t>27</a:t>
            </a:fld>
            <a:endParaRPr lang="uk-UA" dirty="0">
              <a:latin typeface="Arial" panose="020B0604020202020204" pitchFamily="34" charset="0"/>
              <a:cs typeface="Arial" panose="020B0604020202020204" pitchFamily="34" charset="0"/>
            </a:endParaRPr>
          </a:p>
        </p:txBody>
      </p:sp>
      <p:sp>
        <p:nvSpPr>
          <p:cNvPr id="11" name="Title 1"/>
          <p:cNvSpPr>
            <a:spLocks noGrp="1"/>
          </p:cNvSpPr>
          <p:nvPr>
            <p:ph type="title"/>
          </p:nvPr>
        </p:nvSpPr>
        <p:spPr>
          <a:xfrm>
            <a:off x="609600" y="178790"/>
            <a:ext cx="9697102" cy="1371122"/>
          </a:xfrm>
        </p:spPr>
        <p:txBody>
          <a:bodyPr wrap="square" anchor="ctr">
            <a:normAutofit/>
          </a:bodyPr>
          <a:lstStyle/>
          <a:p>
            <a:pPr>
              <a:lnSpc>
                <a:spcPct val="90000"/>
              </a:lnSpc>
            </a:pPr>
            <a:r>
              <a:rPr lang="en-US" b="0" spc="-133" dirty="0"/>
              <a:t>RESTORE, REVEAL, and REFINE</a:t>
            </a:r>
            <a:br>
              <a:rPr lang="en-US" b="0" spc="-133" dirty="0"/>
            </a:br>
            <a:r>
              <a:rPr lang="en-US" sz="2800" b="0" spc="-133" dirty="0">
                <a:latin typeface="Arial" panose="020B0604020202020204" pitchFamily="34" charset="0"/>
                <a:cs typeface="Arial" panose="020B0604020202020204" pitchFamily="34" charset="0"/>
              </a:rPr>
              <a:t>Key study elements</a:t>
            </a:r>
            <a:endParaRPr lang="en-US" b="0" spc="-133" dirty="0">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2425FF83-BE4A-7B46-89FE-0E78E95DC45D}"/>
              </a:ext>
            </a:extLst>
          </p:cNvPr>
          <p:cNvGrpSpPr/>
          <p:nvPr/>
        </p:nvGrpSpPr>
        <p:grpSpPr>
          <a:xfrm>
            <a:off x="10505735" y="-1686265"/>
            <a:ext cx="3372530" cy="3372530"/>
            <a:chOff x="10363200" y="-1804038"/>
            <a:chExt cx="3659885" cy="3659885"/>
          </a:xfrm>
        </p:grpSpPr>
        <p:sp>
          <p:nvSpPr>
            <p:cNvPr id="9" name="Pie 8">
              <a:extLst>
                <a:ext uri="{FF2B5EF4-FFF2-40B4-BE49-F238E27FC236}">
                  <a16:creationId xmlns:a16="http://schemas.microsoft.com/office/drawing/2014/main" id="{8A05B1FD-9ECE-234D-B8CD-481DCEC136DE}"/>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Block Arc 9">
              <a:extLst>
                <a:ext uri="{FF2B5EF4-FFF2-40B4-BE49-F238E27FC236}">
                  <a16:creationId xmlns:a16="http://schemas.microsoft.com/office/drawing/2014/main" id="{7F2CD546-0BBF-A946-A676-4ADDFDEB1D2D}"/>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sp>
        <p:nvSpPr>
          <p:cNvPr id="12" name="object 6">
            <a:extLst>
              <a:ext uri="{FF2B5EF4-FFF2-40B4-BE49-F238E27FC236}">
                <a16:creationId xmlns:a16="http://schemas.microsoft.com/office/drawing/2014/main" id="{85284B65-68D5-6948-A96D-1AE12C5AB407}"/>
              </a:ext>
            </a:extLst>
          </p:cNvPr>
          <p:cNvSpPr txBox="1"/>
          <p:nvPr/>
        </p:nvSpPr>
        <p:spPr>
          <a:xfrm>
            <a:off x="609600" y="5849035"/>
            <a:ext cx="6248400" cy="323165"/>
          </a:xfrm>
          <a:prstGeom prst="rect">
            <a:avLst/>
          </a:prstGeom>
        </p:spPr>
        <p:txBody>
          <a:bodyPr vert="horz" wrap="square" lIns="0" tIns="0" rIns="0" bIns="0" rtlCol="0">
            <a:spAutoFit/>
          </a:bodyPr>
          <a:lstStyle/>
          <a:p>
            <a:pPr marL="241270" indent="-228571" defTabSz="914286">
              <a:buFontTx/>
              <a:buAutoNum type="arabicPeriod"/>
              <a:tabLst>
                <a:tab pos="240635" algn="l"/>
                <a:tab pos="241270" algn="l"/>
              </a:tabLst>
              <a:defRPr/>
            </a:pPr>
            <a:r>
              <a:rPr sz="700" spc="-5" dirty="0">
                <a:latin typeface="Arial"/>
                <a:cs typeface="Arial"/>
              </a:rPr>
              <a:t>Mitchell </a:t>
            </a:r>
            <a:r>
              <a:rPr sz="700" dirty="0">
                <a:latin typeface="Arial"/>
                <a:cs typeface="Arial"/>
              </a:rPr>
              <a:t>P. </a:t>
            </a:r>
            <a:r>
              <a:rPr sz="700" spc="-5" dirty="0">
                <a:latin typeface="Arial"/>
                <a:cs typeface="Arial"/>
              </a:rPr>
              <a:t>et al. </a:t>
            </a:r>
            <a:r>
              <a:rPr sz="700" i="1" spc="-5" dirty="0">
                <a:latin typeface="Arial"/>
                <a:cs typeface="Arial"/>
              </a:rPr>
              <a:t>Ophthalmology</a:t>
            </a:r>
            <a:r>
              <a:rPr sz="700" i="1" spc="111" dirty="0">
                <a:latin typeface="Arial"/>
                <a:cs typeface="Arial"/>
              </a:rPr>
              <a:t> </a:t>
            </a:r>
            <a:r>
              <a:rPr sz="700" spc="-5" dirty="0">
                <a:latin typeface="Arial"/>
                <a:cs typeface="Arial"/>
              </a:rPr>
              <a:t>2011;118:615–25</a:t>
            </a:r>
            <a:endParaRPr sz="700" dirty="0">
              <a:latin typeface="Arial"/>
              <a:cs typeface="Arial"/>
            </a:endParaRPr>
          </a:p>
          <a:p>
            <a:pPr marL="241270" indent="-228571" defTabSz="914286">
              <a:buFontTx/>
              <a:buAutoNum type="arabicPeriod"/>
              <a:tabLst>
                <a:tab pos="240635" algn="l"/>
                <a:tab pos="241270" algn="l"/>
              </a:tabLst>
              <a:defRPr/>
            </a:pPr>
            <a:r>
              <a:rPr sz="700" dirty="0">
                <a:latin typeface="Arial"/>
                <a:cs typeface="Arial"/>
              </a:rPr>
              <a:t>Ishibashi T, </a:t>
            </a:r>
            <a:r>
              <a:rPr sz="700" spc="-5" dirty="0">
                <a:latin typeface="Arial"/>
                <a:cs typeface="Arial"/>
              </a:rPr>
              <a:t>et al. </a:t>
            </a:r>
            <a:r>
              <a:rPr sz="700" i="1" spc="-5" dirty="0">
                <a:latin typeface="Arial"/>
                <a:cs typeface="Arial"/>
              </a:rPr>
              <a:t>Ophthalmology</a:t>
            </a:r>
            <a:r>
              <a:rPr sz="700" i="1" spc="80" dirty="0">
                <a:latin typeface="Arial"/>
                <a:cs typeface="Arial"/>
              </a:rPr>
              <a:t> </a:t>
            </a:r>
            <a:r>
              <a:rPr sz="700" spc="-5" dirty="0">
                <a:latin typeface="Arial"/>
                <a:cs typeface="Arial"/>
              </a:rPr>
              <a:t>2015;112:1402–15</a:t>
            </a:r>
            <a:endParaRPr sz="700" dirty="0">
              <a:latin typeface="Arial"/>
              <a:cs typeface="Arial"/>
            </a:endParaRPr>
          </a:p>
          <a:p>
            <a:pPr marL="241270" indent="-228571" defTabSz="914286">
              <a:buFontTx/>
              <a:buAutoNum type="arabicPeriod"/>
              <a:tabLst>
                <a:tab pos="240635" algn="l"/>
                <a:tab pos="241270" algn="l"/>
              </a:tabLst>
              <a:defRPr/>
            </a:pPr>
            <a:r>
              <a:rPr sz="700" spc="-5" dirty="0">
                <a:latin typeface="Arial"/>
                <a:cs typeface="Arial"/>
              </a:rPr>
              <a:t>Li </a:t>
            </a:r>
            <a:r>
              <a:rPr sz="700" spc="-15" dirty="0">
                <a:latin typeface="Arial"/>
                <a:cs typeface="Arial"/>
              </a:rPr>
              <a:t>X, </a:t>
            </a:r>
            <a:r>
              <a:rPr sz="700" spc="-5" dirty="0">
                <a:latin typeface="Arial"/>
                <a:cs typeface="Arial"/>
              </a:rPr>
              <a:t>et al. </a:t>
            </a:r>
            <a:r>
              <a:rPr sz="700" i="1" spc="-5" dirty="0">
                <a:latin typeface="Arial"/>
                <a:cs typeface="Arial"/>
              </a:rPr>
              <a:t>Graefes </a:t>
            </a:r>
            <a:r>
              <a:rPr sz="700" i="1" dirty="0">
                <a:latin typeface="Arial"/>
                <a:cs typeface="Arial"/>
              </a:rPr>
              <a:t>Arch Clin Exp </a:t>
            </a:r>
            <a:r>
              <a:rPr sz="700" i="1" spc="-5" dirty="0">
                <a:latin typeface="Arial"/>
                <a:cs typeface="Arial"/>
              </a:rPr>
              <a:t>Ophthalmol</a:t>
            </a:r>
            <a:r>
              <a:rPr sz="700" i="1" spc="151" dirty="0">
                <a:latin typeface="Arial"/>
                <a:cs typeface="Arial"/>
              </a:rPr>
              <a:t> </a:t>
            </a:r>
            <a:r>
              <a:rPr sz="700" spc="-5" dirty="0">
                <a:latin typeface="Arial"/>
                <a:cs typeface="Arial"/>
              </a:rPr>
              <a:t>2019;257:529–41</a:t>
            </a:r>
            <a:endParaRPr sz="700" dirty="0">
              <a:latin typeface="Arial"/>
              <a:cs typeface="Arial"/>
            </a:endParaRPr>
          </a:p>
        </p:txBody>
      </p:sp>
      <p:sp>
        <p:nvSpPr>
          <p:cNvPr id="13" name="Rectangle 12">
            <a:extLst>
              <a:ext uri="{FF2B5EF4-FFF2-40B4-BE49-F238E27FC236}">
                <a16:creationId xmlns:a16="http://schemas.microsoft.com/office/drawing/2014/main" id="{19F25C3E-A4A3-1841-9793-247E2B8C34A2}"/>
              </a:ext>
            </a:extLst>
          </p:cNvPr>
          <p:cNvSpPr/>
          <p:nvPr/>
        </p:nvSpPr>
        <p:spPr>
          <a:xfrm>
            <a:off x="11192986" y="241618"/>
            <a:ext cx="670525" cy="888363"/>
          </a:xfrm>
          <a:prstGeom prst="rect">
            <a:avLst/>
          </a:prstGeom>
          <a:blipFill>
            <a:blip r:embed="rId2">
              <a:biLevel thresh="25000"/>
              <a:extLst>
                <a:ext uri="{28A0092B-C50C-407E-A947-70E740481C1C}">
                  <a14:useLocalDpi xmlns:a14="http://schemas.microsoft.com/office/drawing/2010/main" val="0"/>
                </a:ext>
              </a:extLst>
            </a:blip>
            <a:srcRect/>
            <a:stretch>
              <a:fillRect l="-13000" r="-13000"/>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aphicFrame>
        <p:nvGraphicFramePr>
          <p:cNvPr id="14" name="object 5">
            <a:extLst>
              <a:ext uri="{FF2B5EF4-FFF2-40B4-BE49-F238E27FC236}">
                <a16:creationId xmlns:a16="http://schemas.microsoft.com/office/drawing/2014/main" id="{2C712E0E-2BEC-7A48-B4C5-B58894D3B9EB}"/>
              </a:ext>
            </a:extLst>
          </p:cNvPr>
          <p:cNvGraphicFramePr>
            <a:graphicFrameLocks noGrp="1"/>
          </p:cNvGraphicFramePr>
          <p:nvPr>
            <p:extLst>
              <p:ext uri="{D42A27DB-BD31-4B8C-83A1-F6EECF244321}">
                <p14:modId xmlns:p14="http://schemas.microsoft.com/office/powerpoint/2010/main" val="791268565"/>
              </p:ext>
            </p:extLst>
          </p:nvPr>
        </p:nvGraphicFramePr>
        <p:xfrm>
          <a:off x="619498" y="1819398"/>
          <a:ext cx="10962902" cy="3542772"/>
        </p:xfrm>
        <a:graphic>
          <a:graphicData uri="http://schemas.openxmlformats.org/drawingml/2006/table">
            <a:tbl>
              <a:tblPr firstRow="1" bandRow="1">
                <a:tableStyleId>{2D5ABB26-0587-4C30-8999-92F81FD0307C}</a:tableStyleId>
              </a:tblPr>
              <a:tblGrid>
                <a:gridCol w="2082948">
                  <a:extLst>
                    <a:ext uri="{9D8B030D-6E8A-4147-A177-3AD203B41FA5}">
                      <a16:colId xmlns:a16="http://schemas.microsoft.com/office/drawing/2014/main" val="20000"/>
                    </a:ext>
                  </a:extLst>
                </a:gridCol>
                <a:gridCol w="3206586">
                  <a:extLst>
                    <a:ext uri="{9D8B030D-6E8A-4147-A177-3AD203B41FA5}">
                      <a16:colId xmlns:a16="http://schemas.microsoft.com/office/drawing/2014/main" val="20001"/>
                    </a:ext>
                  </a:extLst>
                </a:gridCol>
                <a:gridCol w="2959986">
                  <a:extLst>
                    <a:ext uri="{9D8B030D-6E8A-4147-A177-3AD203B41FA5}">
                      <a16:colId xmlns:a16="http://schemas.microsoft.com/office/drawing/2014/main" val="20002"/>
                    </a:ext>
                  </a:extLst>
                </a:gridCol>
                <a:gridCol w="2713382">
                  <a:extLst>
                    <a:ext uri="{9D8B030D-6E8A-4147-A177-3AD203B41FA5}">
                      <a16:colId xmlns:a16="http://schemas.microsoft.com/office/drawing/2014/main" val="20003"/>
                    </a:ext>
                  </a:extLst>
                </a:gridCol>
              </a:tblGrid>
              <a:tr h="255122">
                <a:tc>
                  <a:txBody>
                    <a:bodyPr/>
                    <a:lstStyle/>
                    <a:p>
                      <a:pPr marL="370205">
                        <a:lnSpc>
                          <a:spcPct val="100000"/>
                        </a:lnSpc>
                        <a:spcBef>
                          <a:spcPts val="340"/>
                        </a:spcBef>
                      </a:pPr>
                      <a:r>
                        <a:rPr sz="1800" b="1" i="0" kern="1200" spc="0" baseline="0" dirty="0">
                          <a:solidFill>
                            <a:schemeClr val="bg1"/>
                          </a:solidFill>
                          <a:latin typeface="Arial" panose="020B0604020202020204" pitchFamily="34" charset="0"/>
                          <a:cs typeface="Arial" panose="020B0604020202020204" pitchFamily="34" charset="0"/>
                        </a:rPr>
                        <a:t>Key elements</a:t>
                      </a:r>
                    </a:p>
                  </a:txBody>
                  <a:tcPr marL="0" marR="0" marT="431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460A9"/>
                    </a:solidFill>
                  </a:tcPr>
                </a:tc>
                <a:tc>
                  <a:txBody>
                    <a:bodyPr/>
                    <a:lstStyle/>
                    <a:p>
                      <a:pPr marL="370205" algn="ctr" defTabSz="1219048" rtl="0" eaLnBrk="1" latinLnBrk="0" hangingPunct="1">
                        <a:lnSpc>
                          <a:spcPct val="100000"/>
                        </a:lnSpc>
                        <a:spcBef>
                          <a:spcPts val="340"/>
                        </a:spcBef>
                      </a:pPr>
                      <a:r>
                        <a:rPr sz="1800" b="1" i="0" kern="1200" spc="0" baseline="0" dirty="0">
                          <a:solidFill>
                            <a:schemeClr val="bg1"/>
                          </a:solidFill>
                          <a:latin typeface="Arial" panose="020B0604020202020204" pitchFamily="34" charset="0"/>
                          <a:ea typeface="+mn-ea"/>
                          <a:cs typeface="Arial" panose="020B0604020202020204" pitchFamily="34" charset="0"/>
                        </a:rPr>
                        <a:t>RESTORE1</a:t>
                      </a:r>
                    </a:p>
                  </a:txBody>
                  <a:tcPr marL="0" marR="0" marT="431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A720"/>
                    </a:solidFill>
                  </a:tcPr>
                </a:tc>
                <a:tc>
                  <a:txBody>
                    <a:bodyPr/>
                    <a:lstStyle/>
                    <a:p>
                      <a:pPr marL="370205" algn="ctr" defTabSz="1219048" rtl="0" eaLnBrk="1" latinLnBrk="0" hangingPunct="1">
                        <a:lnSpc>
                          <a:spcPct val="100000"/>
                        </a:lnSpc>
                        <a:spcBef>
                          <a:spcPts val="340"/>
                        </a:spcBef>
                      </a:pPr>
                      <a:r>
                        <a:rPr sz="1800" b="1" i="0" kern="1200" spc="0" baseline="0" dirty="0">
                          <a:solidFill>
                            <a:schemeClr val="bg1"/>
                          </a:solidFill>
                          <a:latin typeface="Arial" panose="020B0604020202020204" pitchFamily="34" charset="0"/>
                          <a:ea typeface="+mn-ea"/>
                          <a:cs typeface="Arial" panose="020B0604020202020204" pitchFamily="34" charset="0"/>
                        </a:rPr>
                        <a:t>REVEAL2</a:t>
                      </a:r>
                    </a:p>
                  </a:txBody>
                  <a:tcPr marL="0" marR="0" marT="431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370205" algn="ctr" defTabSz="1219048" rtl="0" eaLnBrk="1" latinLnBrk="0" hangingPunct="1">
                        <a:lnSpc>
                          <a:spcPct val="100000"/>
                        </a:lnSpc>
                        <a:spcBef>
                          <a:spcPts val="340"/>
                        </a:spcBef>
                      </a:pPr>
                      <a:r>
                        <a:rPr sz="1800" b="1" i="0" kern="1200" spc="0" baseline="0" dirty="0">
                          <a:solidFill>
                            <a:schemeClr val="bg1"/>
                          </a:solidFill>
                          <a:latin typeface="Arial" panose="020B0604020202020204" pitchFamily="34" charset="0"/>
                          <a:ea typeface="+mn-ea"/>
                          <a:cs typeface="Arial" panose="020B0604020202020204" pitchFamily="34" charset="0"/>
                        </a:rPr>
                        <a:t>REFINE3</a:t>
                      </a:r>
                    </a:p>
                  </a:txBody>
                  <a:tcPr marL="0" marR="0" marT="431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959709">
                <a:tc>
                  <a:txBody>
                    <a:bodyPr/>
                    <a:lstStyle/>
                    <a:p>
                      <a:pPr marL="115570">
                        <a:lnSpc>
                          <a:spcPct val="100000"/>
                        </a:lnSpc>
                        <a:spcBef>
                          <a:spcPts val="640"/>
                        </a:spcBef>
                      </a:pPr>
                      <a:r>
                        <a:rPr sz="1200" b="1" spc="-5" dirty="0">
                          <a:latin typeface="Arial"/>
                          <a:cs typeface="Arial"/>
                        </a:rPr>
                        <a:t>Study</a:t>
                      </a:r>
                      <a:endParaRPr sz="1200" dirty="0">
                        <a:latin typeface="Arial"/>
                        <a:cs typeface="Arial"/>
                      </a:endParaRPr>
                    </a:p>
                    <a:p>
                      <a:pPr marL="572770" indent="-228600">
                        <a:lnSpc>
                          <a:spcPct val="100000"/>
                        </a:lnSpc>
                        <a:buFont typeface="Arial"/>
                        <a:buChar char="—"/>
                        <a:tabLst>
                          <a:tab pos="572135" algn="l"/>
                          <a:tab pos="573405" algn="l"/>
                        </a:tabLst>
                      </a:pPr>
                      <a:r>
                        <a:rPr sz="1200" b="1" dirty="0">
                          <a:latin typeface="Arial"/>
                          <a:cs typeface="Arial"/>
                        </a:rPr>
                        <a:t>Indication</a:t>
                      </a:r>
                      <a:endParaRPr sz="1200" dirty="0">
                        <a:latin typeface="Arial"/>
                        <a:cs typeface="Arial"/>
                      </a:endParaRPr>
                    </a:p>
                    <a:p>
                      <a:pPr marL="572770" indent="-228600">
                        <a:lnSpc>
                          <a:spcPct val="100000"/>
                        </a:lnSpc>
                        <a:buFont typeface="Arial"/>
                        <a:buChar char="—"/>
                        <a:tabLst>
                          <a:tab pos="572135" algn="l"/>
                          <a:tab pos="573405" algn="l"/>
                        </a:tabLst>
                      </a:pPr>
                      <a:r>
                        <a:rPr sz="1200" b="1" dirty="0">
                          <a:latin typeface="Arial"/>
                          <a:cs typeface="Arial"/>
                        </a:rPr>
                        <a:t>Region</a:t>
                      </a:r>
                      <a:endParaRPr sz="1200" dirty="0">
                        <a:latin typeface="Arial"/>
                        <a:cs typeface="Arial"/>
                      </a:endParaRPr>
                    </a:p>
                    <a:p>
                      <a:pPr marL="572770" indent="-228600">
                        <a:lnSpc>
                          <a:spcPct val="100000"/>
                        </a:lnSpc>
                        <a:buFont typeface="Arial"/>
                        <a:buChar char="—"/>
                        <a:tabLst>
                          <a:tab pos="572135" algn="l"/>
                          <a:tab pos="573405" algn="l"/>
                        </a:tabLst>
                      </a:pPr>
                      <a:r>
                        <a:rPr sz="1200" b="1" dirty="0">
                          <a:latin typeface="Arial"/>
                          <a:cs typeface="Arial"/>
                        </a:rPr>
                        <a:t>Population</a:t>
                      </a:r>
                      <a:endParaRPr sz="1200" dirty="0">
                        <a:latin typeface="Arial"/>
                        <a:cs typeface="Arial"/>
                      </a:endParaRPr>
                    </a:p>
                  </a:txBody>
                  <a:tcPr marL="0" marR="0" marT="81269"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635" algn="ctr">
                        <a:lnSpc>
                          <a:spcPct val="100000"/>
                        </a:lnSpc>
                      </a:pPr>
                      <a:r>
                        <a:rPr sz="1200" spc="-5" dirty="0">
                          <a:latin typeface="Arial"/>
                          <a:cs typeface="Arial"/>
                        </a:rPr>
                        <a:t>DME</a:t>
                      </a:r>
                      <a:endParaRPr sz="1200" dirty="0">
                        <a:latin typeface="Arial"/>
                        <a:cs typeface="Arial"/>
                      </a:endParaRPr>
                    </a:p>
                    <a:p>
                      <a:pPr marL="1350645" marR="1342390" algn="ctr">
                        <a:lnSpc>
                          <a:spcPct val="100000"/>
                        </a:lnSpc>
                      </a:pPr>
                      <a:r>
                        <a:rPr sz="1200" dirty="0">
                          <a:latin typeface="Arial"/>
                          <a:cs typeface="Arial"/>
                        </a:rPr>
                        <a:t>Europe  </a:t>
                      </a:r>
                      <a:r>
                        <a:rPr sz="1200" spc="-5" dirty="0">
                          <a:latin typeface="Arial"/>
                          <a:cs typeface="Arial"/>
                        </a:rPr>
                        <a:t>N=345</a:t>
                      </a:r>
                      <a:endParaRPr sz="1200" dirty="0">
                        <a:latin typeface="Arial"/>
                        <a:cs typeface="Arial"/>
                      </a:endParaRPr>
                    </a:p>
                  </a:txBody>
                  <a:tcPr marL="0" marR="0" marT="127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DB93">
                        <a:alpha val="32000"/>
                      </a:srgbClr>
                    </a:solidFill>
                  </a:tcPr>
                </a:tc>
                <a:tc>
                  <a:txBody>
                    <a:bodyPr/>
                    <a:lstStyle/>
                    <a:p>
                      <a:pPr marL="635" algn="ctr">
                        <a:lnSpc>
                          <a:spcPct val="100000"/>
                        </a:lnSpc>
                      </a:pPr>
                      <a:r>
                        <a:rPr sz="1200" spc="-5" dirty="0">
                          <a:latin typeface="Arial"/>
                          <a:cs typeface="Arial"/>
                        </a:rPr>
                        <a:t>DME</a:t>
                      </a:r>
                      <a:endParaRPr sz="1200" dirty="0">
                        <a:latin typeface="Arial"/>
                        <a:cs typeface="Arial"/>
                      </a:endParaRPr>
                    </a:p>
                    <a:p>
                      <a:pPr marL="1247140" marR="1238885" indent="-1270" algn="ctr">
                        <a:lnSpc>
                          <a:spcPct val="100000"/>
                        </a:lnSpc>
                      </a:pPr>
                      <a:r>
                        <a:rPr sz="1200" dirty="0">
                          <a:latin typeface="Arial"/>
                          <a:cs typeface="Arial"/>
                        </a:rPr>
                        <a:t>Asia  N</a:t>
                      </a:r>
                      <a:r>
                        <a:rPr sz="1200" spc="-10" dirty="0">
                          <a:latin typeface="Arial"/>
                          <a:cs typeface="Arial"/>
                        </a:rPr>
                        <a:t>=</a:t>
                      </a:r>
                      <a:r>
                        <a:rPr sz="1200" dirty="0">
                          <a:latin typeface="Arial"/>
                          <a:cs typeface="Arial"/>
                        </a:rPr>
                        <a:t>396</a:t>
                      </a:r>
                    </a:p>
                  </a:txBody>
                  <a:tcPr marL="0" marR="0" marT="127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2540" algn="ctr">
                        <a:lnSpc>
                          <a:spcPct val="100000"/>
                        </a:lnSpc>
                      </a:pPr>
                      <a:r>
                        <a:rPr sz="1200" spc="-5" dirty="0">
                          <a:latin typeface="Arial"/>
                          <a:cs typeface="Arial"/>
                        </a:rPr>
                        <a:t>DME</a:t>
                      </a:r>
                      <a:endParaRPr sz="1200" dirty="0">
                        <a:latin typeface="Arial"/>
                        <a:cs typeface="Arial"/>
                      </a:endParaRPr>
                    </a:p>
                    <a:p>
                      <a:pPr marL="1124585" marR="1114425" algn="ctr">
                        <a:lnSpc>
                          <a:spcPct val="100000"/>
                        </a:lnSpc>
                      </a:pPr>
                      <a:r>
                        <a:rPr lang="en-US" sz="1200" spc="-5" dirty="0">
                          <a:latin typeface="Arial"/>
                          <a:cs typeface="Arial"/>
                        </a:rPr>
                        <a:t>55</a:t>
                      </a:r>
                      <a:r>
                        <a:rPr sz="1200" spc="-5" dirty="0">
                          <a:latin typeface="Arial"/>
                          <a:cs typeface="Arial"/>
                        </a:rPr>
                        <a:t>China  </a:t>
                      </a:r>
                      <a:r>
                        <a:rPr sz="1200" dirty="0">
                          <a:latin typeface="Arial"/>
                          <a:cs typeface="Arial"/>
                        </a:rPr>
                        <a:t>N</a:t>
                      </a:r>
                      <a:r>
                        <a:rPr sz="1200" spc="-10" dirty="0">
                          <a:latin typeface="Arial"/>
                          <a:cs typeface="Arial"/>
                        </a:rPr>
                        <a:t>=</a:t>
                      </a:r>
                      <a:r>
                        <a:rPr sz="1200" dirty="0">
                          <a:latin typeface="Arial"/>
                          <a:cs typeface="Arial"/>
                        </a:rPr>
                        <a:t>384</a:t>
                      </a:r>
                    </a:p>
                  </a:txBody>
                  <a:tcPr marL="0" marR="0" marT="127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F91">
                        <a:alpha val="18000"/>
                      </a:srgbClr>
                    </a:solidFill>
                  </a:tcPr>
                </a:tc>
                <a:extLst>
                  <a:ext uri="{0D108BD9-81ED-4DB2-BD59-A6C34878D82A}">
                    <a16:rowId xmlns:a16="http://schemas.microsoft.com/office/drawing/2014/main" val="10001"/>
                  </a:ext>
                </a:extLst>
              </a:tr>
              <a:tr h="788034">
                <a:tc>
                  <a:txBody>
                    <a:bodyPr/>
                    <a:lstStyle/>
                    <a:p>
                      <a:pPr marL="115570">
                        <a:lnSpc>
                          <a:spcPct val="100000"/>
                        </a:lnSpc>
                        <a:spcBef>
                          <a:spcPts val="640"/>
                        </a:spcBef>
                      </a:pPr>
                      <a:r>
                        <a:rPr sz="1200" b="1" spc="-10" dirty="0">
                          <a:latin typeface="Arial"/>
                          <a:cs typeface="Arial"/>
                        </a:rPr>
                        <a:t>Treatment</a:t>
                      </a:r>
                      <a:r>
                        <a:rPr sz="1200" b="1" spc="-85" dirty="0">
                          <a:latin typeface="Arial"/>
                          <a:cs typeface="Arial"/>
                        </a:rPr>
                        <a:t> </a:t>
                      </a:r>
                      <a:r>
                        <a:rPr sz="1200" b="1" spc="-5" dirty="0">
                          <a:latin typeface="Arial"/>
                          <a:cs typeface="Arial"/>
                        </a:rPr>
                        <a:t>arms</a:t>
                      </a:r>
                      <a:endParaRPr sz="1200" dirty="0">
                        <a:latin typeface="Arial"/>
                        <a:cs typeface="Arial"/>
                      </a:endParaRPr>
                    </a:p>
                    <a:p>
                      <a:pPr marL="572770" indent="-228600">
                        <a:lnSpc>
                          <a:spcPct val="100000"/>
                        </a:lnSpc>
                        <a:buFont typeface="Arial"/>
                        <a:buChar char="–"/>
                        <a:tabLst>
                          <a:tab pos="572135" algn="l"/>
                          <a:tab pos="573405" algn="l"/>
                        </a:tabLst>
                      </a:pPr>
                      <a:r>
                        <a:rPr sz="1200" b="1" dirty="0">
                          <a:latin typeface="Arial"/>
                          <a:cs typeface="Arial"/>
                        </a:rPr>
                        <a:t>Ranibizumab</a:t>
                      </a:r>
                      <a:endParaRPr sz="1200" dirty="0">
                        <a:latin typeface="Arial"/>
                        <a:cs typeface="Arial"/>
                      </a:endParaRPr>
                    </a:p>
                    <a:p>
                      <a:pPr marL="572770" indent="-228600">
                        <a:lnSpc>
                          <a:spcPct val="100000"/>
                        </a:lnSpc>
                        <a:buFont typeface="Arial"/>
                        <a:buChar char="–"/>
                        <a:tabLst>
                          <a:tab pos="572135" algn="l"/>
                          <a:tab pos="573405" algn="l"/>
                        </a:tabLst>
                      </a:pPr>
                      <a:r>
                        <a:rPr sz="1200" b="1" spc="-5" dirty="0">
                          <a:latin typeface="Arial"/>
                          <a:cs typeface="Arial"/>
                        </a:rPr>
                        <a:t>Comparator</a:t>
                      </a:r>
                      <a:endParaRPr sz="1200" dirty="0">
                        <a:latin typeface="Arial"/>
                        <a:cs typeface="Arial"/>
                      </a:endParaRPr>
                    </a:p>
                    <a:p>
                      <a:pPr marL="572770" indent="-228600">
                        <a:lnSpc>
                          <a:spcPct val="100000"/>
                        </a:lnSpc>
                        <a:buFont typeface="Arial"/>
                        <a:buChar char="–"/>
                        <a:tabLst>
                          <a:tab pos="572135" algn="l"/>
                          <a:tab pos="573405" algn="l"/>
                        </a:tabLst>
                      </a:pPr>
                      <a:r>
                        <a:rPr sz="1200" b="1" spc="-5" dirty="0">
                          <a:latin typeface="Arial"/>
                          <a:cs typeface="Arial"/>
                        </a:rPr>
                        <a:t>Combination</a:t>
                      </a:r>
                      <a:endParaRPr sz="1200" dirty="0">
                        <a:latin typeface="Arial"/>
                        <a:cs typeface="Arial"/>
                      </a:endParaRPr>
                    </a:p>
                  </a:txBody>
                  <a:tcPr marL="0" marR="0" marT="81269"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1405255" marR="1355090" indent="-41275">
                        <a:lnSpc>
                          <a:spcPct val="100000"/>
                        </a:lnSpc>
                      </a:pPr>
                      <a:r>
                        <a:rPr sz="1200" dirty="0">
                          <a:latin typeface="Arial"/>
                          <a:cs typeface="Arial"/>
                        </a:rPr>
                        <a:t>0.5</a:t>
                      </a:r>
                      <a:r>
                        <a:rPr sz="1200" spc="-95" dirty="0">
                          <a:latin typeface="Arial"/>
                          <a:cs typeface="Arial"/>
                        </a:rPr>
                        <a:t> </a:t>
                      </a:r>
                      <a:r>
                        <a:rPr sz="1200" dirty="0">
                          <a:latin typeface="Arial"/>
                          <a:cs typeface="Arial"/>
                        </a:rPr>
                        <a:t>mg  </a:t>
                      </a:r>
                      <a:r>
                        <a:rPr sz="1200" spc="-5" dirty="0">
                          <a:latin typeface="Arial"/>
                          <a:cs typeface="Arial"/>
                        </a:rPr>
                        <a:t>Laser</a:t>
                      </a:r>
                      <a:endParaRPr sz="1200" dirty="0">
                        <a:latin typeface="Arial"/>
                        <a:cs typeface="Arial"/>
                      </a:endParaRPr>
                    </a:p>
                    <a:p>
                      <a:pPr marL="902969">
                        <a:lnSpc>
                          <a:spcPct val="100000"/>
                        </a:lnSpc>
                      </a:pPr>
                      <a:r>
                        <a:rPr sz="1200" spc="-5" dirty="0">
                          <a:latin typeface="Arial"/>
                          <a:cs typeface="Arial"/>
                        </a:rPr>
                        <a:t>Ranibizumab </a:t>
                      </a:r>
                      <a:r>
                        <a:rPr sz="1200" dirty="0">
                          <a:latin typeface="Arial"/>
                          <a:cs typeface="Arial"/>
                        </a:rPr>
                        <a:t>+</a:t>
                      </a:r>
                      <a:r>
                        <a:rPr sz="1200" spc="-95" dirty="0">
                          <a:latin typeface="Arial"/>
                          <a:cs typeface="Arial"/>
                        </a:rPr>
                        <a:t> </a:t>
                      </a:r>
                      <a:r>
                        <a:rPr sz="1200" dirty="0">
                          <a:latin typeface="Arial"/>
                          <a:cs typeface="Arial"/>
                        </a:rPr>
                        <a:t>laser</a:t>
                      </a:r>
                    </a:p>
                  </a:txBody>
                  <a:tcPr marL="0" marR="0" marT="127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DB93">
                        <a:alpha val="32000"/>
                      </a:srgbClr>
                    </a:solidFill>
                  </a:tcPr>
                </a:tc>
                <a:tc>
                  <a:txBody>
                    <a:bodyPr/>
                    <a:lstStyle/>
                    <a:p>
                      <a:pPr marL="1282065" marR="1231265" indent="-41275">
                        <a:lnSpc>
                          <a:spcPct val="100000"/>
                        </a:lnSpc>
                      </a:pPr>
                      <a:r>
                        <a:rPr sz="1200" dirty="0">
                          <a:latin typeface="Arial"/>
                          <a:cs typeface="Arial"/>
                        </a:rPr>
                        <a:t>0.5</a:t>
                      </a:r>
                      <a:r>
                        <a:rPr sz="1200" spc="-95" dirty="0">
                          <a:latin typeface="Arial"/>
                          <a:cs typeface="Arial"/>
                        </a:rPr>
                        <a:t> </a:t>
                      </a:r>
                      <a:r>
                        <a:rPr sz="1200" dirty="0">
                          <a:latin typeface="Arial"/>
                          <a:cs typeface="Arial"/>
                        </a:rPr>
                        <a:t>mg  </a:t>
                      </a:r>
                      <a:r>
                        <a:rPr sz="1200" spc="-5" dirty="0">
                          <a:latin typeface="Arial"/>
                          <a:cs typeface="Arial"/>
                        </a:rPr>
                        <a:t>Laser</a:t>
                      </a:r>
                      <a:endParaRPr sz="1200" dirty="0">
                        <a:latin typeface="Arial"/>
                        <a:cs typeface="Arial"/>
                      </a:endParaRPr>
                    </a:p>
                    <a:p>
                      <a:pPr marL="779145">
                        <a:lnSpc>
                          <a:spcPct val="100000"/>
                        </a:lnSpc>
                      </a:pPr>
                      <a:r>
                        <a:rPr sz="1200" spc="-5" dirty="0">
                          <a:latin typeface="Arial"/>
                          <a:cs typeface="Arial"/>
                        </a:rPr>
                        <a:t>Ranibizumab </a:t>
                      </a:r>
                      <a:r>
                        <a:rPr sz="1200" dirty="0">
                          <a:latin typeface="Arial"/>
                          <a:cs typeface="Arial"/>
                        </a:rPr>
                        <a:t>+</a:t>
                      </a:r>
                      <a:r>
                        <a:rPr sz="1200" spc="-95" dirty="0">
                          <a:latin typeface="Arial"/>
                          <a:cs typeface="Arial"/>
                        </a:rPr>
                        <a:t> </a:t>
                      </a:r>
                      <a:r>
                        <a:rPr sz="1200" dirty="0">
                          <a:latin typeface="Arial"/>
                          <a:cs typeface="Arial"/>
                        </a:rPr>
                        <a:t>laser</a:t>
                      </a:r>
                    </a:p>
                  </a:txBody>
                  <a:tcPr marL="0" marR="0" marT="127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1160145" marR="1107440" indent="-41275">
                        <a:lnSpc>
                          <a:spcPct val="100000"/>
                        </a:lnSpc>
                      </a:pPr>
                      <a:r>
                        <a:rPr sz="1200" dirty="0">
                          <a:latin typeface="Arial"/>
                          <a:cs typeface="Arial"/>
                        </a:rPr>
                        <a:t>0.5</a:t>
                      </a:r>
                      <a:r>
                        <a:rPr sz="1200" spc="-95" dirty="0">
                          <a:latin typeface="Arial"/>
                          <a:cs typeface="Arial"/>
                        </a:rPr>
                        <a:t> </a:t>
                      </a:r>
                      <a:r>
                        <a:rPr sz="1200" dirty="0">
                          <a:latin typeface="Arial"/>
                          <a:cs typeface="Arial"/>
                        </a:rPr>
                        <a:t>mg  </a:t>
                      </a:r>
                      <a:r>
                        <a:rPr sz="1200" spc="-5" dirty="0">
                          <a:latin typeface="Arial"/>
                          <a:cs typeface="Arial"/>
                        </a:rPr>
                        <a:t>Laser</a:t>
                      </a:r>
                      <a:endParaRPr sz="1200" dirty="0">
                        <a:latin typeface="Arial"/>
                        <a:cs typeface="Arial"/>
                      </a:endParaRPr>
                    </a:p>
                    <a:p>
                      <a:pPr marL="1905" algn="ctr">
                        <a:lnSpc>
                          <a:spcPct val="100000"/>
                        </a:lnSpc>
                      </a:pPr>
                      <a:r>
                        <a:rPr sz="1200" dirty="0">
                          <a:latin typeface="Arial"/>
                          <a:cs typeface="Arial"/>
                        </a:rPr>
                        <a:t>-</a:t>
                      </a:r>
                    </a:p>
                  </a:txBody>
                  <a:tcPr marL="0" marR="0" marT="127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F91">
                        <a:alpha val="18000"/>
                      </a:srgbClr>
                    </a:solidFill>
                  </a:tcPr>
                </a:tc>
                <a:extLst>
                  <a:ext uri="{0D108BD9-81ED-4DB2-BD59-A6C34878D82A}">
                    <a16:rowId xmlns:a16="http://schemas.microsoft.com/office/drawing/2014/main" val="10002"/>
                  </a:ext>
                </a:extLst>
              </a:tr>
              <a:tr h="403547">
                <a:tc>
                  <a:txBody>
                    <a:bodyPr/>
                    <a:lstStyle/>
                    <a:p>
                      <a:pPr marL="115570" marR="454659">
                        <a:lnSpc>
                          <a:spcPct val="100000"/>
                        </a:lnSpc>
                        <a:spcBef>
                          <a:spcPts val="505"/>
                        </a:spcBef>
                      </a:pPr>
                      <a:r>
                        <a:rPr sz="1200" b="1" dirty="0">
                          <a:latin typeface="Arial"/>
                          <a:cs typeface="Arial"/>
                        </a:rPr>
                        <a:t>Ranibizumab</a:t>
                      </a:r>
                      <a:r>
                        <a:rPr sz="1200" b="1" spc="-90" dirty="0">
                          <a:latin typeface="Arial"/>
                          <a:cs typeface="Arial"/>
                        </a:rPr>
                        <a:t> </a:t>
                      </a:r>
                      <a:r>
                        <a:rPr sz="1200" b="1" dirty="0">
                          <a:latin typeface="Arial"/>
                          <a:cs typeface="Arial"/>
                        </a:rPr>
                        <a:t>dosing  regimen</a:t>
                      </a:r>
                      <a:endParaRPr sz="1200" dirty="0">
                        <a:latin typeface="Arial"/>
                        <a:cs typeface="Arial"/>
                      </a:endParaRPr>
                    </a:p>
                  </a:txBody>
                  <a:tcPr marL="0" marR="0" marT="6412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pPr>
                      <a:r>
                        <a:rPr sz="1200" spc="-5" dirty="0">
                          <a:latin typeface="Arial"/>
                          <a:cs typeface="Arial"/>
                        </a:rPr>
                        <a:t>3 </a:t>
                      </a:r>
                      <a:r>
                        <a:rPr sz="1200" dirty="0">
                          <a:latin typeface="Arial"/>
                          <a:cs typeface="Arial"/>
                        </a:rPr>
                        <a:t>months -</a:t>
                      </a:r>
                      <a:r>
                        <a:rPr sz="1200" spc="-105" dirty="0">
                          <a:latin typeface="Arial"/>
                          <a:cs typeface="Arial"/>
                        </a:rPr>
                        <a:t> </a:t>
                      </a:r>
                      <a:r>
                        <a:rPr sz="1200" spc="-5" dirty="0">
                          <a:latin typeface="Arial"/>
                          <a:cs typeface="Arial"/>
                        </a:rPr>
                        <a:t>PRN</a:t>
                      </a:r>
                      <a:endParaRPr sz="1200" dirty="0">
                        <a:latin typeface="Arial"/>
                        <a:cs typeface="Arial"/>
                      </a:endParaRPr>
                    </a:p>
                  </a:txBody>
                  <a:tcPr marL="0" marR="0" marT="190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DB93">
                        <a:alpha val="32000"/>
                      </a:srgbClr>
                    </a:solidFill>
                  </a:tcPr>
                </a:tc>
                <a:tc>
                  <a:txBody>
                    <a:bodyPr/>
                    <a:lstStyle/>
                    <a:p>
                      <a:pPr marL="635" algn="ctr">
                        <a:lnSpc>
                          <a:spcPct val="100000"/>
                        </a:lnSpc>
                      </a:pPr>
                      <a:r>
                        <a:rPr sz="1200" spc="-5" dirty="0">
                          <a:latin typeface="Arial"/>
                          <a:cs typeface="Arial"/>
                        </a:rPr>
                        <a:t>3 </a:t>
                      </a:r>
                      <a:r>
                        <a:rPr sz="1200" dirty="0">
                          <a:latin typeface="Arial"/>
                          <a:cs typeface="Arial"/>
                        </a:rPr>
                        <a:t>months -</a:t>
                      </a:r>
                      <a:r>
                        <a:rPr sz="1200" spc="-100" dirty="0">
                          <a:latin typeface="Arial"/>
                          <a:cs typeface="Arial"/>
                        </a:rPr>
                        <a:t> </a:t>
                      </a:r>
                      <a:r>
                        <a:rPr sz="1200" spc="-5" dirty="0">
                          <a:latin typeface="Arial"/>
                          <a:cs typeface="Arial"/>
                        </a:rPr>
                        <a:t>PRN</a:t>
                      </a:r>
                      <a:endParaRPr sz="1200" dirty="0">
                        <a:latin typeface="Arial"/>
                        <a:cs typeface="Arial"/>
                      </a:endParaRPr>
                    </a:p>
                  </a:txBody>
                  <a:tcPr marL="0" marR="0" marT="190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1905" algn="ctr">
                        <a:lnSpc>
                          <a:spcPct val="100000"/>
                        </a:lnSpc>
                      </a:pPr>
                      <a:r>
                        <a:rPr sz="1200" spc="-5" dirty="0">
                          <a:latin typeface="Arial"/>
                          <a:cs typeface="Arial"/>
                        </a:rPr>
                        <a:t>3 </a:t>
                      </a:r>
                      <a:r>
                        <a:rPr sz="1200" dirty="0">
                          <a:latin typeface="Arial"/>
                          <a:cs typeface="Arial"/>
                        </a:rPr>
                        <a:t>months -</a:t>
                      </a:r>
                      <a:r>
                        <a:rPr sz="1200" spc="-105" dirty="0">
                          <a:latin typeface="Arial"/>
                          <a:cs typeface="Arial"/>
                        </a:rPr>
                        <a:t> </a:t>
                      </a:r>
                      <a:r>
                        <a:rPr sz="1200" spc="-5" dirty="0">
                          <a:latin typeface="Arial"/>
                          <a:cs typeface="Arial"/>
                        </a:rPr>
                        <a:t>PRN</a:t>
                      </a:r>
                      <a:endParaRPr sz="1200" dirty="0">
                        <a:latin typeface="Arial"/>
                        <a:cs typeface="Arial"/>
                      </a:endParaRPr>
                    </a:p>
                  </a:txBody>
                  <a:tcPr marL="0" marR="0" marT="190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F91">
                        <a:alpha val="18000"/>
                      </a:srgbClr>
                    </a:solidFill>
                  </a:tcPr>
                </a:tc>
                <a:extLst>
                  <a:ext uri="{0D108BD9-81ED-4DB2-BD59-A6C34878D82A}">
                    <a16:rowId xmlns:a16="http://schemas.microsoft.com/office/drawing/2014/main" val="10003"/>
                  </a:ext>
                </a:extLst>
              </a:tr>
              <a:tr h="331427">
                <a:tc>
                  <a:txBody>
                    <a:bodyPr/>
                    <a:lstStyle/>
                    <a:p>
                      <a:pPr marL="115570">
                        <a:lnSpc>
                          <a:spcPct val="100000"/>
                        </a:lnSpc>
                      </a:pPr>
                      <a:r>
                        <a:rPr sz="1200" b="1" spc="-5" dirty="0">
                          <a:latin typeface="Arial"/>
                          <a:cs typeface="Arial"/>
                        </a:rPr>
                        <a:t>Study</a:t>
                      </a:r>
                      <a:r>
                        <a:rPr sz="1200" b="1" spc="-75" dirty="0">
                          <a:latin typeface="Arial"/>
                          <a:cs typeface="Arial"/>
                        </a:rPr>
                        <a:t> </a:t>
                      </a:r>
                      <a:r>
                        <a:rPr sz="1200" b="1" dirty="0">
                          <a:latin typeface="Arial"/>
                          <a:cs typeface="Arial"/>
                        </a:rPr>
                        <a:t>duration</a:t>
                      </a:r>
                      <a:endParaRPr sz="1200" dirty="0">
                        <a:latin typeface="Arial"/>
                        <a:cs typeface="Arial"/>
                      </a:endParaRPr>
                    </a:p>
                  </a:txBody>
                  <a:tcPr marL="0" marR="0" marT="25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lnSpc>
                          <a:spcPct val="100000"/>
                        </a:lnSpc>
                      </a:pPr>
                      <a:r>
                        <a:rPr sz="1200" spc="-5" dirty="0">
                          <a:latin typeface="Arial"/>
                          <a:cs typeface="Arial"/>
                        </a:rPr>
                        <a:t>12</a:t>
                      </a:r>
                      <a:r>
                        <a:rPr sz="1200" spc="-95" dirty="0">
                          <a:latin typeface="Arial"/>
                          <a:cs typeface="Arial"/>
                        </a:rPr>
                        <a:t> </a:t>
                      </a:r>
                      <a:r>
                        <a:rPr sz="1200" dirty="0">
                          <a:latin typeface="Arial"/>
                          <a:cs typeface="Arial"/>
                        </a:rPr>
                        <a:t>months</a:t>
                      </a:r>
                    </a:p>
                  </a:txBody>
                  <a:tcPr marL="0" marR="0" marT="25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DB93">
                        <a:alpha val="32000"/>
                      </a:srgbClr>
                    </a:solidFill>
                  </a:tcPr>
                </a:tc>
                <a:tc>
                  <a:txBody>
                    <a:bodyPr/>
                    <a:lstStyle/>
                    <a:p>
                      <a:pPr algn="ctr">
                        <a:lnSpc>
                          <a:spcPct val="100000"/>
                        </a:lnSpc>
                      </a:pPr>
                      <a:r>
                        <a:rPr sz="1200" spc="-5" dirty="0">
                          <a:latin typeface="Arial"/>
                          <a:cs typeface="Arial"/>
                        </a:rPr>
                        <a:t>12</a:t>
                      </a:r>
                      <a:r>
                        <a:rPr sz="1200" spc="-95" dirty="0">
                          <a:latin typeface="Arial"/>
                          <a:cs typeface="Arial"/>
                        </a:rPr>
                        <a:t> </a:t>
                      </a:r>
                      <a:r>
                        <a:rPr sz="1200" dirty="0">
                          <a:latin typeface="Arial"/>
                          <a:cs typeface="Arial"/>
                        </a:rPr>
                        <a:t>months</a:t>
                      </a:r>
                    </a:p>
                  </a:txBody>
                  <a:tcPr marL="0" marR="0" marT="25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635" algn="ctr">
                        <a:lnSpc>
                          <a:spcPct val="100000"/>
                        </a:lnSpc>
                      </a:pPr>
                      <a:r>
                        <a:rPr sz="1200" spc="-5" dirty="0">
                          <a:latin typeface="Arial"/>
                          <a:cs typeface="Arial"/>
                        </a:rPr>
                        <a:t>12</a:t>
                      </a:r>
                      <a:r>
                        <a:rPr sz="1200" spc="-95" dirty="0">
                          <a:latin typeface="Arial"/>
                          <a:cs typeface="Arial"/>
                        </a:rPr>
                        <a:t> </a:t>
                      </a:r>
                      <a:r>
                        <a:rPr sz="1200" dirty="0">
                          <a:latin typeface="Arial"/>
                          <a:cs typeface="Arial"/>
                        </a:rPr>
                        <a:t>months</a:t>
                      </a:r>
                    </a:p>
                  </a:txBody>
                  <a:tcPr marL="0" marR="0" marT="25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F91">
                        <a:alpha val="18000"/>
                      </a:srgbClr>
                    </a:solidFill>
                  </a:tcPr>
                </a:tc>
                <a:extLst>
                  <a:ext uri="{0D108BD9-81ED-4DB2-BD59-A6C34878D82A}">
                    <a16:rowId xmlns:a16="http://schemas.microsoft.com/office/drawing/2014/main" val="10004"/>
                  </a:ext>
                </a:extLst>
              </a:tr>
              <a:tr h="691466">
                <a:tc>
                  <a:txBody>
                    <a:bodyPr/>
                    <a:lstStyle/>
                    <a:p>
                      <a:pPr marL="115570" marR="895350">
                        <a:lnSpc>
                          <a:spcPct val="100000"/>
                        </a:lnSpc>
                      </a:pPr>
                      <a:r>
                        <a:rPr sz="1200" b="1" spc="-5" dirty="0">
                          <a:latin typeface="Arial"/>
                          <a:cs typeface="Arial"/>
                        </a:rPr>
                        <a:t>DR endpoints  </a:t>
                      </a:r>
                      <a:r>
                        <a:rPr sz="1200" b="1" dirty="0">
                          <a:latin typeface="Arial"/>
                          <a:cs typeface="Arial"/>
                        </a:rPr>
                        <a:t>(</a:t>
                      </a:r>
                      <a:r>
                        <a:rPr sz="1200" b="1" spc="-5" dirty="0">
                          <a:latin typeface="Arial"/>
                          <a:cs typeface="Arial"/>
                        </a:rPr>
                        <a:t>p</a:t>
                      </a:r>
                      <a:r>
                        <a:rPr sz="1200" b="1" dirty="0">
                          <a:latin typeface="Arial"/>
                          <a:cs typeface="Arial"/>
                        </a:rPr>
                        <a:t>r</a:t>
                      </a:r>
                      <a:r>
                        <a:rPr sz="1200" b="1" spc="5" dirty="0">
                          <a:latin typeface="Arial"/>
                          <a:cs typeface="Arial"/>
                        </a:rPr>
                        <a:t>e</a:t>
                      </a:r>
                      <a:r>
                        <a:rPr sz="1200" b="1" spc="-5" dirty="0">
                          <a:latin typeface="Arial"/>
                          <a:cs typeface="Arial"/>
                        </a:rPr>
                        <a:t>-</a:t>
                      </a:r>
                      <a:r>
                        <a:rPr sz="1200" b="1" dirty="0">
                          <a:latin typeface="Arial"/>
                          <a:cs typeface="Arial"/>
                        </a:rPr>
                        <a:t>specified)</a:t>
                      </a:r>
                      <a:endParaRPr sz="1200" dirty="0">
                        <a:latin typeface="Arial"/>
                        <a:cs typeface="Arial"/>
                      </a:endParaRPr>
                    </a:p>
                  </a:txBody>
                  <a:tcPr marL="0" marR="0" marT="190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328295" marR="320040" algn="ctr">
                        <a:lnSpc>
                          <a:spcPct val="100000"/>
                        </a:lnSpc>
                      </a:pPr>
                      <a:r>
                        <a:rPr sz="1200" b="1" u="heavy" spc="-5" dirty="0">
                          <a:latin typeface="Arial"/>
                          <a:cs typeface="Arial"/>
                        </a:rPr>
                        <a:t>&gt;</a:t>
                      </a:r>
                      <a:r>
                        <a:rPr sz="1200" b="1" spc="-5" dirty="0">
                          <a:latin typeface="Arial"/>
                          <a:cs typeface="Arial"/>
                        </a:rPr>
                        <a:t>3 </a:t>
                      </a:r>
                      <a:r>
                        <a:rPr sz="1200" b="1" dirty="0">
                          <a:latin typeface="Arial"/>
                          <a:cs typeface="Arial"/>
                        </a:rPr>
                        <a:t>step change on </a:t>
                      </a:r>
                      <a:r>
                        <a:rPr sz="1200" b="1" spc="-5" dirty="0">
                          <a:latin typeface="Arial"/>
                          <a:cs typeface="Arial"/>
                        </a:rPr>
                        <a:t>ETDRS DRSS</a:t>
                      </a:r>
                      <a:r>
                        <a:rPr sz="1200" b="1" spc="-50" dirty="0">
                          <a:latin typeface="Arial"/>
                          <a:cs typeface="Arial"/>
                        </a:rPr>
                        <a:t> </a:t>
                      </a:r>
                      <a:r>
                        <a:rPr sz="1200" b="1" spc="-5" dirty="0">
                          <a:latin typeface="Arial"/>
                          <a:cs typeface="Arial"/>
                        </a:rPr>
                        <a:t>at  12</a:t>
                      </a:r>
                      <a:r>
                        <a:rPr sz="1200" b="1" spc="-75" dirty="0">
                          <a:latin typeface="Arial"/>
                          <a:cs typeface="Arial"/>
                        </a:rPr>
                        <a:t> </a:t>
                      </a:r>
                      <a:r>
                        <a:rPr sz="1200" b="1" spc="-5" dirty="0">
                          <a:latin typeface="Arial"/>
                          <a:cs typeface="Arial"/>
                        </a:rPr>
                        <a:t>months,</a:t>
                      </a:r>
                      <a:endParaRPr sz="1200" dirty="0">
                        <a:latin typeface="Arial"/>
                        <a:cs typeface="Arial"/>
                      </a:endParaRPr>
                    </a:p>
                    <a:p>
                      <a:pPr algn="ctr">
                        <a:lnSpc>
                          <a:spcPct val="100000"/>
                        </a:lnSpc>
                      </a:pPr>
                      <a:r>
                        <a:rPr sz="1200" spc="-5" dirty="0">
                          <a:latin typeface="Arial"/>
                          <a:cs typeface="Arial"/>
                        </a:rPr>
                        <a:t>Change </a:t>
                      </a:r>
                      <a:r>
                        <a:rPr sz="1200" dirty="0">
                          <a:latin typeface="Arial"/>
                          <a:cs typeface="Arial"/>
                        </a:rPr>
                        <a:t>from </a:t>
                      </a:r>
                      <a:r>
                        <a:rPr sz="1200" spc="-5" dirty="0">
                          <a:latin typeface="Arial"/>
                          <a:cs typeface="Arial"/>
                        </a:rPr>
                        <a:t>baseline in </a:t>
                      </a:r>
                      <a:r>
                        <a:rPr sz="1200" dirty="0">
                          <a:latin typeface="Arial"/>
                          <a:cs typeface="Arial"/>
                        </a:rPr>
                        <a:t>ETDRS</a:t>
                      </a:r>
                      <a:r>
                        <a:rPr sz="1200" spc="-105" dirty="0">
                          <a:latin typeface="Arial"/>
                          <a:cs typeface="Arial"/>
                        </a:rPr>
                        <a:t> </a:t>
                      </a:r>
                      <a:r>
                        <a:rPr sz="1200" spc="-5" dirty="0">
                          <a:latin typeface="Arial"/>
                          <a:cs typeface="Arial"/>
                        </a:rPr>
                        <a:t>DRSS</a:t>
                      </a:r>
                      <a:endParaRPr sz="1200" dirty="0">
                        <a:latin typeface="Arial"/>
                        <a:cs typeface="Arial"/>
                      </a:endParaRPr>
                    </a:p>
                  </a:txBody>
                  <a:tcPr marL="0" marR="0" marT="507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DB93">
                        <a:alpha val="32000"/>
                      </a:srgbClr>
                    </a:solidFill>
                  </a:tcPr>
                </a:tc>
                <a:tc>
                  <a:txBody>
                    <a:bodyPr/>
                    <a:lstStyle/>
                    <a:p>
                      <a:pPr marL="204470" marR="196850" algn="ctr">
                        <a:lnSpc>
                          <a:spcPct val="100000"/>
                        </a:lnSpc>
                      </a:pPr>
                      <a:r>
                        <a:rPr sz="1200" b="1" u="heavy" spc="-5" dirty="0">
                          <a:latin typeface="Arial"/>
                          <a:cs typeface="Arial"/>
                        </a:rPr>
                        <a:t>&gt;</a:t>
                      </a:r>
                      <a:r>
                        <a:rPr sz="1200" b="1" spc="-5" dirty="0">
                          <a:latin typeface="Arial"/>
                          <a:cs typeface="Arial"/>
                        </a:rPr>
                        <a:t>3 </a:t>
                      </a:r>
                      <a:r>
                        <a:rPr sz="1200" b="1" dirty="0">
                          <a:latin typeface="Arial"/>
                          <a:cs typeface="Arial"/>
                        </a:rPr>
                        <a:t>step change on </a:t>
                      </a:r>
                      <a:r>
                        <a:rPr sz="1200" b="1" spc="-5" dirty="0">
                          <a:latin typeface="Arial"/>
                          <a:cs typeface="Arial"/>
                        </a:rPr>
                        <a:t>ETDRS DRSS</a:t>
                      </a:r>
                      <a:r>
                        <a:rPr sz="1200" b="1" spc="-50" dirty="0">
                          <a:latin typeface="Arial"/>
                          <a:cs typeface="Arial"/>
                        </a:rPr>
                        <a:t> </a:t>
                      </a:r>
                      <a:r>
                        <a:rPr sz="1200" b="1" spc="-5" dirty="0">
                          <a:latin typeface="Arial"/>
                          <a:cs typeface="Arial"/>
                        </a:rPr>
                        <a:t>at  12</a:t>
                      </a:r>
                      <a:r>
                        <a:rPr sz="1200" b="1" spc="-75" dirty="0">
                          <a:latin typeface="Arial"/>
                          <a:cs typeface="Arial"/>
                        </a:rPr>
                        <a:t> </a:t>
                      </a:r>
                      <a:r>
                        <a:rPr sz="1200" b="1" spc="-5" dirty="0">
                          <a:latin typeface="Arial"/>
                          <a:cs typeface="Arial"/>
                        </a:rPr>
                        <a:t>months,</a:t>
                      </a:r>
                      <a:endParaRPr sz="1200" dirty="0">
                        <a:latin typeface="Arial"/>
                        <a:cs typeface="Arial"/>
                      </a:endParaRPr>
                    </a:p>
                    <a:p>
                      <a:pPr algn="ctr">
                        <a:lnSpc>
                          <a:spcPct val="100000"/>
                        </a:lnSpc>
                      </a:pPr>
                      <a:r>
                        <a:rPr sz="1200" spc="-5" dirty="0">
                          <a:latin typeface="Arial"/>
                          <a:cs typeface="Arial"/>
                        </a:rPr>
                        <a:t>Change </a:t>
                      </a:r>
                      <a:r>
                        <a:rPr sz="1200" dirty="0">
                          <a:latin typeface="Arial"/>
                          <a:cs typeface="Arial"/>
                        </a:rPr>
                        <a:t>from </a:t>
                      </a:r>
                      <a:r>
                        <a:rPr sz="1200" spc="-5" dirty="0">
                          <a:latin typeface="Arial"/>
                          <a:cs typeface="Arial"/>
                        </a:rPr>
                        <a:t>baseline in </a:t>
                      </a:r>
                      <a:r>
                        <a:rPr sz="1200" dirty="0">
                          <a:latin typeface="Arial"/>
                          <a:cs typeface="Arial"/>
                        </a:rPr>
                        <a:t>ETDRS</a:t>
                      </a:r>
                      <a:r>
                        <a:rPr sz="1200" spc="-105" dirty="0">
                          <a:latin typeface="Arial"/>
                          <a:cs typeface="Arial"/>
                        </a:rPr>
                        <a:t> </a:t>
                      </a:r>
                      <a:r>
                        <a:rPr sz="1200" spc="-5" dirty="0">
                          <a:latin typeface="Arial"/>
                          <a:cs typeface="Arial"/>
                        </a:rPr>
                        <a:t>DRSS</a:t>
                      </a:r>
                      <a:endParaRPr sz="1200" dirty="0">
                        <a:latin typeface="Arial"/>
                        <a:cs typeface="Arial"/>
                      </a:endParaRPr>
                    </a:p>
                  </a:txBody>
                  <a:tcPr marL="0" marR="0" marT="507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419100">
                        <a:lnSpc>
                          <a:spcPct val="100000"/>
                        </a:lnSpc>
                      </a:pPr>
                      <a:r>
                        <a:rPr sz="1200" b="1" u="heavy" spc="-5" dirty="0">
                          <a:latin typeface="Arial"/>
                          <a:cs typeface="Arial"/>
                        </a:rPr>
                        <a:t>&gt;</a:t>
                      </a:r>
                      <a:r>
                        <a:rPr sz="1200" b="1" spc="-5" dirty="0">
                          <a:latin typeface="Arial"/>
                          <a:cs typeface="Arial"/>
                        </a:rPr>
                        <a:t>2 </a:t>
                      </a:r>
                      <a:r>
                        <a:rPr sz="1200" b="1" dirty="0">
                          <a:latin typeface="Arial"/>
                          <a:cs typeface="Arial"/>
                        </a:rPr>
                        <a:t>and </a:t>
                      </a:r>
                      <a:r>
                        <a:rPr sz="1200" b="1" u="heavy" spc="-5" dirty="0">
                          <a:latin typeface="Arial"/>
                          <a:cs typeface="Arial"/>
                        </a:rPr>
                        <a:t>&gt;</a:t>
                      </a:r>
                      <a:r>
                        <a:rPr sz="1200" b="1" spc="-5" dirty="0">
                          <a:latin typeface="Arial"/>
                          <a:cs typeface="Arial"/>
                        </a:rPr>
                        <a:t>3 </a:t>
                      </a:r>
                      <a:r>
                        <a:rPr sz="1200" b="1" dirty="0">
                          <a:latin typeface="Arial"/>
                          <a:cs typeface="Arial"/>
                        </a:rPr>
                        <a:t>step change</a:t>
                      </a:r>
                      <a:r>
                        <a:rPr sz="1200" b="1" spc="-95" dirty="0">
                          <a:latin typeface="Arial"/>
                          <a:cs typeface="Arial"/>
                        </a:rPr>
                        <a:t> </a:t>
                      </a:r>
                      <a:r>
                        <a:rPr sz="1200" b="1" dirty="0">
                          <a:latin typeface="Arial"/>
                          <a:cs typeface="Arial"/>
                        </a:rPr>
                        <a:t>on</a:t>
                      </a:r>
                      <a:endParaRPr sz="1200" dirty="0">
                        <a:latin typeface="Arial"/>
                        <a:cs typeface="Arial"/>
                      </a:endParaRPr>
                    </a:p>
                    <a:p>
                      <a:pPr marL="377825">
                        <a:lnSpc>
                          <a:spcPct val="100000"/>
                        </a:lnSpc>
                      </a:pPr>
                      <a:r>
                        <a:rPr sz="1200" dirty="0">
                          <a:latin typeface="Arial"/>
                          <a:cs typeface="Arial"/>
                        </a:rPr>
                        <a:t>ETDRS </a:t>
                      </a:r>
                      <a:r>
                        <a:rPr sz="1200" spc="-5" dirty="0">
                          <a:latin typeface="Arial"/>
                          <a:cs typeface="Arial"/>
                        </a:rPr>
                        <a:t>DRSS </a:t>
                      </a:r>
                      <a:r>
                        <a:rPr sz="1200" dirty="0">
                          <a:latin typeface="Arial"/>
                          <a:cs typeface="Arial"/>
                        </a:rPr>
                        <a:t>at </a:t>
                      </a:r>
                      <a:r>
                        <a:rPr sz="1200" spc="-5" dirty="0">
                          <a:latin typeface="Arial"/>
                          <a:cs typeface="Arial"/>
                        </a:rPr>
                        <a:t>12</a:t>
                      </a:r>
                      <a:r>
                        <a:rPr sz="1200" spc="-100" dirty="0">
                          <a:latin typeface="Arial"/>
                          <a:cs typeface="Arial"/>
                        </a:rPr>
                        <a:t> </a:t>
                      </a:r>
                      <a:r>
                        <a:rPr sz="1200" dirty="0">
                          <a:latin typeface="Arial"/>
                          <a:cs typeface="Arial"/>
                        </a:rPr>
                        <a:t>months</a:t>
                      </a:r>
                    </a:p>
                  </a:txBody>
                  <a:tcPr marL="0" marR="0" marT="190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F91">
                        <a:alpha val="1800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53228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BE65BD66-6E64-B84C-9C96-06ACA6AA92C7}"/>
              </a:ext>
            </a:extLst>
          </p:cNvPr>
          <p:cNvSpPr/>
          <p:nvPr/>
        </p:nvSpPr>
        <p:spPr>
          <a:xfrm>
            <a:off x="5638801" y="1828800"/>
            <a:ext cx="5952066" cy="3520706"/>
          </a:xfrm>
          <a:prstGeom prst="roundRect">
            <a:avLst>
              <a:gd name="adj" fmla="val 3921"/>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nvGrpSpPr>
          <p:cNvPr id="129" name="Group 128">
            <a:extLst>
              <a:ext uri="{FF2B5EF4-FFF2-40B4-BE49-F238E27FC236}">
                <a16:creationId xmlns:a16="http://schemas.microsoft.com/office/drawing/2014/main" id="{E07C95A2-B4C4-B045-925C-C66C97904649}"/>
              </a:ext>
            </a:extLst>
          </p:cNvPr>
          <p:cNvGrpSpPr/>
          <p:nvPr/>
        </p:nvGrpSpPr>
        <p:grpSpPr>
          <a:xfrm>
            <a:off x="10505735" y="-1686265"/>
            <a:ext cx="3372530" cy="3372530"/>
            <a:chOff x="10363200" y="-1804038"/>
            <a:chExt cx="3659885" cy="3659885"/>
          </a:xfrm>
        </p:grpSpPr>
        <p:sp>
          <p:nvSpPr>
            <p:cNvPr id="130" name="Pie 129">
              <a:extLst>
                <a:ext uri="{FF2B5EF4-FFF2-40B4-BE49-F238E27FC236}">
                  <a16:creationId xmlns:a16="http://schemas.microsoft.com/office/drawing/2014/main" id="{ACE41397-5453-B447-BCF8-D227FA7AA0BD}"/>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1" name="Block Arc 130">
              <a:extLst>
                <a:ext uri="{FF2B5EF4-FFF2-40B4-BE49-F238E27FC236}">
                  <a16:creationId xmlns:a16="http://schemas.microsoft.com/office/drawing/2014/main" id="{AF06005F-AFF0-794F-A74F-CE0055ED00E3}"/>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sp>
        <p:nvSpPr>
          <p:cNvPr id="6" name="Slide Number Placeholder 5"/>
          <p:cNvSpPr>
            <a:spLocks noGrp="1"/>
          </p:cNvSpPr>
          <p:nvPr>
            <p:ph type="sldNum" sz="quarter" idx="11"/>
          </p:nvPr>
        </p:nvSpPr>
        <p:spPr/>
        <p:txBody>
          <a:bodyPr/>
          <a:lstStyle/>
          <a:p>
            <a:fld id="{47547CF9-5B10-D24F-A8D7-45A9778164F7}" type="slidenum">
              <a:rPr lang="uk-UA" smtClean="0">
                <a:latin typeface="Arial" panose="020B0604020202020204" pitchFamily="34" charset="0"/>
                <a:cs typeface="Arial" panose="020B0604020202020204" pitchFamily="34" charset="0"/>
              </a:rPr>
              <a:pPr/>
              <a:t>28</a:t>
            </a:fld>
            <a:endParaRPr lang="uk-UA" dirty="0">
              <a:latin typeface="Arial" panose="020B0604020202020204" pitchFamily="34" charset="0"/>
              <a:cs typeface="Arial" panose="020B0604020202020204" pitchFamily="34" charset="0"/>
            </a:endParaRPr>
          </a:p>
        </p:txBody>
      </p:sp>
      <p:sp>
        <p:nvSpPr>
          <p:cNvPr id="11" name="Title 1"/>
          <p:cNvSpPr>
            <a:spLocks noGrp="1"/>
          </p:cNvSpPr>
          <p:nvPr>
            <p:ph type="title"/>
          </p:nvPr>
        </p:nvSpPr>
        <p:spPr>
          <a:xfrm>
            <a:off x="613277" y="178790"/>
            <a:ext cx="8835523" cy="1371122"/>
          </a:xfrm>
        </p:spPr>
        <p:txBody>
          <a:bodyPr wrap="square" anchor="ctr">
            <a:normAutofit/>
          </a:bodyPr>
          <a:lstStyle/>
          <a:p>
            <a:pPr>
              <a:lnSpc>
                <a:spcPct val="90000"/>
              </a:lnSpc>
            </a:pPr>
            <a:r>
              <a:rPr lang="en-US" b="0" spc="-133" dirty="0"/>
              <a:t>Improvement in DRSS favoring  ranibizumab over laser</a:t>
            </a:r>
            <a:endParaRPr lang="en-US" b="0" spc="-133" dirty="0">
              <a:latin typeface="Arial" panose="020B0604020202020204" pitchFamily="34" charset="0"/>
              <a:cs typeface="Arial" panose="020B0604020202020204" pitchFamily="34" charset="0"/>
            </a:endParaRPr>
          </a:p>
        </p:txBody>
      </p:sp>
      <p:sp>
        <p:nvSpPr>
          <p:cNvPr id="128" name="object 75">
            <a:extLst>
              <a:ext uri="{FF2B5EF4-FFF2-40B4-BE49-F238E27FC236}">
                <a16:creationId xmlns:a16="http://schemas.microsoft.com/office/drawing/2014/main" id="{30DD792A-BB05-C34D-9535-3EBD4B5D0B6A}"/>
              </a:ext>
            </a:extLst>
          </p:cNvPr>
          <p:cNvSpPr/>
          <p:nvPr/>
        </p:nvSpPr>
        <p:spPr>
          <a:xfrm>
            <a:off x="11125200" y="396639"/>
            <a:ext cx="784862" cy="580208"/>
          </a:xfrm>
          <a:prstGeom prst="rect">
            <a:avLst/>
          </a:prstGeom>
          <a: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artisticPhotocopy/>
                      </a14:imgEffect>
                      <a14:imgEffect>
                        <a14:brightnessContrast bright="40000" contrast="40000"/>
                      </a14:imgEffect>
                    </a14:imgLayer>
                  </a14:imgProps>
                </a:ext>
              </a:extLst>
            </a:blip>
            <a:stretch>
              <a:fillRect/>
            </a:stretch>
          </a:blipFill>
        </p:spPr>
        <p:txBody>
          <a:bodyPr wrap="square" lIns="0" tIns="0" rIns="0" bIns="0" rtlCol="0"/>
          <a:lstStyle/>
          <a:p>
            <a:pPr defTabSz="914286">
              <a:defRPr/>
            </a:pPr>
            <a:endParaRPr sz="1800" dirty="0">
              <a:solidFill>
                <a:prstClr val="black"/>
              </a:solidFill>
              <a:latin typeface="Calibri"/>
            </a:endParaRPr>
          </a:p>
        </p:txBody>
      </p:sp>
      <p:sp>
        <p:nvSpPr>
          <p:cNvPr id="120" name="object 60">
            <a:extLst>
              <a:ext uri="{FF2B5EF4-FFF2-40B4-BE49-F238E27FC236}">
                <a16:creationId xmlns:a16="http://schemas.microsoft.com/office/drawing/2014/main" id="{719F6360-4966-E044-96F3-8501DB8FB253}"/>
              </a:ext>
            </a:extLst>
          </p:cNvPr>
          <p:cNvSpPr txBox="1"/>
          <p:nvPr/>
        </p:nvSpPr>
        <p:spPr>
          <a:xfrm>
            <a:off x="612562" y="5896705"/>
            <a:ext cx="928884" cy="107722"/>
          </a:xfrm>
          <a:prstGeom prst="rect">
            <a:avLst/>
          </a:prstGeom>
        </p:spPr>
        <p:txBody>
          <a:bodyPr vert="horz" wrap="square" lIns="0" tIns="0" rIns="0" bIns="0" rtlCol="0">
            <a:spAutoFit/>
          </a:bodyPr>
          <a:lstStyle/>
          <a:p>
            <a:pPr marL="12699" defTabSz="914286">
              <a:defRPr/>
            </a:pPr>
            <a:r>
              <a:rPr sz="700" spc="-5" dirty="0">
                <a:solidFill>
                  <a:srgbClr val="002060"/>
                </a:solidFill>
                <a:latin typeface="Arial"/>
                <a:cs typeface="Arial"/>
              </a:rPr>
              <a:t>Novartis data on</a:t>
            </a:r>
            <a:r>
              <a:rPr sz="700" spc="-15" dirty="0">
                <a:solidFill>
                  <a:srgbClr val="002060"/>
                </a:solidFill>
                <a:latin typeface="Arial"/>
                <a:cs typeface="Arial"/>
              </a:rPr>
              <a:t> </a:t>
            </a:r>
            <a:r>
              <a:rPr sz="700" dirty="0">
                <a:solidFill>
                  <a:srgbClr val="002060"/>
                </a:solidFill>
                <a:latin typeface="Arial"/>
                <a:cs typeface="Arial"/>
              </a:rPr>
              <a:t>file</a:t>
            </a:r>
          </a:p>
        </p:txBody>
      </p:sp>
      <p:sp>
        <p:nvSpPr>
          <p:cNvPr id="123" name="object 7">
            <a:extLst>
              <a:ext uri="{FF2B5EF4-FFF2-40B4-BE49-F238E27FC236}">
                <a16:creationId xmlns:a16="http://schemas.microsoft.com/office/drawing/2014/main" id="{24419D23-CD4B-DA44-9D7E-D874E2240520}"/>
              </a:ext>
            </a:extLst>
          </p:cNvPr>
          <p:cNvSpPr txBox="1"/>
          <p:nvPr/>
        </p:nvSpPr>
        <p:spPr>
          <a:xfrm>
            <a:off x="5719055" y="1967843"/>
            <a:ext cx="5638862" cy="646331"/>
          </a:xfrm>
          <a:prstGeom prst="rect">
            <a:avLst/>
          </a:prstGeom>
        </p:spPr>
        <p:txBody>
          <a:bodyPr vert="horz" wrap="square" lIns="0" tIns="0" rIns="0" bIns="0" rtlCol="0">
            <a:spAutoFit/>
          </a:bodyPr>
          <a:lstStyle/>
          <a:p>
            <a:pPr marL="12699" marR="5079" algn="ctr" defTabSz="914286">
              <a:defRPr/>
            </a:pPr>
            <a:r>
              <a:rPr sz="1400" b="1" dirty="0">
                <a:solidFill>
                  <a:prstClr val="black"/>
                </a:solidFill>
                <a:latin typeface="Arial"/>
                <a:cs typeface="Arial"/>
              </a:rPr>
              <a:t>Forest plot </a:t>
            </a:r>
            <a:r>
              <a:rPr sz="1400" b="1" spc="-5" dirty="0">
                <a:solidFill>
                  <a:prstClr val="black"/>
                </a:solidFill>
                <a:latin typeface="Arial"/>
                <a:cs typeface="Arial"/>
              </a:rPr>
              <a:t>for </a:t>
            </a:r>
            <a:r>
              <a:rPr sz="1400" b="1" dirty="0">
                <a:solidFill>
                  <a:prstClr val="black"/>
                </a:solidFill>
                <a:latin typeface="Arial"/>
                <a:cs typeface="Arial"/>
              </a:rPr>
              <a:t>proportion of </a:t>
            </a:r>
            <a:r>
              <a:rPr sz="1400" b="1" spc="-5" dirty="0">
                <a:solidFill>
                  <a:prstClr val="black"/>
                </a:solidFill>
                <a:latin typeface="Arial"/>
                <a:cs typeface="Arial"/>
              </a:rPr>
              <a:t>DRSS at </a:t>
            </a:r>
            <a:r>
              <a:rPr sz="1400" b="1" dirty="0">
                <a:solidFill>
                  <a:prstClr val="black"/>
                </a:solidFill>
                <a:latin typeface="Arial"/>
                <a:cs typeface="Arial"/>
              </a:rPr>
              <a:t>least </a:t>
            </a:r>
            <a:r>
              <a:rPr sz="1400" b="1" spc="-5" dirty="0">
                <a:solidFill>
                  <a:prstClr val="black"/>
                </a:solidFill>
                <a:latin typeface="Arial"/>
                <a:cs typeface="Arial"/>
              </a:rPr>
              <a:t>a </a:t>
            </a:r>
            <a:r>
              <a:rPr sz="1400" b="1" dirty="0">
                <a:solidFill>
                  <a:prstClr val="black"/>
                </a:solidFill>
                <a:latin typeface="Arial"/>
                <a:cs typeface="Arial"/>
              </a:rPr>
              <a:t>2-step </a:t>
            </a:r>
            <a:r>
              <a:rPr sz="1400" b="1" spc="-5" dirty="0">
                <a:solidFill>
                  <a:prstClr val="black"/>
                </a:solidFill>
                <a:latin typeface="Arial"/>
                <a:cs typeface="Arial"/>
              </a:rPr>
              <a:t>improvement </a:t>
            </a:r>
            <a:r>
              <a:rPr sz="1400" b="1" dirty="0">
                <a:solidFill>
                  <a:prstClr val="black"/>
                </a:solidFill>
                <a:latin typeface="Arial"/>
                <a:cs typeface="Arial"/>
              </a:rPr>
              <a:t>between  treatments of </a:t>
            </a:r>
            <a:r>
              <a:rPr sz="1400" b="1" spc="-5" dirty="0">
                <a:solidFill>
                  <a:prstClr val="black"/>
                </a:solidFill>
                <a:latin typeface="Arial"/>
                <a:cs typeface="Arial"/>
              </a:rPr>
              <a:t>study </a:t>
            </a:r>
            <a:r>
              <a:rPr sz="1400" b="1" spc="-11" dirty="0">
                <a:solidFill>
                  <a:prstClr val="black"/>
                </a:solidFill>
                <a:latin typeface="Arial"/>
                <a:cs typeface="Arial"/>
              </a:rPr>
              <a:t>eye, </a:t>
            </a:r>
            <a:r>
              <a:rPr sz="1400" b="1" dirty="0">
                <a:solidFill>
                  <a:prstClr val="black"/>
                </a:solidFill>
                <a:latin typeface="Arial"/>
                <a:cs typeface="Arial"/>
              </a:rPr>
              <a:t>by </a:t>
            </a:r>
            <a:r>
              <a:rPr sz="1400" b="1" spc="-5" dirty="0">
                <a:solidFill>
                  <a:prstClr val="black"/>
                </a:solidFill>
                <a:latin typeface="Arial"/>
                <a:cs typeface="Arial"/>
              </a:rPr>
              <a:t>individual study </a:t>
            </a:r>
            <a:r>
              <a:rPr sz="1400" b="1" dirty="0">
                <a:solidFill>
                  <a:prstClr val="black"/>
                </a:solidFill>
                <a:latin typeface="Arial"/>
                <a:cs typeface="Arial"/>
              </a:rPr>
              <a:t>and</a:t>
            </a:r>
            <a:r>
              <a:rPr sz="1400" b="1" spc="40" dirty="0">
                <a:solidFill>
                  <a:prstClr val="black"/>
                </a:solidFill>
                <a:latin typeface="Arial"/>
                <a:cs typeface="Arial"/>
              </a:rPr>
              <a:t> </a:t>
            </a:r>
            <a:r>
              <a:rPr sz="1400" b="1" dirty="0">
                <a:solidFill>
                  <a:prstClr val="black"/>
                </a:solidFill>
                <a:latin typeface="Arial"/>
                <a:cs typeface="Arial"/>
              </a:rPr>
              <a:t>pooled</a:t>
            </a:r>
            <a:endParaRPr sz="1400" dirty="0">
              <a:solidFill>
                <a:prstClr val="black"/>
              </a:solidFill>
              <a:latin typeface="Arial"/>
              <a:cs typeface="Arial"/>
            </a:endParaRPr>
          </a:p>
          <a:p>
            <a:pPr marL="635" algn="ctr" defTabSz="914286">
              <a:defRPr/>
            </a:pPr>
            <a:r>
              <a:rPr sz="1400" b="1" spc="-5" dirty="0">
                <a:solidFill>
                  <a:prstClr val="black"/>
                </a:solidFill>
                <a:latin typeface="Arial"/>
                <a:cs typeface="Arial"/>
              </a:rPr>
              <a:t>(Full </a:t>
            </a:r>
            <a:r>
              <a:rPr sz="1400" b="1" spc="-11" dirty="0">
                <a:solidFill>
                  <a:prstClr val="black"/>
                </a:solidFill>
                <a:latin typeface="Arial"/>
                <a:cs typeface="Arial"/>
              </a:rPr>
              <a:t>Analysis </a:t>
            </a:r>
            <a:r>
              <a:rPr sz="1400" b="1" spc="-5" dirty="0">
                <a:solidFill>
                  <a:prstClr val="black"/>
                </a:solidFill>
                <a:latin typeface="Arial"/>
                <a:cs typeface="Arial"/>
              </a:rPr>
              <a:t>set; </a:t>
            </a:r>
            <a:r>
              <a:rPr sz="1400" b="1" dirty="0">
                <a:solidFill>
                  <a:prstClr val="black"/>
                </a:solidFill>
                <a:latin typeface="Arial"/>
                <a:cs typeface="Arial"/>
              </a:rPr>
              <a:t>LOCF</a:t>
            </a:r>
            <a:r>
              <a:rPr sz="1400" b="1" spc="20" dirty="0">
                <a:solidFill>
                  <a:prstClr val="black"/>
                </a:solidFill>
                <a:latin typeface="Arial"/>
                <a:cs typeface="Arial"/>
              </a:rPr>
              <a:t> </a:t>
            </a:r>
            <a:r>
              <a:rPr sz="1400" b="1" spc="-5" dirty="0">
                <a:solidFill>
                  <a:prstClr val="black"/>
                </a:solidFill>
                <a:latin typeface="Arial"/>
                <a:cs typeface="Arial"/>
              </a:rPr>
              <a:t>method)</a:t>
            </a:r>
            <a:endParaRPr sz="1400" dirty="0">
              <a:solidFill>
                <a:prstClr val="black"/>
              </a:solidFill>
              <a:latin typeface="Arial"/>
              <a:cs typeface="Arial"/>
            </a:endParaRPr>
          </a:p>
        </p:txBody>
      </p:sp>
      <p:grpSp>
        <p:nvGrpSpPr>
          <p:cNvPr id="3" name="Group 2">
            <a:extLst>
              <a:ext uri="{FF2B5EF4-FFF2-40B4-BE49-F238E27FC236}">
                <a16:creationId xmlns:a16="http://schemas.microsoft.com/office/drawing/2014/main" id="{2CCA62FE-7F74-A440-9E4D-F335FFD05EA7}"/>
              </a:ext>
            </a:extLst>
          </p:cNvPr>
          <p:cNvGrpSpPr/>
          <p:nvPr/>
        </p:nvGrpSpPr>
        <p:grpSpPr>
          <a:xfrm>
            <a:off x="5864240" y="2837079"/>
            <a:ext cx="5570010" cy="2420721"/>
            <a:chOff x="5795388" y="2837079"/>
            <a:chExt cx="5041753" cy="2191141"/>
          </a:xfrm>
        </p:grpSpPr>
        <p:sp>
          <p:nvSpPr>
            <p:cNvPr id="139" name="object 8">
              <a:extLst>
                <a:ext uri="{FF2B5EF4-FFF2-40B4-BE49-F238E27FC236}">
                  <a16:creationId xmlns:a16="http://schemas.microsoft.com/office/drawing/2014/main" id="{B038F54F-4B7B-C147-BB27-F151AC6F25F5}"/>
                </a:ext>
              </a:extLst>
            </p:cNvPr>
            <p:cNvSpPr txBox="1"/>
            <p:nvPr/>
          </p:nvSpPr>
          <p:spPr>
            <a:xfrm>
              <a:off x="9554183" y="3325457"/>
              <a:ext cx="179536" cy="1222216"/>
            </a:xfrm>
            <a:prstGeom prst="rect">
              <a:avLst/>
            </a:prstGeom>
          </p:spPr>
          <p:txBody>
            <a:bodyPr vert="vert270" wrap="square" lIns="0" tIns="0" rIns="0" bIns="0" rtlCol="0">
              <a:spAutoFit/>
            </a:bodyPr>
            <a:lstStyle/>
            <a:p>
              <a:pPr marL="12699" defTabSz="914286">
                <a:lnSpc>
                  <a:spcPts val="1425"/>
                </a:lnSpc>
                <a:defRPr/>
              </a:pPr>
              <a:r>
                <a:rPr sz="1200" dirty="0">
                  <a:solidFill>
                    <a:prstClr val="black"/>
                  </a:solidFill>
                  <a:latin typeface="Arial"/>
                  <a:cs typeface="Arial"/>
                </a:rPr>
                <a:t>Fa</a:t>
              </a:r>
              <a:r>
                <a:rPr sz="1200" spc="-15" dirty="0">
                  <a:solidFill>
                    <a:prstClr val="black"/>
                  </a:solidFill>
                  <a:latin typeface="Arial"/>
                  <a:cs typeface="Arial"/>
                </a:rPr>
                <a:t>v</a:t>
              </a:r>
              <a:r>
                <a:rPr sz="1200" dirty="0">
                  <a:solidFill>
                    <a:prstClr val="black"/>
                  </a:solidFill>
                  <a:latin typeface="Arial"/>
                  <a:cs typeface="Arial"/>
                </a:rPr>
                <a:t>ors</a:t>
              </a:r>
              <a:r>
                <a:rPr sz="1200" spc="-15" dirty="0">
                  <a:solidFill>
                    <a:prstClr val="black"/>
                  </a:solidFill>
                  <a:latin typeface="Arial"/>
                  <a:cs typeface="Arial"/>
                </a:rPr>
                <a:t> </a:t>
              </a:r>
              <a:r>
                <a:rPr sz="1200" spc="-40" dirty="0">
                  <a:solidFill>
                    <a:prstClr val="black"/>
                  </a:solidFill>
                  <a:latin typeface="Arial"/>
                  <a:cs typeface="Arial"/>
                </a:rPr>
                <a:t>T</a:t>
              </a:r>
              <a:r>
                <a:rPr sz="1200" dirty="0">
                  <a:solidFill>
                    <a:prstClr val="black"/>
                  </a:solidFill>
                  <a:latin typeface="Arial"/>
                  <a:cs typeface="Arial"/>
                </a:rPr>
                <a:t>reat</a:t>
              </a:r>
              <a:r>
                <a:rPr sz="1200" spc="5" dirty="0">
                  <a:solidFill>
                    <a:prstClr val="black"/>
                  </a:solidFill>
                  <a:latin typeface="Arial"/>
                  <a:cs typeface="Arial"/>
                </a:rPr>
                <a:t>m</a:t>
              </a:r>
              <a:r>
                <a:rPr sz="1200" dirty="0">
                  <a:solidFill>
                    <a:prstClr val="black"/>
                  </a:solidFill>
                  <a:latin typeface="Arial"/>
                  <a:cs typeface="Arial"/>
                </a:rPr>
                <a:t>e</a:t>
              </a:r>
              <a:r>
                <a:rPr sz="1200" spc="-11" dirty="0">
                  <a:solidFill>
                    <a:prstClr val="black"/>
                  </a:solidFill>
                  <a:latin typeface="Arial"/>
                  <a:cs typeface="Arial"/>
                </a:rPr>
                <a:t>n</a:t>
              </a:r>
              <a:r>
                <a:rPr sz="1200" dirty="0">
                  <a:solidFill>
                    <a:prstClr val="black"/>
                  </a:solidFill>
                  <a:latin typeface="Arial"/>
                  <a:cs typeface="Arial"/>
                </a:rPr>
                <a:t>t</a:t>
              </a:r>
              <a:endParaRPr sz="1200">
                <a:solidFill>
                  <a:prstClr val="black"/>
                </a:solidFill>
                <a:latin typeface="Arial"/>
                <a:cs typeface="Arial"/>
              </a:endParaRPr>
            </a:p>
          </p:txBody>
        </p:sp>
        <p:sp>
          <p:nvSpPr>
            <p:cNvPr id="140" name="object 9">
              <a:extLst>
                <a:ext uri="{FF2B5EF4-FFF2-40B4-BE49-F238E27FC236}">
                  <a16:creationId xmlns:a16="http://schemas.microsoft.com/office/drawing/2014/main" id="{5731B5F3-E7F0-0547-9C05-3C1E5162A7EF}"/>
                </a:ext>
              </a:extLst>
            </p:cNvPr>
            <p:cNvSpPr txBox="1"/>
            <p:nvPr/>
          </p:nvSpPr>
          <p:spPr>
            <a:xfrm>
              <a:off x="6558644" y="3441569"/>
              <a:ext cx="179536" cy="1024758"/>
            </a:xfrm>
            <a:prstGeom prst="rect">
              <a:avLst/>
            </a:prstGeom>
          </p:spPr>
          <p:txBody>
            <a:bodyPr vert="vert270" wrap="square" lIns="0" tIns="0" rIns="0" bIns="0" rtlCol="0">
              <a:spAutoFit/>
            </a:bodyPr>
            <a:lstStyle/>
            <a:p>
              <a:pPr marL="12699" defTabSz="914286">
                <a:lnSpc>
                  <a:spcPts val="1425"/>
                </a:lnSpc>
                <a:defRPr/>
              </a:pPr>
              <a:r>
                <a:rPr sz="1200" dirty="0">
                  <a:solidFill>
                    <a:prstClr val="black"/>
                  </a:solidFill>
                  <a:latin typeface="Arial"/>
                  <a:cs typeface="Arial"/>
                </a:rPr>
                <a:t>Fa</a:t>
              </a:r>
              <a:r>
                <a:rPr sz="1200" spc="-15" dirty="0">
                  <a:solidFill>
                    <a:prstClr val="black"/>
                  </a:solidFill>
                  <a:latin typeface="Arial"/>
                  <a:cs typeface="Arial"/>
                </a:rPr>
                <a:t>v</a:t>
              </a:r>
              <a:r>
                <a:rPr sz="1200" dirty="0">
                  <a:solidFill>
                    <a:prstClr val="black"/>
                  </a:solidFill>
                  <a:latin typeface="Arial"/>
                  <a:cs typeface="Arial"/>
                </a:rPr>
                <a:t>ors </a:t>
              </a:r>
              <a:r>
                <a:rPr sz="1200" spc="-5" dirty="0">
                  <a:solidFill>
                    <a:prstClr val="black"/>
                  </a:solidFill>
                  <a:latin typeface="Arial"/>
                  <a:cs typeface="Arial"/>
                </a:rPr>
                <a:t>C</a:t>
              </a:r>
              <a:r>
                <a:rPr sz="1200" dirty="0">
                  <a:solidFill>
                    <a:prstClr val="black"/>
                  </a:solidFill>
                  <a:latin typeface="Arial"/>
                  <a:cs typeface="Arial"/>
                </a:rPr>
                <a:t>ontrol</a:t>
              </a:r>
              <a:endParaRPr sz="1200">
                <a:solidFill>
                  <a:prstClr val="black"/>
                </a:solidFill>
                <a:latin typeface="Arial"/>
                <a:cs typeface="Arial"/>
              </a:endParaRPr>
            </a:p>
          </p:txBody>
        </p:sp>
        <p:sp>
          <p:nvSpPr>
            <p:cNvPr id="141" name="object 10">
              <a:extLst>
                <a:ext uri="{FF2B5EF4-FFF2-40B4-BE49-F238E27FC236}">
                  <a16:creationId xmlns:a16="http://schemas.microsoft.com/office/drawing/2014/main" id="{DA7819F3-C956-4046-9F5E-556E010D4598}"/>
                </a:ext>
              </a:extLst>
            </p:cNvPr>
            <p:cNvSpPr txBox="1"/>
            <p:nvPr/>
          </p:nvSpPr>
          <p:spPr>
            <a:xfrm>
              <a:off x="7092144" y="2837079"/>
              <a:ext cx="2215227" cy="161690"/>
            </a:xfrm>
            <a:prstGeom prst="rect">
              <a:avLst/>
            </a:prstGeom>
          </p:spPr>
          <p:txBody>
            <a:bodyPr vert="horz" wrap="square" lIns="0" tIns="0" rIns="0" bIns="0" rtlCol="0">
              <a:spAutoFit/>
            </a:bodyPr>
            <a:lstStyle/>
            <a:p>
              <a:pPr marL="12699" defTabSz="914286">
                <a:defRPr/>
              </a:pPr>
              <a:r>
                <a:rPr sz="1051" b="1" spc="5" dirty="0">
                  <a:solidFill>
                    <a:prstClr val="black"/>
                  </a:solidFill>
                  <a:latin typeface="Arial"/>
                  <a:cs typeface="Arial"/>
                </a:rPr>
                <a:t>Proportion </a:t>
              </a:r>
              <a:r>
                <a:rPr sz="1051" b="1" spc="-5" dirty="0">
                  <a:solidFill>
                    <a:prstClr val="black"/>
                  </a:solidFill>
                  <a:latin typeface="Arial"/>
                  <a:cs typeface="Arial"/>
                </a:rPr>
                <a:t>(%) </a:t>
              </a:r>
              <a:r>
                <a:rPr sz="1051" b="1" spc="5" dirty="0">
                  <a:solidFill>
                    <a:prstClr val="black"/>
                  </a:solidFill>
                  <a:latin typeface="Arial"/>
                  <a:cs typeface="Arial"/>
                </a:rPr>
                <a:t>difference (95%</a:t>
              </a:r>
              <a:r>
                <a:rPr sz="1051" b="1" spc="-85" dirty="0">
                  <a:solidFill>
                    <a:prstClr val="black"/>
                  </a:solidFill>
                  <a:latin typeface="Arial"/>
                  <a:cs typeface="Arial"/>
                </a:rPr>
                <a:t> </a:t>
              </a:r>
              <a:r>
                <a:rPr sz="1051" b="1" spc="5" dirty="0">
                  <a:solidFill>
                    <a:prstClr val="black"/>
                  </a:solidFill>
                  <a:latin typeface="Arial"/>
                  <a:cs typeface="Arial"/>
                </a:rPr>
                <a:t>CI)</a:t>
              </a:r>
              <a:endParaRPr sz="1051" dirty="0">
                <a:solidFill>
                  <a:prstClr val="black"/>
                </a:solidFill>
                <a:latin typeface="Arial"/>
                <a:cs typeface="Arial"/>
              </a:endParaRPr>
            </a:p>
          </p:txBody>
        </p:sp>
        <p:sp>
          <p:nvSpPr>
            <p:cNvPr id="142" name="object 11">
              <a:extLst>
                <a:ext uri="{FF2B5EF4-FFF2-40B4-BE49-F238E27FC236}">
                  <a16:creationId xmlns:a16="http://schemas.microsoft.com/office/drawing/2014/main" id="{0D906675-4BE4-6C43-B887-70F77830BC4D}"/>
                </a:ext>
              </a:extLst>
            </p:cNvPr>
            <p:cNvSpPr txBox="1"/>
            <p:nvPr/>
          </p:nvSpPr>
          <p:spPr>
            <a:xfrm>
              <a:off x="9821275" y="3227172"/>
              <a:ext cx="941582" cy="161690"/>
            </a:xfrm>
            <a:prstGeom prst="rect">
              <a:avLst/>
            </a:prstGeom>
          </p:spPr>
          <p:txBody>
            <a:bodyPr vert="horz" wrap="square" lIns="0" tIns="0" rIns="0" bIns="0" rtlCol="0">
              <a:spAutoFit/>
            </a:bodyPr>
            <a:lstStyle/>
            <a:p>
              <a:pPr marL="12699" defTabSz="914286">
                <a:defRPr/>
              </a:pPr>
              <a:r>
                <a:rPr sz="1051" dirty="0">
                  <a:solidFill>
                    <a:srgbClr val="034E88"/>
                  </a:solidFill>
                  <a:latin typeface="Arial"/>
                  <a:cs typeface="Arial"/>
                </a:rPr>
                <a:t>29.7 </a:t>
              </a:r>
              <a:r>
                <a:rPr sz="1051" spc="5" dirty="0">
                  <a:solidFill>
                    <a:srgbClr val="034E88"/>
                  </a:solidFill>
                  <a:latin typeface="Arial"/>
                  <a:cs typeface="Arial"/>
                </a:rPr>
                <a:t>(2.7,</a:t>
              </a:r>
              <a:r>
                <a:rPr sz="1051" spc="-65" dirty="0">
                  <a:solidFill>
                    <a:srgbClr val="034E88"/>
                  </a:solidFill>
                  <a:latin typeface="Arial"/>
                  <a:cs typeface="Arial"/>
                </a:rPr>
                <a:t> </a:t>
              </a:r>
              <a:r>
                <a:rPr sz="1051" dirty="0">
                  <a:solidFill>
                    <a:srgbClr val="034E88"/>
                  </a:solidFill>
                  <a:latin typeface="Arial"/>
                  <a:cs typeface="Arial"/>
                </a:rPr>
                <a:t>56.7)</a:t>
              </a:r>
              <a:endParaRPr sz="1051">
                <a:solidFill>
                  <a:prstClr val="black"/>
                </a:solidFill>
                <a:latin typeface="Arial"/>
                <a:cs typeface="Arial"/>
              </a:endParaRPr>
            </a:p>
          </p:txBody>
        </p:sp>
        <p:sp>
          <p:nvSpPr>
            <p:cNvPr id="143" name="object 12">
              <a:extLst>
                <a:ext uri="{FF2B5EF4-FFF2-40B4-BE49-F238E27FC236}">
                  <a16:creationId xmlns:a16="http://schemas.microsoft.com/office/drawing/2014/main" id="{C2454620-9CB6-DC4C-952D-EB5FD53D0342}"/>
                </a:ext>
              </a:extLst>
            </p:cNvPr>
            <p:cNvSpPr txBox="1"/>
            <p:nvPr/>
          </p:nvSpPr>
          <p:spPr>
            <a:xfrm>
              <a:off x="9809715" y="3670598"/>
              <a:ext cx="1015868" cy="161690"/>
            </a:xfrm>
            <a:prstGeom prst="rect">
              <a:avLst/>
            </a:prstGeom>
          </p:spPr>
          <p:txBody>
            <a:bodyPr vert="horz" wrap="square" lIns="0" tIns="0" rIns="0" bIns="0" rtlCol="0">
              <a:spAutoFit/>
            </a:bodyPr>
            <a:lstStyle/>
            <a:p>
              <a:pPr marL="12699" defTabSz="914286">
                <a:defRPr/>
              </a:pPr>
              <a:r>
                <a:rPr sz="1051" dirty="0">
                  <a:solidFill>
                    <a:srgbClr val="39A4F9"/>
                  </a:solidFill>
                  <a:latin typeface="Arial"/>
                  <a:cs typeface="Arial"/>
                </a:rPr>
                <a:t>34.3 (23.1,</a:t>
              </a:r>
              <a:r>
                <a:rPr sz="1051" spc="-45" dirty="0">
                  <a:solidFill>
                    <a:srgbClr val="39A4F9"/>
                  </a:solidFill>
                  <a:latin typeface="Arial"/>
                  <a:cs typeface="Arial"/>
                </a:rPr>
                <a:t> </a:t>
              </a:r>
              <a:r>
                <a:rPr sz="1051" dirty="0">
                  <a:solidFill>
                    <a:srgbClr val="39A4F9"/>
                  </a:solidFill>
                  <a:latin typeface="Arial"/>
                  <a:cs typeface="Arial"/>
                </a:rPr>
                <a:t>45.5</a:t>
              </a:r>
              <a:r>
                <a:rPr sz="1051" dirty="0">
                  <a:solidFill>
                    <a:prstClr val="black"/>
                  </a:solidFill>
                  <a:latin typeface="Arial"/>
                  <a:cs typeface="Arial"/>
                </a:rPr>
                <a:t>)</a:t>
              </a:r>
              <a:endParaRPr sz="1051">
                <a:solidFill>
                  <a:prstClr val="black"/>
                </a:solidFill>
                <a:latin typeface="Arial"/>
                <a:cs typeface="Arial"/>
              </a:endParaRPr>
            </a:p>
          </p:txBody>
        </p:sp>
        <p:sp>
          <p:nvSpPr>
            <p:cNvPr id="144" name="object 13">
              <a:extLst>
                <a:ext uri="{FF2B5EF4-FFF2-40B4-BE49-F238E27FC236}">
                  <a16:creationId xmlns:a16="http://schemas.microsoft.com/office/drawing/2014/main" id="{C26C52B3-5FEE-C041-B4E7-6FA9D3EF4817}"/>
                </a:ext>
              </a:extLst>
            </p:cNvPr>
            <p:cNvSpPr txBox="1"/>
            <p:nvPr/>
          </p:nvSpPr>
          <p:spPr>
            <a:xfrm>
              <a:off x="9821273" y="4146660"/>
              <a:ext cx="985391" cy="161690"/>
            </a:xfrm>
            <a:prstGeom prst="rect">
              <a:avLst/>
            </a:prstGeom>
          </p:spPr>
          <p:txBody>
            <a:bodyPr vert="horz" wrap="square" lIns="0" tIns="0" rIns="0" bIns="0" rtlCol="0">
              <a:spAutoFit/>
            </a:bodyPr>
            <a:lstStyle/>
            <a:p>
              <a:pPr marL="12699" defTabSz="914286">
                <a:defRPr/>
              </a:pPr>
              <a:r>
                <a:rPr sz="1051" dirty="0">
                  <a:solidFill>
                    <a:srgbClr val="24769B"/>
                  </a:solidFill>
                  <a:latin typeface="Arial"/>
                  <a:cs typeface="Arial"/>
                </a:rPr>
                <a:t>16.8 </a:t>
              </a:r>
              <a:r>
                <a:rPr sz="1051" spc="5" dirty="0">
                  <a:solidFill>
                    <a:srgbClr val="24769B"/>
                  </a:solidFill>
                  <a:latin typeface="Arial"/>
                  <a:cs typeface="Arial"/>
                </a:rPr>
                <a:t>(-7.9,</a:t>
              </a:r>
              <a:r>
                <a:rPr sz="1051" spc="-80" dirty="0">
                  <a:solidFill>
                    <a:srgbClr val="24769B"/>
                  </a:solidFill>
                  <a:latin typeface="Arial"/>
                  <a:cs typeface="Arial"/>
                </a:rPr>
                <a:t> </a:t>
              </a:r>
              <a:r>
                <a:rPr sz="1051" dirty="0">
                  <a:solidFill>
                    <a:srgbClr val="24769B"/>
                  </a:solidFill>
                  <a:latin typeface="Arial"/>
                  <a:cs typeface="Arial"/>
                </a:rPr>
                <a:t>41.5)</a:t>
              </a:r>
              <a:endParaRPr sz="1051">
                <a:solidFill>
                  <a:prstClr val="black"/>
                </a:solidFill>
                <a:latin typeface="Arial"/>
                <a:cs typeface="Arial"/>
              </a:endParaRPr>
            </a:p>
          </p:txBody>
        </p:sp>
        <p:sp>
          <p:nvSpPr>
            <p:cNvPr id="145" name="object 14">
              <a:extLst>
                <a:ext uri="{FF2B5EF4-FFF2-40B4-BE49-F238E27FC236}">
                  <a16:creationId xmlns:a16="http://schemas.microsoft.com/office/drawing/2014/main" id="{685511CC-8D08-1942-B1E2-D0276E077913}"/>
                </a:ext>
              </a:extLst>
            </p:cNvPr>
            <p:cNvSpPr txBox="1"/>
            <p:nvPr/>
          </p:nvSpPr>
          <p:spPr>
            <a:xfrm>
              <a:off x="9821273" y="4627597"/>
              <a:ext cx="1015868" cy="161690"/>
            </a:xfrm>
            <a:prstGeom prst="rect">
              <a:avLst/>
            </a:prstGeom>
          </p:spPr>
          <p:txBody>
            <a:bodyPr vert="horz" wrap="square" lIns="0" tIns="0" rIns="0" bIns="0" rtlCol="0">
              <a:spAutoFit/>
            </a:bodyPr>
            <a:lstStyle/>
            <a:p>
              <a:pPr marL="12699" defTabSz="914286">
                <a:defRPr/>
              </a:pPr>
              <a:r>
                <a:rPr sz="1051" dirty="0">
                  <a:solidFill>
                    <a:prstClr val="black"/>
                  </a:solidFill>
                  <a:latin typeface="Arial"/>
                  <a:cs typeface="Arial"/>
                </a:rPr>
                <a:t>29.9 (20.0,</a:t>
              </a:r>
              <a:r>
                <a:rPr sz="1051" spc="-40" dirty="0">
                  <a:solidFill>
                    <a:prstClr val="black"/>
                  </a:solidFill>
                  <a:latin typeface="Arial"/>
                  <a:cs typeface="Arial"/>
                </a:rPr>
                <a:t> </a:t>
              </a:r>
              <a:r>
                <a:rPr sz="1051" dirty="0">
                  <a:solidFill>
                    <a:prstClr val="black"/>
                  </a:solidFill>
                  <a:latin typeface="Arial"/>
                  <a:cs typeface="Arial"/>
                </a:rPr>
                <a:t>39.7)</a:t>
              </a:r>
              <a:endParaRPr sz="1051">
                <a:solidFill>
                  <a:prstClr val="black"/>
                </a:solidFill>
                <a:latin typeface="Arial"/>
                <a:cs typeface="Arial"/>
              </a:endParaRPr>
            </a:p>
          </p:txBody>
        </p:sp>
        <p:sp>
          <p:nvSpPr>
            <p:cNvPr id="146" name="object 15">
              <a:extLst>
                <a:ext uri="{FF2B5EF4-FFF2-40B4-BE49-F238E27FC236}">
                  <a16:creationId xmlns:a16="http://schemas.microsoft.com/office/drawing/2014/main" id="{AA5BDC10-8934-FE4A-9F13-10299D837DFB}"/>
                </a:ext>
              </a:extLst>
            </p:cNvPr>
            <p:cNvSpPr txBox="1"/>
            <p:nvPr/>
          </p:nvSpPr>
          <p:spPr>
            <a:xfrm>
              <a:off x="7111063" y="4866530"/>
              <a:ext cx="213332" cy="161690"/>
            </a:xfrm>
            <a:prstGeom prst="rect">
              <a:avLst/>
            </a:prstGeom>
          </p:spPr>
          <p:txBody>
            <a:bodyPr vert="horz" wrap="square" lIns="0" tIns="0" rIns="0" bIns="0" rtlCol="0">
              <a:spAutoFit/>
            </a:bodyPr>
            <a:lstStyle/>
            <a:p>
              <a:pPr marL="12699" defTabSz="914286">
                <a:defRPr/>
              </a:pPr>
              <a:r>
                <a:rPr sz="1051" spc="-5" dirty="0">
                  <a:solidFill>
                    <a:prstClr val="black"/>
                  </a:solidFill>
                  <a:latin typeface="Arial"/>
                  <a:cs typeface="Arial"/>
                </a:rPr>
                <a:t>0</a:t>
              </a:r>
              <a:r>
                <a:rPr sz="1051" spc="5" dirty="0">
                  <a:solidFill>
                    <a:prstClr val="black"/>
                  </a:solidFill>
                  <a:latin typeface="Arial"/>
                  <a:cs typeface="Arial"/>
                </a:rPr>
                <a:t>.0</a:t>
              </a:r>
              <a:endParaRPr sz="1051">
                <a:solidFill>
                  <a:prstClr val="black"/>
                </a:solidFill>
                <a:latin typeface="Arial"/>
                <a:cs typeface="Arial"/>
              </a:endParaRPr>
            </a:p>
          </p:txBody>
        </p:sp>
        <p:sp>
          <p:nvSpPr>
            <p:cNvPr id="147" name="object 16">
              <a:extLst>
                <a:ext uri="{FF2B5EF4-FFF2-40B4-BE49-F238E27FC236}">
                  <a16:creationId xmlns:a16="http://schemas.microsoft.com/office/drawing/2014/main" id="{C6353973-A944-AF4F-8107-6FE0D5004072}"/>
                </a:ext>
              </a:extLst>
            </p:cNvPr>
            <p:cNvSpPr txBox="1"/>
            <p:nvPr/>
          </p:nvSpPr>
          <p:spPr>
            <a:xfrm>
              <a:off x="7890360" y="4866530"/>
              <a:ext cx="213332" cy="161690"/>
            </a:xfrm>
            <a:prstGeom prst="rect">
              <a:avLst/>
            </a:prstGeom>
          </p:spPr>
          <p:txBody>
            <a:bodyPr vert="horz" wrap="square" lIns="0" tIns="0" rIns="0" bIns="0" rtlCol="0">
              <a:spAutoFit/>
            </a:bodyPr>
            <a:lstStyle/>
            <a:p>
              <a:pPr marL="12699" defTabSz="914286">
                <a:defRPr/>
              </a:pPr>
              <a:r>
                <a:rPr sz="1051" spc="-5" dirty="0">
                  <a:solidFill>
                    <a:prstClr val="black"/>
                  </a:solidFill>
                  <a:latin typeface="Arial"/>
                  <a:cs typeface="Arial"/>
                </a:rPr>
                <a:t>0</a:t>
              </a:r>
              <a:r>
                <a:rPr sz="1051" spc="5" dirty="0">
                  <a:solidFill>
                    <a:prstClr val="black"/>
                  </a:solidFill>
                  <a:latin typeface="Arial"/>
                  <a:cs typeface="Arial"/>
                </a:rPr>
                <a:t>.2</a:t>
              </a:r>
              <a:endParaRPr sz="1051">
                <a:solidFill>
                  <a:prstClr val="black"/>
                </a:solidFill>
                <a:latin typeface="Arial"/>
                <a:cs typeface="Arial"/>
              </a:endParaRPr>
            </a:p>
          </p:txBody>
        </p:sp>
        <p:sp>
          <p:nvSpPr>
            <p:cNvPr id="148" name="object 17">
              <a:extLst>
                <a:ext uri="{FF2B5EF4-FFF2-40B4-BE49-F238E27FC236}">
                  <a16:creationId xmlns:a16="http://schemas.microsoft.com/office/drawing/2014/main" id="{EEC4BCEA-969E-7640-8168-4EFCB2CF5795}"/>
                </a:ext>
              </a:extLst>
            </p:cNvPr>
            <p:cNvSpPr txBox="1"/>
            <p:nvPr/>
          </p:nvSpPr>
          <p:spPr>
            <a:xfrm>
              <a:off x="8633722" y="4866530"/>
              <a:ext cx="213332" cy="161690"/>
            </a:xfrm>
            <a:prstGeom prst="rect">
              <a:avLst/>
            </a:prstGeom>
          </p:spPr>
          <p:txBody>
            <a:bodyPr vert="horz" wrap="square" lIns="0" tIns="0" rIns="0" bIns="0" rtlCol="0">
              <a:spAutoFit/>
            </a:bodyPr>
            <a:lstStyle/>
            <a:p>
              <a:pPr marL="12699" defTabSz="914286">
                <a:defRPr/>
              </a:pPr>
              <a:r>
                <a:rPr sz="1051" spc="-5" dirty="0">
                  <a:solidFill>
                    <a:prstClr val="black"/>
                  </a:solidFill>
                  <a:latin typeface="Arial"/>
                  <a:cs typeface="Arial"/>
                </a:rPr>
                <a:t>0</a:t>
              </a:r>
              <a:r>
                <a:rPr sz="1051" spc="5" dirty="0">
                  <a:solidFill>
                    <a:prstClr val="black"/>
                  </a:solidFill>
                  <a:latin typeface="Arial"/>
                  <a:cs typeface="Arial"/>
                </a:rPr>
                <a:t>.4</a:t>
              </a:r>
              <a:endParaRPr sz="1051">
                <a:solidFill>
                  <a:prstClr val="black"/>
                </a:solidFill>
                <a:latin typeface="Arial"/>
                <a:cs typeface="Arial"/>
              </a:endParaRPr>
            </a:p>
          </p:txBody>
        </p:sp>
        <p:sp>
          <p:nvSpPr>
            <p:cNvPr id="149" name="object 18">
              <a:extLst>
                <a:ext uri="{FF2B5EF4-FFF2-40B4-BE49-F238E27FC236}">
                  <a16:creationId xmlns:a16="http://schemas.microsoft.com/office/drawing/2014/main" id="{A695911B-0A37-C547-9888-345EF4CD6E08}"/>
                </a:ext>
              </a:extLst>
            </p:cNvPr>
            <p:cNvSpPr txBox="1"/>
            <p:nvPr/>
          </p:nvSpPr>
          <p:spPr>
            <a:xfrm>
              <a:off x="9420257" y="4866530"/>
              <a:ext cx="213332" cy="161690"/>
            </a:xfrm>
            <a:prstGeom prst="rect">
              <a:avLst/>
            </a:prstGeom>
          </p:spPr>
          <p:txBody>
            <a:bodyPr vert="horz" wrap="square" lIns="0" tIns="0" rIns="0" bIns="0" rtlCol="0">
              <a:spAutoFit/>
            </a:bodyPr>
            <a:lstStyle/>
            <a:p>
              <a:pPr marL="12699" defTabSz="914286">
                <a:defRPr/>
              </a:pPr>
              <a:r>
                <a:rPr sz="1051" spc="-5" dirty="0">
                  <a:solidFill>
                    <a:prstClr val="black"/>
                  </a:solidFill>
                  <a:latin typeface="Arial"/>
                  <a:cs typeface="Arial"/>
                </a:rPr>
                <a:t>0</a:t>
              </a:r>
              <a:r>
                <a:rPr sz="1051" spc="5" dirty="0">
                  <a:solidFill>
                    <a:prstClr val="black"/>
                  </a:solidFill>
                  <a:latin typeface="Arial"/>
                  <a:cs typeface="Arial"/>
                </a:rPr>
                <a:t>.6</a:t>
              </a:r>
              <a:endParaRPr sz="1051">
                <a:solidFill>
                  <a:prstClr val="black"/>
                </a:solidFill>
                <a:latin typeface="Arial"/>
                <a:cs typeface="Arial"/>
              </a:endParaRPr>
            </a:p>
          </p:txBody>
        </p:sp>
        <p:sp>
          <p:nvSpPr>
            <p:cNvPr id="150" name="object 19">
              <a:extLst>
                <a:ext uri="{FF2B5EF4-FFF2-40B4-BE49-F238E27FC236}">
                  <a16:creationId xmlns:a16="http://schemas.microsoft.com/office/drawing/2014/main" id="{CD45803B-6780-554D-A69F-FA7E0FDA0EC1}"/>
                </a:ext>
              </a:extLst>
            </p:cNvPr>
            <p:cNvSpPr txBox="1"/>
            <p:nvPr/>
          </p:nvSpPr>
          <p:spPr>
            <a:xfrm>
              <a:off x="5909674" y="2903872"/>
              <a:ext cx="401268" cy="161690"/>
            </a:xfrm>
            <a:prstGeom prst="rect">
              <a:avLst/>
            </a:prstGeom>
          </p:spPr>
          <p:txBody>
            <a:bodyPr vert="horz" wrap="square" lIns="0" tIns="0" rIns="0" bIns="0" rtlCol="0">
              <a:spAutoFit/>
            </a:bodyPr>
            <a:lstStyle/>
            <a:p>
              <a:pPr marL="12699" defTabSz="914286">
                <a:defRPr/>
              </a:pPr>
              <a:r>
                <a:rPr sz="1051" b="1" spc="5" dirty="0">
                  <a:solidFill>
                    <a:prstClr val="black"/>
                  </a:solidFill>
                  <a:latin typeface="Arial"/>
                  <a:cs typeface="Arial"/>
                </a:rPr>
                <a:t>Study</a:t>
              </a:r>
              <a:endParaRPr sz="1051">
                <a:solidFill>
                  <a:prstClr val="black"/>
                </a:solidFill>
                <a:latin typeface="Arial"/>
                <a:cs typeface="Arial"/>
              </a:endParaRPr>
            </a:p>
          </p:txBody>
        </p:sp>
        <p:sp>
          <p:nvSpPr>
            <p:cNvPr id="151" name="object 20">
              <a:extLst>
                <a:ext uri="{FF2B5EF4-FFF2-40B4-BE49-F238E27FC236}">
                  <a16:creationId xmlns:a16="http://schemas.microsoft.com/office/drawing/2014/main" id="{3CC1F1A9-1907-B14E-A16A-9598A2926632}"/>
                </a:ext>
              </a:extLst>
            </p:cNvPr>
            <p:cNvSpPr txBox="1"/>
            <p:nvPr/>
          </p:nvSpPr>
          <p:spPr>
            <a:xfrm>
              <a:off x="5795389" y="3222348"/>
              <a:ext cx="678092" cy="161690"/>
            </a:xfrm>
            <a:prstGeom prst="rect">
              <a:avLst/>
            </a:prstGeom>
          </p:spPr>
          <p:txBody>
            <a:bodyPr vert="horz" wrap="square" lIns="0" tIns="0" rIns="0" bIns="0" rtlCol="0">
              <a:spAutoFit/>
            </a:bodyPr>
            <a:lstStyle/>
            <a:p>
              <a:pPr marL="12699" defTabSz="914286">
                <a:defRPr/>
              </a:pPr>
              <a:r>
                <a:rPr sz="1051" b="1" dirty="0">
                  <a:solidFill>
                    <a:srgbClr val="034E88"/>
                  </a:solidFill>
                  <a:latin typeface="Arial"/>
                  <a:cs typeface="Arial"/>
                </a:rPr>
                <a:t>REST</a:t>
              </a:r>
              <a:r>
                <a:rPr sz="1051" b="1" spc="11" dirty="0">
                  <a:solidFill>
                    <a:srgbClr val="034E88"/>
                  </a:solidFill>
                  <a:latin typeface="Arial"/>
                  <a:cs typeface="Arial"/>
                </a:rPr>
                <a:t>O</a:t>
              </a:r>
              <a:r>
                <a:rPr sz="1051" b="1" dirty="0">
                  <a:solidFill>
                    <a:srgbClr val="034E88"/>
                  </a:solidFill>
                  <a:latin typeface="Arial"/>
                  <a:cs typeface="Arial"/>
                </a:rPr>
                <a:t>R</a:t>
              </a:r>
              <a:r>
                <a:rPr sz="1051" b="1" spc="11" dirty="0">
                  <a:solidFill>
                    <a:srgbClr val="034E88"/>
                  </a:solidFill>
                  <a:latin typeface="Arial"/>
                  <a:cs typeface="Arial"/>
                </a:rPr>
                <a:t>E</a:t>
              </a:r>
              <a:endParaRPr sz="1051">
                <a:solidFill>
                  <a:prstClr val="black"/>
                </a:solidFill>
                <a:latin typeface="Arial"/>
                <a:cs typeface="Arial"/>
              </a:endParaRPr>
            </a:p>
          </p:txBody>
        </p:sp>
        <p:sp>
          <p:nvSpPr>
            <p:cNvPr id="152" name="object 21">
              <a:extLst>
                <a:ext uri="{FF2B5EF4-FFF2-40B4-BE49-F238E27FC236}">
                  <a16:creationId xmlns:a16="http://schemas.microsoft.com/office/drawing/2014/main" id="{C8540F45-2766-E449-A165-0EA588D515D8}"/>
                </a:ext>
              </a:extLst>
            </p:cNvPr>
            <p:cNvSpPr txBox="1"/>
            <p:nvPr/>
          </p:nvSpPr>
          <p:spPr>
            <a:xfrm>
              <a:off x="5795389" y="3691043"/>
              <a:ext cx="572061" cy="161690"/>
            </a:xfrm>
            <a:prstGeom prst="rect">
              <a:avLst/>
            </a:prstGeom>
          </p:spPr>
          <p:txBody>
            <a:bodyPr vert="horz" wrap="square" lIns="0" tIns="0" rIns="0" bIns="0" rtlCol="0">
              <a:spAutoFit/>
            </a:bodyPr>
            <a:lstStyle/>
            <a:p>
              <a:pPr marL="12699" defTabSz="914286">
                <a:defRPr/>
              </a:pPr>
              <a:r>
                <a:rPr sz="1051" b="1" spc="11" dirty="0">
                  <a:solidFill>
                    <a:srgbClr val="39A4F9"/>
                  </a:solidFill>
                  <a:latin typeface="Arial"/>
                  <a:cs typeface="Arial"/>
                </a:rPr>
                <a:t>R</a:t>
              </a:r>
              <a:r>
                <a:rPr sz="1051" b="1" dirty="0">
                  <a:solidFill>
                    <a:srgbClr val="39A4F9"/>
                  </a:solidFill>
                  <a:latin typeface="Arial"/>
                  <a:cs typeface="Arial"/>
                </a:rPr>
                <a:t>E</a:t>
              </a:r>
              <a:r>
                <a:rPr sz="1051" b="1" spc="5" dirty="0">
                  <a:solidFill>
                    <a:srgbClr val="39A4F9"/>
                  </a:solidFill>
                  <a:latin typeface="Arial"/>
                  <a:cs typeface="Arial"/>
                </a:rPr>
                <a:t>VE</a:t>
              </a:r>
              <a:r>
                <a:rPr sz="1051" b="1" spc="-5" dirty="0">
                  <a:solidFill>
                    <a:srgbClr val="39A4F9"/>
                  </a:solidFill>
                  <a:latin typeface="Arial"/>
                  <a:cs typeface="Arial"/>
                </a:rPr>
                <a:t>A</a:t>
              </a:r>
              <a:r>
                <a:rPr sz="1051" b="1" spc="11" dirty="0">
                  <a:solidFill>
                    <a:srgbClr val="39A4F9"/>
                  </a:solidFill>
                  <a:latin typeface="Arial"/>
                  <a:cs typeface="Arial"/>
                </a:rPr>
                <a:t>L</a:t>
              </a:r>
              <a:endParaRPr sz="1051">
                <a:solidFill>
                  <a:prstClr val="black"/>
                </a:solidFill>
                <a:latin typeface="Arial"/>
                <a:cs typeface="Arial"/>
              </a:endParaRPr>
            </a:p>
          </p:txBody>
        </p:sp>
        <p:sp>
          <p:nvSpPr>
            <p:cNvPr id="153" name="object 22">
              <a:extLst>
                <a:ext uri="{FF2B5EF4-FFF2-40B4-BE49-F238E27FC236}">
                  <a16:creationId xmlns:a16="http://schemas.microsoft.com/office/drawing/2014/main" id="{7E00CEFA-CDA7-7348-A6F8-E718834ACD1D}"/>
                </a:ext>
              </a:extLst>
            </p:cNvPr>
            <p:cNvSpPr txBox="1"/>
            <p:nvPr/>
          </p:nvSpPr>
          <p:spPr>
            <a:xfrm>
              <a:off x="5795389" y="4149454"/>
              <a:ext cx="521267" cy="161690"/>
            </a:xfrm>
            <a:prstGeom prst="rect">
              <a:avLst/>
            </a:prstGeom>
          </p:spPr>
          <p:txBody>
            <a:bodyPr vert="horz" wrap="square" lIns="0" tIns="0" rIns="0" bIns="0" rtlCol="0">
              <a:spAutoFit/>
            </a:bodyPr>
            <a:lstStyle/>
            <a:p>
              <a:pPr marL="12699" defTabSz="914286">
                <a:defRPr/>
              </a:pPr>
              <a:r>
                <a:rPr sz="1051" b="1" spc="11" dirty="0">
                  <a:solidFill>
                    <a:srgbClr val="24769B"/>
                  </a:solidFill>
                  <a:latin typeface="Arial"/>
                  <a:cs typeface="Arial"/>
                </a:rPr>
                <a:t>R</a:t>
              </a:r>
              <a:r>
                <a:rPr sz="1051" b="1" dirty="0">
                  <a:solidFill>
                    <a:srgbClr val="24769B"/>
                  </a:solidFill>
                  <a:latin typeface="Arial"/>
                  <a:cs typeface="Arial"/>
                </a:rPr>
                <a:t>E</a:t>
              </a:r>
              <a:r>
                <a:rPr sz="1051" b="1" spc="5" dirty="0">
                  <a:solidFill>
                    <a:srgbClr val="24769B"/>
                  </a:solidFill>
                  <a:latin typeface="Arial"/>
                  <a:cs typeface="Arial"/>
                </a:rPr>
                <a:t>F</a:t>
              </a:r>
              <a:r>
                <a:rPr sz="1051" b="1" spc="11" dirty="0">
                  <a:solidFill>
                    <a:srgbClr val="24769B"/>
                  </a:solidFill>
                  <a:latin typeface="Arial"/>
                  <a:cs typeface="Arial"/>
                </a:rPr>
                <a:t>INE</a:t>
              </a:r>
              <a:endParaRPr sz="1051">
                <a:solidFill>
                  <a:prstClr val="black"/>
                </a:solidFill>
                <a:latin typeface="Arial"/>
                <a:cs typeface="Arial"/>
              </a:endParaRPr>
            </a:p>
          </p:txBody>
        </p:sp>
        <p:sp>
          <p:nvSpPr>
            <p:cNvPr id="154" name="object 23">
              <a:extLst>
                <a:ext uri="{FF2B5EF4-FFF2-40B4-BE49-F238E27FC236}">
                  <a16:creationId xmlns:a16="http://schemas.microsoft.com/office/drawing/2014/main" id="{468970E0-DACE-224D-92BD-D30675070434}"/>
                </a:ext>
              </a:extLst>
            </p:cNvPr>
            <p:cNvSpPr txBox="1"/>
            <p:nvPr/>
          </p:nvSpPr>
          <p:spPr>
            <a:xfrm>
              <a:off x="5795388" y="4610226"/>
              <a:ext cx="476189" cy="161690"/>
            </a:xfrm>
            <a:prstGeom prst="rect">
              <a:avLst/>
            </a:prstGeom>
          </p:spPr>
          <p:txBody>
            <a:bodyPr vert="horz" wrap="square" lIns="0" tIns="0" rIns="0" bIns="0" rtlCol="0">
              <a:spAutoFit/>
            </a:bodyPr>
            <a:lstStyle/>
            <a:p>
              <a:pPr marL="12699" defTabSz="914286">
                <a:defRPr/>
              </a:pPr>
              <a:r>
                <a:rPr sz="1051" b="1" spc="5" dirty="0">
                  <a:solidFill>
                    <a:prstClr val="black"/>
                  </a:solidFill>
                  <a:latin typeface="Arial"/>
                  <a:cs typeface="Arial"/>
                </a:rPr>
                <a:t>Pooled</a:t>
              </a:r>
              <a:endParaRPr sz="1051">
                <a:solidFill>
                  <a:prstClr val="black"/>
                </a:solidFill>
                <a:latin typeface="Arial"/>
                <a:cs typeface="Arial"/>
              </a:endParaRPr>
            </a:p>
          </p:txBody>
        </p:sp>
        <p:sp>
          <p:nvSpPr>
            <p:cNvPr id="155" name="object 24">
              <a:extLst>
                <a:ext uri="{FF2B5EF4-FFF2-40B4-BE49-F238E27FC236}">
                  <a16:creationId xmlns:a16="http://schemas.microsoft.com/office/drawing/2014/main" id="{D80E64D5-14E3-8247-8B70-4DABD58F1ACE}"/>
                </a:ext>
              </a:extLst>
            </p:cNvPr>
            <p:cNvSpPr/>
            <p:nvPr/>
          </p:nvSpPr>
          <p:spPr>
            <a:xfrm>
              <a:off x="6804398" y="4762148"/>
              <a:ext cx="2689510" cy="0"/>
            </a:xfrm>
            <a:custGeom>
              <a:avLst/>
              <a:gdLst/>
              <a:ahLst/>
              <a:cxnLst/>
              <a:rect l="l" t="t" r="r" b="b"/>
              <a:pathLst>
                <a:path w="2689859">
                  <a:moveTo>
                    <a:pt x="2689860" y="0"/>
                  </a:moveTo>
                  <a:lnTo>
                    <a:pt x="0"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56" name="object 25">
              <a:extLst>
                <a:ext uri="{FF2B5EF4-FFF2-40B4-BE49-F238E27FC236}">
                  <a16:creationId xmlns:a16="http://schemas.microsoft.com/office/drawing/2014/main" id="{B318ECBF-5027-2B48-A09B-C4B377D3BCBA}"/>
                </a:ext>
              </a:extLst>
            </p:cNvPr>
            <p:cNvSpPr/>
            <p:nvPr/>
          </p:nvSpPr>
          <p:spPr>
            <a:xfrm>
              <a:off x="7196015" y="3201776"/>
              <a:ext cx="0" cy="1622849"/>
            </a:xfrm>
            <a:custGeom>
              <a:avLst/>
              <a:gdLst/>
              <a:ahLst/>
              <a:cxnLst/>
              <a:rect l="l" t="t" r="r" b="b"/>
              <a:pathLst>
                <a:path h="1623060">
                  <a:moveTo>
                    <a:pt x="0" y="0"/>
                  </a:moveTo>
                  <a:lnTo>
                    <a:pt x="0" y="162306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57" name="object 26">
              <a:extLst>
                <a:ext uri="{FF2B5EF4-FFF2-40B4-BE49-F238E27FC236}">
                  <a16:creationId xmlns:a16="http://schemas.microsoft.com/office/drawing/2014/main" id="{43A13F60-42CC-9346-879E-6BCE43B65086}"/>
                </a:ext>
              </a:extLst>
            </p:cNvPr>
            <p:cNvSpPr/>
            <p:nvPr/>
          </p:nvSpPr>
          <p:spPr>
            <a:xfrm>
              <a:off x="7959439" y="4768244"/>
              <a:ext cx="0" cy="56508"/>
            </a:xfrm>
            <a:custGeom>
              <a:avLst/>
              <a:gdLst/>
              <a:ahLst/>
              <a:cxnLst/>
              <a:rect l="l" t="t" r="r" b="b"/>
              <a:pathLst>
                <a:path h="56514">
                  <a:moveTo>
                    <a:pt x="0" y="0"/>
                  </a:moveTo>
                  <a:lnTo>
                    <a:pt x="0" y="56387"/>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58" name="object 27">
              <a:extLst>
                <a:ext uri="{FF2B5EF4-FFF2-40B4-BE49-F238E27FC236}">
                  <a16:creationId xmlns:a16="http://schemas.microsoft.com/office/drawing/2014/main" id="{FD7F088F-4D33-1042-A2DD-42220596C566}"/>
                </a:ext>
              </a:extLst>
            </p:cNvPr>
            <p:cNvSpPr/>
            <p:nvPr/>
          </p:nvSpPr>
          <p:spPr>
            <a:xfrm>
              <a:off x="8722865" y="4768244"/>
              <a:ext cx="0" cy="56508"/>
            </a:xfrm>
            <a:custGeom>
              <a:avLst/>
              <a:gdLst/>
              <a:ahLst/>
              <a:cxnLst/>
              <a:rect l="l" t="t" r="r" b="b"/>
              <a:pathLst>
                <a:path h="56514">
                  <a:moveTo>
                    <a:pt x="0" y="0"/>
                  </a:moveTo>
                  <a:lnTo>
                    <a:pt x="0" y="56387"/>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59" name="object 28">
              <a:extLst>
                <a:ext uri="{FF2B5EF4-FFF2-40B4-BE49-F238E27FC236}">
                  <a16:creationId xmlns:a16="http://schemas.microsoft.com/office/drawing/2014/main" id="{B017949B-2459-704F-8594-EB53C5B43654}"/>
                </a:ext>
              </a:extLst>
            </p:cNvPr>
            <p:cNvSpPr/>
            <p:nvPr/>
          </p:nvSpPr>
          <p:spPr>
            <a:xfrm>
              <a:off x="9487813" y="4768244"/>
              <a:ext cx="0" cy="56508"/>
            </a:xfrm>
            <a:custGeom>
              <a:avLst/>
              <a:gdLst/>
              <a:ahLst/>
              <a:cxnLst/>
              <a:rect l="l" t="t" r="r" b="b"/>
              <a:pathLst>
                <a:path h="56514">
                  <a:moveTo>
                    <a:pt x="0" y="0"/>
                  </a:moveTo>
                  <a:lnTo>
                    <a:pt x="0" y="56387"/>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60" name="object 29">
              <a:extLst>
                <a:ext uri="{FF2B5EF4-FFF2-40B4-BE49-F238E27FC236}">
                  <a16:creationId xmlns:a16="http://schemas.microsoft.com/office/drawing/2014/main" id="{08D8DA55-9654-224A-90F5-F15683167A8F}"/>
                </a:ext>
              </a:extLst>
            </p:cNvPr>
            <p:cNvSpPr/>
            <p:nvPr/>
          </p:nvSpPr>
          <p:spPr>
            <a:xfrm>
              <a:off x="7864963" y="4215864"/>
              <a:ext cx="916821" cy="0"/>
            </a:xfrm>
            <a:custGeom>
              <a:avLst/>
              <a:gdLst/>
              <a:ahLst/>
              <a:cxnLst/>
              <a:rect l="l" t="t" r="r" b="b"/>
              <a:pathLst>
                <a:path w="916939">
                  <a:moveTo>
                    <a:pt x="0" y="0"/>
                  </a:moveTo>
                  <a:lnTo>
                    <a:pt x="916686" y="0"/>
                  </a:lnTo>
                </a:path>
              </a:pathLst>
            </a:custGeom>
            <a:ln w="22860">
              <a:solidFill>
                <a:srgbClr val="24769B"/>
              </a:solidFill>
            </a:ln>
          </p:spPr>
          <p:txBody>
            <a:bodyPr wrap="square" lIns="0" tIns="0" rIns="0" bIns="0" rtlCol="0"/>
            <a:lstStyle/>
            <a:p>
              <a:pPr defTabSz="914286">
                <a:defRPr/>
              </a:pPr>
              <a:endParaRPr sz="1800">
                <a:solidFill>
                  <a:prstClr val="black"/>
                </a:solidFill>
                <a:latin typeface="Calibri"/>
              </a:endParaRPr>
            </a:p>
          </p:txBody>
        </p:sp>
        <p:sp>
          <p:nvSpPr>
            <p:cNvPr id="161" name="object 30">
              <a:extLst>
                <a:ext uri="{FF2B5EF4-FFF2-40B4-BE49-F238E27FC236}">
                  <a16:creationId xmlns:a16="http://schemas.microsoft.com/office/drawing/2014/main" id="{7260F6B8-D8F7-3B48-B907-B9D707F74E13}"/>
                </a:ext>
              </a:extLst>
            </p:cNvPr>
            <p:cNvSpPr/>
            <p:nvPr/>
          </p:nvSpPr>
          <p:spPr>
            <a:xfrm>
              <a:off x="6899636" y="4215864"/>
              <a:ext cx="907933" cy="0"/>
            </a:xfrm>
            <a:custGeom>
              <a:avLst/>
              <a:gdLst/>
              <a:ahLst/>
              <a:cxnLst/>
              <a:rect l="l" t="t" r="r" b="b"/>
              <a:pathLst>
                <a:path w="908050">
                  <a:moveTo>
                    <a:pt x="0" y="0"/>
                  </a:moveTo>
                  <a:lnTo>
                    <a:pt x="907541" y="0"/>
                  </a:lnTo>
                </a:path>
              </a:pathLst>
            </a:custGeom>
            <a:ln w="22860">
              <a:solidFill>
                <a:srgbClr val="24769B"/>
              </a:solidFill>
            </a:ln>
          </p:spPr>
          <p:txBody>
            <a:bodyPr wrap="square" lIns="0" tIns="0" rIns="0" bIns="0" rtlCol="0"/>
            <a:lstStyle/>
            <a:p>
              <a:pPr defTabSz="914286">
                <a:defRPr/>
              </a:pPr>
              <a:endParaRPr sz="1800">
                <a:solidFill>
                  <a:prstClr val="black"/>
                </a:solidFill>
                <a:latin typeface="Calibri"/>
              </a:endParaRPr>
            </a:p>
          </p:txBody>
        </p:sp>
        <p:sp>
          <p:nvSpPr>
            <p:cNvPr id="162" name="object 31">
              <a:extLst>
                <a:ext uri="{FF2B5EF4-FFF2-40B4-BE49-F238E27FC236}">
                  <a16:creationId xmlns:a16="http://schemas.microsoft.com/office/drawing/2014/main" id="{D47875AB-6C2F-E04C-AED8-29FBCB7C524D}"/>
                </a:ext>
              </a:extLst>
            </p:cNvPr>
            <p:cNvSpPr/>
            <p:nvPr/>
          </p:nvSpPr>
          <p:spPr>
            <a:xfrm>
              <a:off x="6891254" y="4172437"/>
              <a:ext cx="15238" cy="85714"/>
            </a:xfrm>
            <a:custGeom>
              <a:avLst/>
              <a:gdLst/>
              <a:ahLst/>
              <a:cxnLst/>
              <a:rect l="l" t="t" r="r" b="b"/>
              <a:pathLst>
                <a:path w="15239" h="85725">
                  <a:moveTo>
                    <a:pt x="0" y="85344"/>
                  </a:moveTo>
                  <a:lnTo>
                    <a:pt x="15240" y="85344"/>
                  </a:lnTo>
                  <a:lnTo>
                    <a:pt x="15240" y="0"/>
                  </a:lnTo>
                  <a:lnTo>
                    <a:pt x="0" y="0"/>
                  </a:lnTo>
                  <a:lnTo>
                    <a:pt x="0" y="85344"/>
                  </a:lnTo>
                  <a:close/>
                </a:path>
              </a:pathLst>
            </a:custGeom>
            <a:solidFill>
              <a:srgbClr val="24769B"/>
            </a:solidFill>
          </p:spPr>
          <p:txBody>
            <a:bodyPr wrap="square" lIns="0" tIns="0" rIns="0" bIns="0" rtlCol="0"/>
            <a:lstStyle/>
            <a:p>
              <a:pPr defTabSz="914286">
                <a:defRPr/>
              </a:pPr>
              <a:endParaRPr sz="1800">
                <a:solidFill>
                  <a:prstClr val="black"/>
                </a:solidFill>
                <a:latin typeface="Calibri"/>
              </a:endParaRPr>
            </a:p>
          </p:txBody>
        </p:sp>
        <p:sp>
          <p:nvSpPr>
            <p:cNvPr id="163" name="object 32">
              <a:extLst>
                <a:ext uri="{FF2B5EF4-FFF2-40B4-BE49-F238E27FC236}">
                  <a16:creationId xmlns:a16="http://schemas.microsoft.com/office/drawing/2014/main" id="{2DC8BCF7-C8ED-C64B-8340-BF92DD4F588C}"/>
                </a:ext>
              </a:extLst>
            </p:cNvPr>
            <p:cNvSpPr/>
            <p:nvPr/>
          </p:nvSpPr>
          <p:spPr>
            <a:xfrm>
              <a:off x="6886684" y="4167867"/>
              <a:ext cx="24762" cy="94603"/>
            </a:xfrm>
            <a:custGeom>
              <a:avLst/>
              <a:gdLst/>
              <a:ahLst/>
              <a:cxnLst/>
              <a:rect l="l" t="t" r="r" b="b"/>
              <a:pathLst>
                <a:path w="24764" h="94614">
                  <a:moveTo>
                    <a:pt x="0" y="94487"/>
                  </a:moveTo>
                  <a:lnTo>
                    <a:pt x="24384" y="94487"/>
                  </a:lnTo>
                  <a:lnTo>
                    <a:pt x="24384" y="0"/>
                  </a:lnTo>
                  <a:lnTo>
                    <a:pt x="0" y="0"/>
                  </a:lnTo>
                  <a:lnTo>
                    <a:pt x="0" y="94487"/>
                  </a:lnTo>
                  <a:close/>
                </a:path>
              </a:pathLst>
            </a:custGeom>
            <a:solidFill>
              <a:srgbClr val="24769B"/>
            </a:solidFill>
          </p:spPr>
          <p:txBody>
            <a:bodyPr wrap="square" lIns="0" tIns="0" rIns="0" bIns="0" rtlCol="0"/>
            <a:lstStyle/>
            <a:p>
              <a:pPr defTabSz="914286">
                <a:defRPr/>
              </a:pPr>
              <a:endParaRPr sz="1800">
                <a:solidFill>
                  <a:prstClr val="black"/>
                </a:solidFill>
                <a:latin typeface="Calibri"/>
              </a:endParaRPr>
            </a:p>
          </p:txBody>
        </p:sp>
        <p:sp>
          <p:nvSpPr>
            <p:cNvPr id="164" name="object 33">
              <a:extLst>
                <a:ext uri="{FF2B5EF4-FFF2-40B4-BE49-F238E27FC236}">
                  <a16:creationId xmlns:a16="http://schemas.microsoft.com/office/drawing/2014/main" id="{C8B4D6D0-ECC3-4C44-AA04-CB69072A0B6A}"/>
                </a:ext>
              </a:extLst>
            </p:cNvPr>
            <p:cNvSpPr/>
            <p:nvPr/>
          </p:nvSpPr>
          <p:spPr>
            <a:xfrm>
              <a:off x="8774675" y="4172437"/>
              <a:ext cx="13969" cy="85714"/>
            </a:xfrm>
            <a:custGeom>
              <a:avLst/>
              <a:gdLst/>
              <a:ahLst/>
              <a:cxnLst/>
              <a:rect l="l" t="t" r="r" b="b"/>
              <a:pathLst>
                <a:path w="13970" h="85725">
                  <a:moveTo>
                    <a:pt x="0" y="85344"/>
                  </a:moveTo>
                  <a:lnTo>
                    <a:pt x="13715" y="85344"/>
                  </a:lnTo>
                  <a:lnTo>
                    <a:pt x="13715" y="0"/>
                  </a:lnTo>
                  <a:lnTo>
                    <a:pt x="0" y="0"/>
                  </a:lnTo>
                  <a:lnTo>
                    <a:pt x="0" y="85344"/>
                  </a:lnTo>
                  <a:close/>
                </a:path>
              </a:pathLst>
            </a:custGeom>
            <a:solidFill>
              <a:srgbClr val="24769B"/>
            </a:solidFill>
          </p:spPr>
          <p:txBody>
            <a:bodyPr wrap="square" lIns="0" tIns="0" rIns="0" bIns="0" rtlCol="0"/>
            <a:lstStyle/>
            <a:p>
              <a:pPr defTabSz="914286">
                <a:defRPr/>
              </a:pPr>
              <a:endParaRPr sz="1800">
                <a:solidFill>
                  <a:prstClr val="black"/>
                </a:solidFill>
                <a:latin typeface="Calibri"/>
              </a:endParaRPr>
            </a:p>
          </p:txBody>
        </p:sp>
        <p:sp>
          <p:nvSpPr>
            <p:cNvPr id="165" name="object 34">
              <a:extLst>
                <a:ext uri="{FF2B5EF4-FFF2-40B4-BE49-F238E27FC236}">
                  <a16:creationId xmlns:a16="http://schemas.microsoft.com/office/drawing/2014/main" id="{F2B63F4B-AB6E-4240-A3C1-3961E83780C9}"/>
                </a:ext>
              </a:extLst>
            </p:cNvPr>
            <p:cNvSpPr/>
            <p:nvPr/>
          </p:nvSpPr>
          <p:spPr>
            <a:xfrm>
              <a:off x="8770102" y="4167867"/>
              <a:ext cx="22857" cy="94603"/>
            </a:xfrm>
            <a:custGeom>
              <a:avLst/>
              <a:gdLst/>
              <a:ahLst/>
              <a:cxnLst/>
              <a:rect l="l" t="t" r="r" b="b"/>
              <a:pathLst>
                <a:path w="22860" h="94614">
                  <a:moveTo>
                    <a:pt x="0" y="94487"/>
                  </a:moveTo>
                  <a:lnTo>
                    <a:pt x="22859" y="94487"/>
                  </a:lnTo>
                  <a:lnTo>
                    <a:pt x="22859" y="0"/>
                  </a:lnTo>
                  <a:lnTo>
                    <a:pt x="0" y="0"/>
                  </a:lnTo>
                  <a:lnTo>
                    <a:pt x="0" y="94487"/>
                  </a:lnTo>
                  <a:close/>
                </a:path>
              </a:pathLst>
            </a:custGeom>
            <a:solidFill>
              <a:srgbClr val="24769B"/>
            </a:solidFill>
          </p:spPr>
          <p:txBody>
            <a:bodyPr wrap="square" lIns="0" tIns="0" rIns="0" bIns="0" rtlCol="0"/>
            <a:lstStyle/>
            <a:p>
              <a:pPr defTabSz="914286">
                <a:defRPr/>
              </a:pPr>
              <a:endParaRPr sz="1800">
                <a:solidFill>
                  <a:prstClr val="black"/>
                </a:solidFill>
                <a:latin typeface="Calibri"/>
              </a:endParaRPr>
            </a:p>
          </p:txBody>
        </p:sp>
        <p:sp>
          <p:nvSpPr>
            <p:cNvPr id="166" name="object 35">
              <a:extLst>
                <a:ext uri="{FF2B5EF4-FFF2-40B4-BE49-F238E27FC236}">
                  <a16:creationId xmlns:a16="http://schemas.microsoft.com/office/drawing/2014/main" id="{21FBE7C7-4B0E-1944-B5B5-5E67F47BABC9}"/>
                </a:ext>
              </a:extLst>
            </p:cNvPr>
            <p:cNvSpPr/>
            <p:nvPr/>
          </p:nvSpPr>
          <p:spPr>
            <a:xfrm>
              <a:off x="8357153" y="3281774"/>
              <a:ext cx="1011423" cy="0"/>
            </a:xfrm>
            <a:custGeom>
              <a:avLst/>
              <a:gdLst/>
              <a:ahLst/>
              <a:cxnLst/>
              <a:rect l="l" t="t" r="r" b="b"/>
              <a:pathLst>
                <a:path w="1011554">
                  <a:moveTo>
                    <a:pt x="0" y="0"/>
                  </a:moveTo>
                  <a:lnTo>
                    <a:pt x="1011174" y="0"/>
                  </a:lnTo>
                </a:path>
              </a:pathLst>
            </a:custGeom>
            <a:ln w="22860">
              <a:solidFill>
                <a:srgbClr val="034E88"/>
              </a:solidFill>
            </a:ln>
          </p:spPr>
          <p:txBody>
            <a:bodyPr wrap="square" lIns="0" tIns="0" rIns="0" bIns="0" rtlCol="0"/>
            <a:lstStyle/>
            <a:p>
              <a:pPr defTabSz="914286">
                <a:defRPr/>
              </a:pPr>
              <a:endParaRPr sz="1800">
                <a:solidFill>
                  <a:prstClr val="black"/>
                </a:solidFill>
                <a:latin typeface="Calibri"/>
              </a:endParaRPr>
            </a:p>
          </p:txBody>
        </p:sp>
        <p:sp>
          <p:nvSpPr>
            <p:cNvPr id="167" name="object 36">
              <a:extLst>
                <a:ext uri="{FF2B5EF4-FFF2-40B4-BE49-F238E27FC236}">
                  <a16:creationId xmlns:a16="http://schemas.microsoft.com/office/drawing/2014/main" id="{7AF6BD9F-BAFE-0240-A9D1-28A314BE9F9F}"/>
                </a:ext>
              </a:extLst>
            </p:cNvPr>
            <p:cNvSpPr/>
            <p:nvPr/>
          </p:nvSpPr>
          <p:spPr>
            <a:xfrm>
              <a:off x="7301920" y="3281774"/>
              <a:ext cx="997455" cy="0"/>
            </a:xfrm>
            <a:custGeom>
              <a:avLst/>
              <a:gdLst/>
              <a:ahLst/>
              <a:cxnLst/>
              <a:rect l="l" t="t" r="r" b="b"/>
              <a:pathLst>
                <a:path w="997585">
                  <a:moveTo>
                    <a:pt x="0" y="0"/>
                  </a:moveTo>
                  <a:lnTo>
                    <a:pt x="997457" y="0"/>
                  </a:lnTo>
                </a:path>
              </a:pathLst>
            </a:custGeom>
            <a:ln w="22860">
              <a:solidFill>
                <a:srgbClr val="034E88"/>
              </a:solidFill>
            </a:ln>
          </p:spPr>
          <p:txBody>
            <a:bodyPr wrap="square" lIns="0" tIns="0" rIns="0" bIns="0" rtlCol="0"/>
            <a:lstStyle/>
            <a:p>
              <a:pPr defTabSz="914286">
                <a:defRPr/>
              </a:pPr>
              <a:endParaRPr sz="1800">
                <a:solidFill>
                  <a:prstClr val="black"/>
                </a:solidFill>
                <a:latin typeface="Calibri"/>
              </a:endParaRPr>
            </a:p>
          </p:txBody>
        </p:sp>
        <p:sp>
          <p:nvSpPr>
            <p:cNvPr id="168" name="object 37">
              <a:extLst>
                <a:ext uri="{FF2B5EF4-FFF2-40B4-BE49-F238E27FC236}">
                  <a16:creationId xmlns:a16="http://schemas.microsoft.com/office/drawing/2014/main" id="{D3F78538-BE94-3E46-8DA5-565803B86730}"/>
                </a:ext>
              </a:extLst>
            </p:cNvPr>
            <p:cNvSpPr/>
            <p:nvPr/>
          </p:nvSpPr>
          <p:spPr>
            <a:xfrm>
              <a:off x="7293539" y="3238347"/>
              <a:ext cx="13969" cy="85714"/>
            </a:xfrm>
            <a:custGeom>
              <a:avLst/>
              <a:gdLst/>
              <a:ahLst/>
              <a:cxnLst/>
              <a:rect l="l" t="t" r="r" b="b"/>
              <a:pathLst>
                <a:path w="13970" h="85725">
                  <a:moveTo>
                    <a:pt x="0" y="85343"/>
                  </a:moveTo>
                  <a:lnTo>
                    <a:pt x="13715" y="85343"/>
                  </a:lnTo>
                  <a:lnTo>
                    <a:pt x="13715" y="0"/>
                  </a:lnTo>
                  <a:lnTo>
                    <a:pt x="0" y="0"/>
                  </a:lnTo>
                  <a:lnTo>
                    <a:pt x="0" y="85343"/>
                  </a:lnTo>
                  <a:close/>
                </a:path>
              </a:pathLst>
            </a:custGeom>
            <a:solidFill>
              <a:srgbClr val="000000"/>
            </a:solidFill>
          </p:spPr>
          <p:txBody>
            <a:bodyPr wrap="square" lIns="0" tIns="0" rIns="0" bIns="0" rtlCol="0"/>
            <a:lstStyle/>
            <a:p>
              <a:pPr defTabSz="914286">
                <a:defRPr/>
              </a:pPr>
              <a:endParaRPr sz="1800">
                <a:solidFill>
                  <a:prstClr val="black"/>
                </a:solidFill>
                <a:latin typeface="Calibri"/>
              </a:endParaRPr>
            </a:p>
          </p:txBody>
        </p:sp>
        <p:sp>
          <p:nvSpPr>
            <p:cNvPr id="169" name="object 38">
              <a:extLst>
                <a:ext uri="{FF2B5EF4-FFF2-40B4-BE49-F238E27FC236}">
                  <a16:creationId xmlns:a16="http://schemas.microsoft.com/office/drawing/2014/main" id="{358164DE-BEAD-E64F-8DD6-7CC89920C76A}"/>
                </a:ext>
              </a:extLst>
            </p:cNvPr>
            <p:cNvSpPr/>
            <p:nvPr/>
          </p:nvSpPr>
          <p:spPr>
            <a:xfrm>
              <a:off x="7288969" y="3233776"/>
              <a:ext cx="22857" cy="94603"/>
            </a:xfrm>
            <a:custGeom>
              <a:avLst/>
              <a:gdLst/>
              <a:ahLst/>
              <a:cxnLst/>
              <a:rect l="l" t="t" r="r" b="b"/>
              <a:pathLst>
                <a:path w="22860" h="94614">
                  <a:moveTo>
                    <a:pt x="0" y="94488"/>
                  </a:moveTo>
                  <a:lnTo>
                    <a:pt x="22859" y="94488"/>
                  </a:lnTo>
                  <a:lnTo>
                    <a:pt x="22859" y="0"/>
                  </a:lnTo>
                  <a:lnTo>
                    <a:pt x="0" y="0"/>
                  </a:lnTo>
                  <a:lnTo>
                    <a:pt x="0" y="94488"/>
                  </a:lnTo>
                  <a:close/>
                </a:path>
              </a:pathLst>
            </a:custGeom>
            <a:solidFill>
              <a:srgbClr val="034E88"/>
            </a:solidFill>
          </p:spPr>
          <p:txBody>
            <a:bodyPr wrap="square" lIns="0" tIns="0" rIns="0" bIns="0" rtlCol="0"/>
            <a:lstStyle/>
            <a:p>
              <a:pPr defTabSz="914286">
                <a:defRPr/>
              </a:pPr>
              <a:endParaRPr sz="1800">
                <a:solidFill>
                  <a:prstClr val="black"/>
                </a:solidFill>
                <a:latin typeface="Calibri"/>
              </a:endParaRPr>
            </a:p>
          </p:txBody>
        </p:sp>
        <p:sp>
          <p:nvSpPr>
            <p:cNvPr id="170" name="object 39">
              <a:extLst>
                <a:ext uri="{FF2B5EF4-FFF2-40B4-BE49-F238E27FC236}">
                  <a16:creationId xmlns:a16="http://schemas.microsoft.com/office/drawing/2014/main" id="{ECC944FD-B6FB-2D41-A43D-10CB79499C72}"/>
                </a:ext>
              </a:extLst>
            </p:cNvPr>
            <p:cNvSpPr/>
            <p:nvPr/>
          </p:nvSpPr>
          <p:spPr>
            <a:xfrm>
              <a:off x="9359813" y="3238347"/>
              <a:ext cx="15238" cy="85714"/>
            </a:xfrm>
            <a:custGeom>
              <a:avLst/>
              <a:gdLst/>
              <a:ahLst/>
              <a:cxnLst/>
              <a:rect l="l" t="t" r="r" b="b"/>
              <a:pathLst>
                <a:path w="15240" h="85725">
                  <a:moveTo>
                    <a:pt x="0" y="85343"/>
                  </a:moveTo>
                  <a:lnTo>
                    <a:pt x="15240" y="85343"/>
                  </a:lnTo>
                  <a:lnTo>
                    <a:pt x="15240" y="0"/>
                  </a:lnTo>
                  <a:lnTo>
                    <a:pt x="0" y="0"/>
                  </a:lnTo>
                  <a:lnTo>
                    <a:pt x="0" y="85343"/>
                  </a:lnTo>
                  <a:close/>
                </a:path>
              </a:pathLst>
            </a:custGeom>
            <a:solidFill>
              <a:srgbClr val="000000"/>
            </a:solidFill>
          </p:spPr>
          <p:txBody>
            <a:bodyPr wrap="square" lIns="0" tIns="0" rIns="0" bIns="0" rtlCol="0"/>
            <a:lstStyle/>
            <a:p>
              <a:pPr defTabSz="914286">
                <a:defRPr/>
              </a:pPr>
              <a:endParaRPr sz="1800">
                <a:solidFill>
                  <a:prstClr val="black"/>
                </a:solidFill>
                <a:latin typeface="Calibri"/>
              </a:endParaRPr>
            </a:p>
          </p:txBody>
        </p:sp>
        <p:sp>
          <p:nvSpPr>
            <p:cNvPr id="171" name="object 40">
              <a:extLst>
                <a:ext uri="{FF2B5EF4-FFF2-40B4-BE49-F238E27FC236}">
                  <a16:creationId xmlns:a16="http://schemas.microsoft.com/office/drawing/2014/main" id="{1E9A2301-0250-0248-A00A-7E1F842C15D8}"/>
                </a:ext>
              </a:extLst>
            </p:cNvPr>
            <p:cNvSpPr/>
            <p:nvPr/>
          </p:nvSpPr>
          <p:spPr>
            <a:xfrm>
              <a:off x="9355243" y="3233776"/>
              <a:ext cx="24762" cy="94603"/>
            </a:xfrm>
            <a:custGeom>
              <a:avLst/>
              <a:gdLst/>
              <a:ahLst/>
              <a:cxnLst/>
              <a:rect l="l" t="t" r="r" b="b"/>
              <a:pathLst>
                <a:path w="24765" h="94614">
                  <a:moveTo>
                    <a:pt x="0" y="94488"/>
                  </a:moveTo>
                  <a:lnTo>
                    <a:pt x="24384" y="94488"/>
                  </a:lnTo>
                  <a:lnTo>
                    <a:pt x="24384" y="0"/>
                  </a:lnTo>
                  <a:lnTo>
                    <a:pt x="0" y="0"/>
                  </a:lnTo>
                  <a:lnTo>
                    <a:pt x="0" y="94488"/>
                  </a:lnTo>
                  <a:close/>
                </a:path>
              </a:pathLst>
            </a:custGeom>
            <a:solidFill>
              <a:srgbClr val="034E88"/>
            </a:solidFill>
          </p:spPr>
          <p:txBody>
            <a:bodyPr wrap="square" lIns="0" tIns="0" rIns="0" bIns="0" rtlCol="0"/>
            <a:lstStyle/>
            <a:p>
              <a:pPr defTabSz="914286">
                <a:defRPr/>
              </a:pPr>
              <a:endParaRPr sz="1800">
                <a:solidFill>
                  <a:prstClr val="black"/>
                </a:solidFill>
                <a:latin typeface="Calibri"/>
              </a:endParaRPr>
            </a:p>
          </p:txBody>
        </p:sp>
        <p:sp>
          <p:nvSpPr>
            <p:cNvPr id="172" name="object 41">
              <a:extLst>
                <a:ext uri="{FF2B5EF4-FFF2-40B4-BE49-F238E27FC236}">
                  <a16:creationId xmlns:a16="http://schemas.microsoft.com/office/drawing/2014/main" id="{80E1A820-62B8-3840-8338-3D90B2D679A8}"/>
                </a:ext>
              </a:extLst>
            </p:cNvPr>
            <p:cNvSpPr/>
            <p:nvPr/>
          </p:nvSpPr>
          <p:spPr>
            <a:xfrm>
              <a:off x="8538486" y="3746533"/>
              <a:ext cx="403173" cy="0"/>
            </a:xfrm>
            <a:custGeom>
              <a:avLst/>
              <a:gdLst/>
              <a:ahLst/>
              <a:cxnLst/>
              <a:rect l="l" t="t" r="r" b="b"/>
              <a:pathLst>
                <a:path w="403225">
                  <a:moveTo>
                    <a:pt x="0" y="0"/>
                  </a:moveTo>
                  <a:lnTo>
                    <a:pt x="403098" y="0"/>
                  </a:lnTo>
                </a:path>
              </a:pathLst>
            </a:custGeom>
            <a:ln w="22860">
              <a:solidFill>
                <a:srgbClr val="39A4F9"/>
              </a:solidFill>
            </a:ln>
          </p:spPr>
          <p:txBody>
            <a:bodyPr wrap="square" lIns="0" tIns="0" rIns="0" bIns="0" rtlCol="0"/>
            <a:lstStyle/>
            <a:p>
              <a:pPr defTabSz="914286">
                <a:defRPr/>
              </a:pPr>
              <a:endParaRPr sz="1800">
                <a:solidFill>
                  <a:prstClr val="black"/>
                </a:solidFill>
                <a:latin typeface="Calibri"/>
              </a:endParaRPr>
            </a:p>
          </p:txBody>
        </p:sp>
        <p:sp>
          <p:nvSpPr>
            <p:cNvPr id="173" name="object 42">
              <a:extLst>
                <a:ext uri="{FF2B5EF4-FFF2-40B4-BE49-F238E27FC236}">
                  <a16:creationId xmlns:a16="http://schemas.microsoft.com/office/drawing/2014/main" id="{A7FFDE99-E86C-9F48-A0DF-9ED0A071AF56}"/>
                </a:ext>
              </a:extLst>
            </p:cNvPr>
            <p:cNvSpPr/>
            <p:nvPr/>
          </p:nvSpPr>
          <p:spPr>
            <a:xfrm>
              <a:off x="8083631" y="3746533"/>
              <a:ext cx="397459" cy="0"/>
            </a:xfrm>
            <a:custGeom>
              <a:avLst/>
              <a:gdLst/>
              <a:ahLst/>
              <a:cxnLst/>
              <a:rect l="l" t="t" r="r" b="b"/>
              <a:pathLst>
                <a:path w="397510">
                  <a:moveTo>
                    <a:pt x="0" y="0"/>
                  </a:moveTo>
                  <a:lnTo>
                    <a:pt x="397001" y="0"/>
                  </a:lnTo>
                </a:path>
              </a:pathLst>
            </a:custGeom>
            <a:ln w="22860">
              <a:solidFill>
                <a:srgbClr val="39A4F9"/>
              </a:solidFill>
            </a:ln>
          </p:spPr>
          <p:txBody>
            <a:bodyPr wrap="square" lIns="0" tIns="0" rIns="0" bIns="0" rtlCol="0"/>
            <a:lstStyle/>
            <a:p>
              <a:pPr defTabSz="914286">
                <a:defRPr/>
              </a:pPr>
              <a:endParaRPr sz="1800">
                <a:solidFill>
                  <a:prstClr val="black"/>
                </a:solidFill>
                <a:latin typeface="Calibri"/>
              </a:endParaRPr>
            </a:p>
          </p:txBody>
        </p:sp>
        <p:sp>
          <p:nvSpPr>
            <p:cNvPr id="174" name="object 43">
              <a:extLst>
                <a:ext uri="{FF2B5EF4-FFF2-40B4-BE49-F238E27FC236}">
                  <a16:creationId xmlns:a16="http://schemas.microsoft.com/office/drawing/2014/main" id="{BE9D1EB8-42D8-904F-B6C7-ADC599771AEC}"/>
                </a:ext>
              </a:extLst>
            </p:cNvPr>
            <p:cNvSpPr/>
            <p:nvPr/>
          </p:nvSpPr>
          <p:spPr>
            <a:xfrm>
              <a:off x="8075249" y="3703106"/>
              <a:ext cx="15238" cy="85714"/>
            </a:xfrm>
            <a:custGeom>
              <a:avLst/>
              <a:gdLst/>
              <a:ahLst/>
              <a:cxnLst/>
              <a:rect l="l" t="t" r="r" b="b"/>
              <a:pathLst>
                <a:path w="15239" h="85725">
                  <a:moveTo>
                    <a:pt x="0" y="85343"/>
                  </a:moveTo>
                  <a:lnTo>
                    <a:pt x="15240" y="85343"/>
                  </a:lnTo>
                  <a:lnTo>
                    <a:pt x="15240" y="0"/>
                  </a:lnTo>
                  <a:lnTo>
                    <a:pt x="0" y="0"/>
                  </a:lnTo>
                  <a:lnTo>
                    <a:pt x="0" y="85343"/>
                  </a:lnTo>
                  <a:close/>
                </a:path>
              </a:pathLst>
            </a:custGeom>
            <a:solidFill>
              <a:srgbClr val="39A4F9"/>
            </a:solidFill>
          </p:spPr>
          <p:txBody>
            <a:bodyPr wrap="square" lIns="0" tIns="0" rIns="0" bIns="0" rtlCol="0"/>
            <a:lstStyle/>
            <a:p>
              <a:pPr defTabSz="914286">
                <a:defRPr/>
              </a:pPr>
              <a:endParaRPr sz="1800">
                <a:solidFill>
                  <a:prstClr val="black"/>
                </a:solidFill>
                <a:latin typeface="Calibri"/>
              </a:endParaRPr>
            </a:p>
          </p:txBody>
        </p:sp>
        <p:sp>
          <p:nvSpPr>
            <p:cNvPr id="175" name="object 44">
              <a:extLst>
                <a:ext uri="{FF2B5EF4-FFF2-40B4-BE49-F238E27FC236}">
                  <a16:creationId xmlns:a16="http://schemas.microsoft.com/office/drawing/2014/main" id="{EC493349-A65A-9446-84B2-260D5F37DA41}"/>
                </a:ext>
              </a:extLst>
            </p:cNvPr>
            <p:cNvSpPr/>
            <p:nvPr/>
          </p:nvSpPr>
          <p:spPr>
            <a:xfrm>
              <a:off x="8070678" y="3698537"/>
              <a:ext cx="24762" cy="94603"/>
            </a:xfrm>
            <a:custGeom>
              <a:avLst/>
              <a:gdLst/>
              <a:ahLst/>
              <a:cxnLst/>
              <a:rect l="l" t="t" r="r" b="b"/>
              <a:pathLst>
                <a:path w="24764" h="94614">
                  <a:moveTo>
                    <a:pt x="0" y="94488"/>
                  </a:moveTo>
                  <a:lnTo>
                    <a:pt x="24384" y="94488"/>
                  </a:lnTo>
                  <a:lnTo>
                    <a:pt x="24384" y="0"/>
                  </a:lnTo>
                  <a:lnTo>
                    <a:pt x="0" y="0"/>
                  </a:lnTo>
                  <a:lnTo>
                    <a:pt x="0" y="94488"/>
                  </a:lnTo>
                  <a:close/>
                </a:path>
              </a:pathLst>
            </a:custGeom>
            <a:solidFill>
              <a:srgbClr val="39A4F9"/>
            </a:solidFill>
          </p:spPr>
          <p:txBody>
            <a:bodyPr wrap="square" lIns="0" tIns="0" rIns="0" bIns="0" rtlCol="0"/>
            <a:lstStyle/>
            <a:p>
              <a:pPr defTabSz="914286">
                <a:defRPr/>
              </a:pPr>
              <a:endParaRPr sz="1800">
                <a:solidFill>
                  <a:prstClr val="black"/>
                </a:solidFill>
                <a:latin typeface="Calibri"/>
              </a:endParaRPr>
            </a:p>
          </p:txBody>
        </p:sp>
        <p:sp>
          <p:nvSpPr>
            <p:cNvPr id="176" name="object 45">
              <a:extLst>
                <a:ext uri="{FF2B5EF4-FFF2-40B4-BE49-F238E27FC236}">
                  <a16:creationId xmlns:a16="http://schemas.microsoft.com/office/drawing/2014/main" id="{710F7DAA-3BD3-9048-BFBC-2C17D33E9794}"/>
                </a:ext>
              </a:extLst>
            </p:cNvPr>
            <p:cNvSpPr/>
            <p:nvPr/>
          </p:nvSpPr>
          <p:spPr>
            <a:xfrm>
              <a:off x="8933150" y="3703106"/>
              <a:ext cx="15238" cy="85714"/>
            </a:xfrm>
            <a:custGeom>
              <a:avLst/>
              <a:gdLst/>
              <a:ahLst/>
              <a:cxnLst/>
              <a:rect l="l" t="t" r="r" b="b"/>
              <a:pathLst>
                <a:path w="15240" h="85725">
                  <a:moveTo>
                    <a:pt x="0" y="85343"/>
                  </a:moveTo>
                  <a:lnTo>
                    <a:pt x="15240" y="85343"/>
                  </a:lnTo>
                  <a:lnTo>
                    <a:pt x="15240" y="0"/>
                  </a:lnTo>
                  <a:lnTo>
                    <a:pt x="0" y="0"/>
                  </a:lnTo>
                  <a:lnTo>
                    <a:pt x="0" y="85343"/>
                  </a:lnTo>
                  <a:close/>
                </a:path>
              </a:pathLst>
            </a:custGeom>
            <a:solidFill>
              <a:srgbClr val="39A4F9"/>
            </a:solidFill>
          </p:spPr>
          <p:txBody>
            <a:bodyPr wrap="square" lIns="0" tIns="0" rIns="0" bIns="0" rtlCol="0"/>
            <a:lstStyle/>
            <a:p>
              <a:pPr defTabSz="914286">
                <a:defRPr/>
              </a:pPr>
              <a:endParaRPr sz="1800">
                <a:solidFill>
                  <a:prstClr val="black"/>
                </a:solidFill>
                <a:latin typeface="Calibri"/>
              </a:endParaRPr>
            </a:p>
          </p:txBody>
        </p:sp>
        <p:sp>
          <p:nvSpPr>
            <p:cNvPr id="177" name="object 46">
              <a:extLst>
                <a:ext uri="{FF2B5EF4-FFF2-40B4-BE49-F238E27FC236}">
                  <a16:creationId xmlns:a16="http://schemas.microsoft.com/office/drawing/2014/main" id="{109D7A96-6ABD-BE44-BFB8-7BF9EF6C5636}"/>
                </a:ext>
              </a:extLst>
            </p:cNvPr>
            <p:cNvSpPr/>
            <p:nvPr/>
          </p:nvSpPr>
          <p:spPr>
            <a:xfrm>
              <a:off x="8928578" y="3698537"/>
              <a:ext cx="24762" cy="94603"/>
            </a:xfrm>
            <a:custGeom>
              <a:avLst/>
              <a:gdLst/>
              <a:ahLst/>
              <a:cxnLst/>
              <a:rect l="l" t="t" r="r" b="b"/>
              <a:pathLst>
                <a:path w="24765" h="94614">
                  <a:moveTo>
                    <a:pt x="0" y="94488"/>
                  </a:moveTo>
                  <a:lnTo>
                    <a:pt x="24384" y="94488"/>
                  </a:lnTo>
                  <a:lnTo>
                    <a:pt x="24384" y="0"/>
                  </a:lnTo>
                  <a:lnTo>
                    <a:pt x="0" y="0"/>
                  </a:lnTo>
                  <a:lnTo>
                    <a:pt x="0" y="94488"/>
                  </a:lnTo>
                  <a:close/>
                </a:path>
              </a:pathLst>
            </a:custGeom>
            <a:solidFill>
              <a:srgbClr val="39A4F9"/>
            </a:solidFill>
          </p:spPr>
          <p:txBody>
            <a:bodyPr wrap="square" lIns="0" tIns="0" rIns="0" bIns="0" rtlCol="0"/>
            <a:lstStyle/>
            <a:p>
              <a:pPr defTabSz="914286">
                <a:defRPr/>
              </a:pPr>
              <a:endParaRPr sz="1800">
                <a:solidFill>
                  <a:prstClr val="black"/>
                </a:solidFill>
                <a:latin typeface="Calibri"/>
              </a:endParaRPr>
            </a:p>
          </p:txBody>
        </p:sp>
        <p:sp>
          <p:nvSpPr>
            <p:cNvPr id="178" name="object 47">
              <a:extLst>
                <a:ext uri="{FF2B5EF4-FFF2-40B4-BE49-F238E27FC236}">
                  <a16:creationId xmlns:a16="http://schemas.microsoft.com/office/drawing/2014/main" id="{B4F7A3FE-2391-024B-8BAE-4DE2055F1970}"/>
                </a:ext>
              </a:extLst>
            </p:cNvPr>
            <p:cNvSpPr/>
            <p:nvPr/>
          </p:nvSpPr>
          <p:spPr>
            <a:xfrm>
              <a:off x="8364773" y="4683671"/>
              <a:ext cx="356189" cy="0"/>
            </a:xfrm>
            <a:custGeom>
              <a:avLst/>
              <a:gdLst/>
              <a:ahLst/>
              <a:cxnLst/>
              <a:rect l="l" t="t" r="r" b="b"/>
              <a:pathLst>
                <a:path w="356235">
                  <a:moveTo>
                    <a:pt x="0" y="0"/>
                  </a:moveTo>
                  <a:lnTo>
                    <a:pt x="355853" y="0"/>
                  </a:lnTo>
                </a:path>
              </a:pathLst>
            </a:custGeom>
            <a:ln w="1981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79" name="object 48">
              <a:extLst>
                <a:ext uri="{FF2B5EF4-FFF2-40B4-BE49-F238E27FC236}">
                  <a16:creationId xmlns:a16="http://schemas.microsoft.com/office/drawing/2014/main" id="{A285DC4A-9A04-3444-8D3E-F41D4502B17D}"/>
                </a:ext>
              </a:extLst>
            </p:cNvPr>
            <p:cNvSpPr/>
            <p:nvPr/>
          </p:nvSpPr>
          <p:spPr>
            <a:xfrm>
              <a:off x="7963249" y="4683671"/>
              <a:ext cx="344126" cy="0"/>
            </a:xfrm>
            <a:custGeom>
              <a:avLst/>
              <a:gdLst/>
              <a:ahLst/>
              <a:cxnLst/>
              <a:rect l="l" t="t" r="r" b="b"/>
              <a:pathLst>
                <a:path w="344170">
                  <a:moveTo>
                    <a:pt x="0" y="0"/>
                  </a:moveTo>
                  <a:lnTo>
                    <a:pt x="343662" y="0"/>
                  </a:lnTo>
                </a:path>
              </a:pathLst>
            </a:custGeom>
            <a:ln w="1981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80" name="object 49">
              <a:extLst>
                <a:ext uri="{FF2B5EF4-FFF2-40B4-BE49-F238E27FC236}">
                  <a16:creationId xmlns:a16="http://schemas.microsoft.com/office/drawing/2014/main" id="{CBA01E73-E64C-D347-A8ED-DA01F8475909}"/>
                </a:ext>
              </a:extLst>
            </p:cNvPr>
            <p:cNvSpPr/>
            <p:nvPr/>
          </p:nvSpPr>
          <p:spPr>
            <a:xfrm>
              <a:off x="7963251" y="4641767"/>
              <a:ext cx="0" cy="83809"/>
            </a:xfrm>
            <a:custGeom>
              <a:avLst/>
              <a:gdLst/>
              <a:ahLst/>
              <a:cxnLst/>
              <a:rect l="l" t="t" r="r" b="b"/>
              <a:pathLst>
                <a:path h="83820">
                  <a:moveTo>
                    <a:pt x="0" y="0"/>
                  </a:moveTo>
                  <a:lnTo>
                    <a:pt x="0" y="83820"/>
                  </a:lnTo>
                </a:path>
              </a:pathLst>
            </a:custGeom>
            <a:ln w="13715">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81" name="object 50">
              <a:extLst>
                <a:ext uri="{FF2B5EF4-FFF2-40B4-BE49-F238E27FC236}">
                  <a16:creationId xmlns:a16="http://schemas.microsoft.com/office/drawing/2014/main" id="{D52FD379-B92D-364A-AE81-D1CC73A9FA0E}"/>
                </a:ext>
              </a:extLst>
            </p:cNvPr>
            <p:cNvSpPr/>
            <p:nvPr/>
          </p:nvSpPr>
          <p:spPr>
            <a:xfrm>
              <a:off x="8719816" y="4641767"/>
              <a:ext cx="0" cy="83809"/>
            </a:xfrm>
            <a:custGeom>
              <a:avLst/>
              <a:gdLst/>
              <a:ahLst/>
              <a:cxnLst/>
              <a:rect l="l" t="t" r="r" b="b"/>
              <a:pathLst>
                <a:path h="83820">
                  <a:moveTo>
                    <a:pt x="0" y="0"/>
                  </a:moveTo>
                  <a:lnTo>
                    <a:pt x="0" y="83820"/>
                  </a:lnTo>
                </a:path>
              </a:pathLst>
            </a:custGeom>
            <a:ln w="15239">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82" name="object 51">
              <a:extLst>
                <a:ext uri="{FF2B5EF4-FFF2-40B4-BE49-F238E27FC236}">
                  <a16:creationId xmlns:a16="http://schemas.microsoft.com/office/drawing/2014/main" id="{BAF6EACD-B188-5C48-B025-EB42BF1984BF}"/>
                </a:ext>
              </a:extLst>
            </p:cNvPr>
            <p:cNvSpPr/>
            <p:nvPr/>
          </p:nvSpPr>
          <p:spPr>
            <a:xfrm>
              <a:off x="8306869" y="4679862"/>
              <a:ext cx="58411" cy="0"/>
            </a:xfrm>
            <a:custGeom>
              <a:avLst/>
              <a:gdLst/>
              <a:ahLst/>
              <a:cxnLst/>
              <a:rect l="l" t="t" r="r" b="b"/>
              <a:pathLst>
                <a:path w="58420">
                  <a:moveTo>
                    <a:pt x="0" y="0"/>
                  </a:moveTo>
                  <a:lnTo>
                    <a:pt x="57912" y="0"/>
                  </a:lnTo>
                </a:path>
              </a:pathLst>
            </a:custGeom>
            <a:ln w="51815">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83" name="object 52">
              <a:extLst>
                <a:ext uri="{FF2B5EF4-FFF2-40B4-BE49-F238E27FC236}">
                  <a16:creationId xmlns:a16="http://schemas.microsoft.com/office/drawing/2014/main" id="{0B931A4C-397F-C646-97DC-9CA338FFA96E}"/>
                </a:ext>
              </a:extLst>
            </p:cNvPr>
            <p:cNvSpPr/>
            <p:nvPr/>
          </p:nvSpPr>
          <p:spPr>
            <a:xfrm>
              <a:off x="7807061" y="4215102"/>
              <a:ext cx="58411" cy="0"/>
            </a:xfrm>
            <a:custGeom>
              <a:avLst/>
              <a:gdLst/>
              <a:ahLst/>
              <a:cxnLst/>
              <a:rect l="l" t="t" r="r" b="b"/>
              <a:pathLst>
                <a:path w="58420">
                  <a:moveTo>
                    <a:pt x="0" y="0"/>
                  </a:moveTo>
                  <a:lnTo>
                    <a:pt x="57912" y="0"/>
                  </a:lnTo>
                </a:path>
              </a:pathLst>
            </a:custGeom>
            <a:ln w="51815">
              <a:solidFill>
                <a:srgbClr val="24769B"/>
              </a:solidFill>
            </a:ln>
          </p:spPr>
          <p:txBody>
            <a:bodyPr wrap="square" lIns="0" tIns="0" rIns="0" bIns="0" rtlCol="0"/>
            <a:lstStyle/>
            <a:p>
              <a:pPr defTabSz="914286">
                <a:defRPr/>
              </a:pPr>
              <a:endParaRPr sz="1800">
                <a:solidFill>
                  <a:prstClr val="black"/>
                </a:solidFill>
                <a:latin typeface="Calibri"/>
              </a:endParaRPr>
            </a:p>
          </p:txBody>
        </p:sp>
        <p:sp>
          <p:nvSpPr>
            <p:cNvPr id="184" name="object 53">
              <a:extLst>
                <a:ext uri="{FF2B5EF4-FFF2-40B4-BE49-F238E27FC236}">
                  <a16:creationId xmlns:a16="http://schemas.microsoft.com/office/drawing/2014/main" id="{FF51A69E-AAC3-EC44-9810-92B0CE7A2C90}"/>
                </a:ext>
              </a:extLst>
            </p:cNvPr>
            <p:cNvSpPr/>
            <p:nvPr/>
          </p:nvSpPr>
          <p:spPr>
            <a:xfrm>
              <a:off x="7807061" y="4189199"/>
              <a:ext cx="58411" cy="52062"/>
            </a:xfrm>
            <a:custGeom>
              <a:avLst/>
              <a:gdLst/>
              <a:ahLst/>
              <a:cxnLst/>
              <a:rect l="l" t="t" r="r" b="b"/>
              <a:pathLst>
                <a:path w="58420" h="52070">
                  <a:moveTo>
                    <a:pt x="0" y="51816"/>
                  </a:moveTo>
                  <a:lnTo>
                    <a:pt x="57912" y="51816"/>
                  </a:lnTo>
                  <a:lnTo>
                    <a:pt x="57912" y="0"/>
                  </a:lnTo>
                  <a:lnTo>
                    <a:pt x="0" y="0"/>
                  </a:lnTo>
                  <a:lnTo>
                    <a:pt x="0" y="51816"/>
                  </a:lnTo>
                  <a:close/>
                </a:path>
              </a:pathLst>
            </a:custGeom>
            <a:ln w="9144">
              <a:solidFill>
                <a:srgbClr val="24769B"/>
              </a:solidFill>
            </a:ln>
          </p:spPr>
          <p:txBody>
            <a:bodyPr wrap="square" lIns="0" tIns="0" rIns="0" bIns="0" rtlCol="0"/>
            <a:lstStyle/>
            <a:p>
              <a:pPr defTabSz="914286">
                <a:defRPr/>
              </a:pPr>
              <a:endParaRPr sz="1800">
                <a:solidFill>
                  <a:prstClr val="black"/>
                </a:solidFill>
                <a:latin typeface="Calibri"/>
              </a:endParaRPr>
            </a:p>
          </p:txBody>
        </p:sp>
        <p:sp>
          <p:nvSpPr>
            <p:cNvPr id="185" name="object 54">
              <a:extLst>
                <a:ext uri="{FF2B5EF4-FFF2-40B4-BE49-F238E27FC236}">
                  <a16:creationId xmlns:a16="http://schemas.microsoft.com/office/drawing/2014/main" id="{F359CD7F-7BA2-1141-AFF2-1859F98B7C10}"/>
                </a:ext>
              </a:extLst>
            </p:cNvPr>
            <p:cNvSpPr/>
            <p:nvPr/>
          </p:nvSpPr>
          <p:spPr>
            <a:xfrm>
              <a:off x="8480581" y="3745772"/>
              <a:ext cx="58411" cy="0"/>
            </a:xfrm>
            <a:custGeom>
              <a:avLst/>
              <a:gdLst/>
              <a:ahLst/>
              <a:cxnLst/>
              <a:rect l="l" t="t" r="r" b="b"/>
              <a:pathLst>
                <a:path w="58420">
                  <a:moveTo>
                    <a:pt x="0" y="0"/>
                  </a:moveTo>
                  <a:lnTo>
                    <a:pt x="57912" y="0"/>
                  </a:lnTo>
                </a:path>
              </a:pathLst>
            </a:custGeom>
            <a:ln w="51816">
              <a:solidFill>
                <a:srgbClr val="39A4F9"/>
              </a:solidFill>
            </a:ln>
          </p:spPr>
          <p:txBody>
            <a:bodyPr wrap="square" lIns="0" tIns="0" rIns="0" bIns="0" rtlCol="0"/>
            <a:lstStyle/>
            <a:p>
              <a:pPr defTabSz="914286">
                <a:defRPr/>
              </a:pPr>
              <a:endParaRPr sz="1800">
                <a:solidFill>
                  <a:prstClr val="black"/>
                </a:solidFill>
                <a:latin typeface="Calibri"/>
              </a:endParaRPr>
            </a:p>
          </p:txBody>
        </p:sp>
        <p:sp>
          <p:nvSpPr>
            <p:cNvPr id="186" name="object 55">
              <a:extLst>
                <a:ext uri="{FF2B5EF4-FFF2-40B4-BE49-F238E27FC236}">
                  <a16:creationId xmlns:a16="http://schemas.microsoft.com/office/drawing/2014/main" id="{A5764974-DE09-9045-ADB4-D29800BECE61}"/>
                </a:ext>
              </a:extLst>
            </p:cNvPr>
            <p:cNvSpPr/>
            <p:nvPr/>
          </p:nvSpPr>
          <p:spPr>
            <a:xfrm>
              <a:off x="8480581" y="3719868"/>
              <a:ext cx="58411" cy="52062"/>
            </a:xfrm>
            <a:custGeom>
              <a:avLst/>
              <a:gdLst/>
              <a:ahLst/>
              <a:cxnLst/>
              <a:rect l="l" t="t" r="r" b="b"/>
              <a:pathLst>
                <a:path w="58420" h="52070">
                  <a:moveTo>
                    <a:pt x="0" y="51816"/>
                  </a:moveTo>
                  <a:lnTo>
                    <a:pt x="57912" y="51816"/>
                  </a:lnTo>
                  <a:lnTo>
                    <a:pt x="57912" y="0"/>
                  </a:lnTo>
                  <a:lnTo>
                    <a:pt x="0" y="0"/>
                  </a:lnTo>
                  <a:lnTo>
                    <a:pt x="0" y="51816"/>
                  </a:lnTo>
                  <a:close/>
                </a:path>
              </a:pathLst>
            </a:custGeom>
            <a:ln w="9143">
              <a:solidFill>
                <a:srgbClr val="39A4F9"/>
              </a:solidFill>
            </a:ln>
          </p:spPr>
          <p:txBody>
            <a:bodyPr wrap="square" lIns="0" tIns="0" rIns="0" bIns="0" rtlCol="0"/>
            <a:lstStyle/>
            <a:p>
              <a:pPr defTabSz="914286">
                <a:defRPr/>
              </a:pPr>
              <a:endParaRPr sz="1800">
                <a:solidFill>
                  <a:prstClr val="black"/>
                </a:solidFill>
                <a:latin typeface="Calibri"/>
              </a:endParaRPr>
            </a:p>
          </p:txBody>
        </p:sp>
        <p:sp>
          <p:nvSpPr>
            <p:cNvPr id="187" name="object 56">
              <a:extLst>
                <a:ext uri="{FF2B5EF4-FFF2-40B4-BE49-F238E27FC236}">
                  <a16:creationId xmlns:a16="http://schemas.microsoft.com/office/drawing/2014/main" id="{67416EE3-8895-454B-A6CA-D4352537E5AB}"/>
                </a:ext>
              </a:extLst>
            </p:cNvPr>
            <p:cNvSpPr/>
            <p:nvPr/>
          </p:nvSpPr>
          <p:spPr>
            <a:xfrm>
              <a:off x="8299249" y="3278728"/>
              <a:ext cx="58411" cy="0"/>
            </a:xfrm>
            <a:custGeom>
              <a:avLst/>
              <a:gdLst/>
              <a:ahLst/>
              <a:cxnLst/>
              <a:rect l="l" t="t" r="r" b="b"/>
              <a:pathLst>
                <a:path w="58420">
                  <a:moveTo>
                    <a:pt x="0" y="0"/>
                  </a:moveTo>
                  <a:lnTo>
                    <a:pt x="57912" y="0"/>
                  </a:lnTo>
                </a:path>
              </a:pathLst>
            </a:custGeom>
            <a:ln w="56387">
              <a:solidFill>
                <a:srgbClr val="034E88"/>
              </a:solidFill>
            </a:ln>
          </p:spPr>
          <p:txBody>
            <a:bodyPr wrap="square" lIns="0" tIns="0" rIns="0" bIns="0" rtlCol="0"/>
            <a:lstStyle/>
            <a:p>
              <a:pPr defTabSz="914286">
                <a:defRPr/>
              </a:pPr>
              <a:endParaRPr sz="1800">
                <a:solidFill>
                  <a:prstClr val="black"/>
                </a:solidFill>
                <a:latin typeface="Calibri"/>
              </a:endParaRPr>
            </a:p>
          </p:txBody>
        </p:sp>
        <p:sp>
          <p:nvSpPr>
            <p:cNvPr id="188" name="object 57">
              <a:extLst>
                <a:ext uri="{FF2B5EF4-FFF2-40B4-BE49-F238E27FC236}">
                  <a16:creationId xmlns:a16="http://schemas.microsoft.com/office/drawing/2014/main" id="{E9733E09-6011-5D4D-8699-A6C758694932}"/>
                </a:ext>
              </a:extLst>
            </p:cNvPr>
            <p:cNvSpPr/>
            <p:nvPr/>
          </p:nvSpPr>
          <p:spPr>
            <a:xfrm>
              <a:off x="8299249" y="3250538"/>
              <a:ext cx="58411" cy="56508"/>
            </a:xfrm>
            <a:custGeom>
              <a:avLst/>
              <a:gdLst/>
              <a:ahLst/>
              <a:cxnLst/>
              <a:rect l="l" t="t" r="r" b="b"/>
              <a:pathLst>
                <a:path w="58420" h="56514">
                  <a:moveTo>
                    <a:pt x="0" y="56387"/>
                  </a:moveTo>
                  <a:lnTo>
                    <a:pt x="57912" y="56387"/>
                  </a:lnTo>
                  <a:lnTo>
                    <a:pt x="57912" y="0"/>
                  </a:lnTo>
                  <a:lnTo>
                    <a:pt x="0" y="0"/>
                  </a:lnTo>
                  <a:lnTo>
                    <a:pt x="0" y="56387"/>
                  </a:lnTo>
                  <a:close/>
                </a:path>
              </a:pathLst>
            </a:custGeom>
            <a:ln w="9144">
              <a:solidFill>
                <a:srgbClr val="034E88"/>
              </a:solidFill>
            </a:ln>
          </p:spPr>
          <p:txBody>
            <a:bodyPr wrap="square" lIns="0" tIns="0" rIns="0" bIns="0" rtlCol="0"/>
            <a:lstStyle/>
            <a:p>
              <a:pPr defTabSz="914286">
                <a:defRPr/>
              </a:pPr>
              <a:endParaRPr sz="1800">
                <a:solidFill>
                  <a:prstClr val="black"/>
                </a:solidFill>
                <a:latin typeface="Calibri"/>
              </a:endParaRPr>
            </a:p>
          </p:txBody>
        </p:sp>
      </p:grpSp>
      <p:sp>
        <p:nvSpPr>
          <p:cNvPr id="189" name="Round Single Corner of Rectangle 188">
            <a:extLst>
              <a:ext uri="{FF2B5EF4-FFF2-40B4-BE49-F238E27FC236}">
                <a16:creationId xmlns:a16="http://schemas.microsoft.com/office/drawing/2014/main" id="{739FE1B9-85D3-E443-82C3-31F3943A7FE6}"/>
              </a:ext>
            </a:extLst>
          </p:cNvPr>
          <p:cNvSpPr/>
          <p:nvPr/>
        </p:nvSpPr>
        <p:spPr>
          <a:xfrm>
            <a:off x="618068" y="1828800"/>
            <a:ext cx="4813753" cy="3520706"/>
          </a:xfrm>
          <a:prstGeom prst="round1Rect">
            <a:avLst>
              <a:gd name="adj" fmla="val 5364"/>
            </a:avLst>
          </a:prstGeom>
          <a:solidFill>
            <a:schemeClr val="accent4">
              <a:lumMod val="20000"/>
              <a:lumOff val="80000"/>
              <a:alpha val="77000"/>
            </a:schemeClr>
          </a:solidFill>
          <a:ln w="63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90" name="object 3">
            <a:extLst>
              <a:ext uri="{FF2B5EF4-FFF2-40B4-BE49-F238E27FC236}">
                <a16:creationId xmlns:a16="http://schemas.microsoft.com/office/drawing/2014/main" id="{24AE3FF4-1F16-B944-B51D-F25B5B6FE774}"/>
              </a:ext>
            </a:extLst>
          </p:cNvPr>
          <p:cNvSpPr txBox="1"/>
          <p:nvPr/>
        </p:nvSpPr>
        <p:spPr>
          <a:xfrm>
            <a:off x="560916" y="2437444"/>
            <a:ext cx="4494797" cy="2041585"/>
          </a:xfrm>
          <a:prstGeom prst="rect">
            <a:avLst/>
          </a:prstGeom>
        </p:spPr>
        <p:txBody>
          <a:bodyPr vert="horz" wrap="square" lIns="0" tIns="0" rIns="0" bIns="0" rtlCol="0">
            <a:spAutoFit/>
          </a:bodyPr>
          <a:lstStyle/>
          <a:p>
            <a:pPr marL="622222" lvl="1" indent="-304762" defTabSz="914286">
              <a:spcBef>
                <a:spcPts val="395"/>
              </a:spcBef>
              <a:buFont typeface="Arial"/>
              <a:buChar char="•"/>
              <a:tabLst>
                <a:tab pos="621588" algn="l"/>
                <a:tab pos="622222" algn="l"/>
              </a:tabLst>
              <a:defRPr/>
            </a:pPr>
            <a:r>
              <a:rPr sz="1800" b="1" spc="-5" dirty="0">
                <a:solidFill>
                  <a:prstClr val="black"/>
                </a:solidFill>
                <a:latin typeface="Arial"/>
                <a:cs typeface="Arial"/>
              </a:rPr>
              <a:t>48.4% </a:t>
            </a:r>
            <a:r>
              <a:rPr sz="1800" dirty="0">
                <a:solidFill>
                  <a:prstClr val="black"/>
                </a:solidFill>
                <a:latin typeface="Arial"/>
                <a:cs typeface="Arial"/>
              </a:rPr>
              <a:t>of </a:t>
            </a:r>
            <a:r>
              <a:rPr sz="1800" spc="-5" dirty="0">
                <a:solidFill>
                  <a:prstClr val="black"/>
                </a:solidFill>
                <a:latin typeface="Arial"/>
                <a:cs typeface="Arial"/>
              </a:rPr>
              <a:t>patients </a:t>
            </a:r>
            <a:r>
              <a:rPr sz="1800" spc="-15" dirty="0">
                <a:solidFill>
                  <a:prstClr val="black"/>
                </a:solidFill>
                <a:latin typeface="Arial"/>
                <a:cs typeface="Arial"/>
              </a:rPr>
              <a:t>with </a:t>
            </a:r>
            <a:r>
              <a:rPr sz="1800" spc="-5" dirty="0">
                <a:solidFill>
                  <a:prstClr val="black"/>
                </a:solidFill>
                <a:latin typeface="Arial"/>
                <a:cs typeface="Arial"/>
              </a:rPr>
              <a:t>ranibizumab </a:t>
            </a:r>
            <a:r>
              <a:rPr lang="en-US" sz="1800" dirty="0">
                <a:solidFill>
                  <a:prstClr val="black"/>
                </a:solidFill>
                <a:cs typeface="Arial"/>
              </a:rPr>
              <a:t>achieved</a:t>
            </a:r>
            <a:r>
              <a:rPr lang="en-US" sz="1800" b="1" dirty="0">
                <a:solidFill>
                  <a:prstClr val="black"/>
                </a:solidFill>
                <a:cs typeface="Arial"/>
              </a:rPr>
              <a:t>  </a:t>
            </a:r>
            <a:r>
              <a:rPr lang="en-US" sz="1800" b="1" spc="-5" dirty="0">
                <a:solidFill>
                  <a:prstClr val="black"/>
                </a:solidFill>
                <a:cs typeface="Arial"/>
              </a:rPr>
              <a:t>≥2-step improvement </a:t>
            </a:r>
            <a:r>
              <a:rPr lang="en-US" sz="1800" b="1" dirty="0">
                <a:solidFill>
                  <a:prstClr val="black"/>
                </a:solidFill>
                <a:cs typeface="Arial"/>
              </a:rPr>
              <a:t>in </a:t>
            </a:r>
            <a:r>
              <a:rPr lang="en-US" sz="1800" b="1" spc="-5" dirty="0">
                <a:solidFill>
                  <a:prstClr val="black"/>
                </a:solidFill>
                <a:cs typeface="Arial"/>
              </a:rPr>
              <a:t>DRSS </a:t>
            </a:r>
            <a:r>
              <a:rPr lang="en-US" sz="1800" spc="-5" dirty="0">
                <a:solidFill>
                  <a:prstClr val="black"/>
                </a:solidFill>
                <a:latin typeface="Arial"/>
                <a:cs typeface="Arial"/>
              </a:rPr>
              <a:t>compared to</a:t>
            </a:r>
            <a:r>
              <a:rPr sz="1800" spc="-5" dirty="0">
                <a:solidFill>
                  <a:prstClr val="black"/>
                </a:solidFill>
                <a:latin typeface="Arial"/>
                <a:cs typeface="Arial"/>
              </a:rPr>
              <a:t> </a:t>
            </a:r>
            <a:r>
              <a:rPr sz="1800" b="1" spc="-5" dirty="0">
                <a:solidFill>
                  <a:prstClr val="black"/>
                </a:solidFill>
                <a:latin typeface="Arial"/>
                <a:cs typeface="Arial"/>
              </a:rPr>
              <a:t>14.6% </a:t>
            </a:r>
            <a:r>
              <a:rPr sz="1800" spc="-15" dirty="0">
                <a:solidFill>
                  <a:prstClr val="black"/>
                </a:solidFill>
                <a:latin typeface="Arial"/>
                <a:cs typeface="Arial"/>
              </a:rPr>
              <a:t>with</a:t>
            </a:r>
            <a:r>
              <a:rPr sz="1800" spc="175" dirty="0">
                <a:solidFill>
                  <a:prstClr val="black"/>
                </a:solidFill>
                <a:latin typeface="Arial"/>
                <a:cs typeface="Arial"/>
              </a:rPr>
              <a:t> </a:t>
            </a:r>
            <a:r>
              <a:rPr sz="1800" spc="-5" dirty="0">
                <a:solidFill>
                  <a:prstClr val="black"/>
                </a:solidFill>
                <a:latin typeface="Arial"/>
                <a:cs typeface="Arial"/>
              </a:rPr>
              <a:t>laser</a:t>
            </a:r>
            <a:endParaRPr lang="en-US" sz="1800" spc="-5" dirty="0">
              <a:solidFill>
                <a:prstClr val="black"/>
              </a:solidFill>
              <a:latin typeface="Arial"/>
              <a:cs typeface="Arial"/>
            </a:endParaRPr>
          </a:p>
          <a:p>
            <a:pPr marL="317460" lvl="1" defTabSz="914286">
              <a:spcBef>
                <a:spcPts val="395"/>
              </a:spcBef>
              <a:tabLst>
                <a:tab pos="621588" algn="l"/>
                <a:tab pos="622222" algn="l"/>
              </a:tabLst>
              <a:defRPr/>
            </a:pPr>
            <a:endParaRPr lang="en-US" sz="1800" dirty="0">
              <a:solidFill>
                <a:prstClr val="black"/>
              </a:solidFill>
              <a:latin typeface="Arial"/>
              <a:cs typeface="Arial"/>
            </a:endParaRPr>
          </a:p>
          <a:p>
            <a:pPr marL="622222" lvl="1" indent="-304762" defTabSz="914286">
              <a:spcBef>
                <a:spcPts val="395"/>
              </a:spcBef>
              <a:buFont typeface="Arial"/>
              <a:buChar char="•"/>
              <a:tabLst>
                <a:tab pos="621588" algn="l"/>
                <a:tab pos="622222" algn="l"/>
              </a:tabLst>
              <a:defRPr/>
            </a:pPr>
            <a:r>
              <a:rPr sz="1800" b="1" spc="-15" dirty="0">
                <a:solidFill>
                  <a:prstClr val="black"/>
                </a:solidFill>
                <a:latin typeface="Arial"/>
                <a:cs typeface="Arial"/>
              </a:rPr>
              <a:t>Treatment </a:t>
            </a:r>
            <a:r>
              <a:rPr sz="1800" b="1" spc="-5" dirty="0">
                <a:solidFill>
                  <a:prstClr val="black"/>
                </a:solidFill>
                <a:latin typeface="Arial"/>
                <a:cs typeface="Arial"/>
              </a:rPr>
              <a:t>difference </a:t>
            </a:r>
            <a:r>
              <a:rPr sz="1800" b="1" dirty="0">
                <a:solidFill>
                  <a:prstClr val="black"/>
                </a:solidFill>
                <a:latin typeface="Arial"/>
                <a:cs typeface="Arial"/>
              </a:rPr>
              <a:t>for </a:t>
            </a:r>
            <a:r>
              <a:rPr sz="1800" b="1" spc="-5" dirty="0">
                <a:solidFill>
                  <a:prstClr val="black"/>
                </a:solidFill>
                <a:latin typeface="Arial"/>
                <a:cs typeface="Arial"/>
              </a:rPr>
              <a:t>≥2-step improvement favoring </a:t>
            </a:r>
            <a:r>
              <a:rPr sz="1800" b="1" dirty="0">
                <a:solidFill>
                  <a:prstClr val="black"/>
                </a:solidFill>
                <a:latin typeface="Arial"/>
                <a:cs typeface="Arial"/>
              </a:rPr>
              <a:t>ranibizumab </a:t>
            </a:r>
            <a:r>
              <a:rPr sz="1800" b="1" spc="5" dirty="0">
                <a:solidFill>
                  <a:prstClr val="black"/>
                </a:solidFill>
                <a:latin typeface="Arial"/>
                <a:cs typeface="Arial"/>
              </a:rPr>
              <a:t>was </a:t>
            </a:r>
            <a:r>
              <a:rPr sz="1800" b="1" spc="-5" dirty="0">
                <a:solidFill>
                  <a:prstClr val="black"/>
                </a:solidFill>
                <a:latin typeface="Arial"/>
                <a:cs typeface="Arial"/>
              </a:rPr>
              <a:t>seen </a:t>
            </a:r>
            <a:r>
              <a:rPr sz="1800" b="1" dirty="0">
                <a:solidFill>
                  <a:prstClr val="black"/>
                </a:solidFill>
                <a:latin typeface="Arial"/>
                <a:cs typeface="Arial"/>
              </a:rPr>
              <a:t>in </a:t>
            </a:r>
            <a:r>
              <a:rPr sz="1800" b="1" spc="-5" dirty="0">
                <a:solidFill>
                  <a:prstClr val="black"/>
                </a:solidFill>
                <a:latin typeface="Arial"/>
                <a:cs typeface="Arial"/>
              </a:rPr>
              <a:t>all 3</a:t>
            </a:r>
            <a:r>
              <a:rPr sz="1800" b="1" spc="131" dirty="0">
                <a:solidFill>
                  <a:prstClr val="black"/>
                </a:solidFill>
                <a:latin typeface="Arial"/>
                <a:cs typeface="Arial"/>
              </a:rPr>
              <a:t> </a:t>
            </a:r>
            <a:r>
              <a:rPr sz="1800" b="1" spc="-5" dirty="0">
                <a:solidFill>
                  <a:prstClr val="black"/>
                </a:solidFill>
                <a:latin typeface="Arial"/>
                <a:cs typeface="Arial"/>
              </a:rPr>
              <a:t>studies</a:t>
            </a:r>
            <a:endParaRPr sz="1800" dirty="0">
              <a:solidFill>
                <a:prstClr val="black"/>
              </a:solidFill>
              <a:latin typeface="Arial"/>
              <a:cs typeface="Arial"/>
            </a:endParaRPr>
          </a:p>
        </p:txBody>
      </p:sp>
    </p:spTree>
    <p:extLst>
      <p:ext uri="{BB962C8B-B14F-4D97-AF65-F5344CB8AC3E}">
        <p14:creationId xmlns:p14="http://schemas.microsoft.com/office/powerpoint/2010/main" val="1318697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E35A5E9-CDE1-494C-B681-879B369CF75A}"/>
              </a:ext>
            </a:extLst>
          </p:cNvPr>
          <p:cNvGrpSpPr/>
          <p:nvPr/>
        </p:nvGrpSpPr>
        <p:grpSpPr>
          <a:xfrm>
            <a:off x="5481076" y="3182955"/>
            <a:ext cx="1075267" cy="1075267"/>
            <a:chOff x="4650157" y="1966007"/>
            <a:chExt cx="879554" cy="879554"/>
          </a:xfrm>
        </p:grpSpPr>
        <p:sp>
          <p:nvSpPr>
            <p:cNvPr id="47" name="Oval 46">
              <a:extLst>
                <a:ext uri="{FF2B5EF4-FFF2-40B4-BE49-F238E27FC236}">
                  <a16:creationId xmlns:a16="http://schemas.microsoft.com/office/drawing/2014/main" id="{A88B5672-9303-AB4C-84D0-00B4363B87D8}"/>
                </a:ext>
              </a:extLst>
            </p:cNvPr>
            <p:cNvSpPr/>
            <p:nvPr/>
          </p:nvSpPr>
          <p:spPr>
            <a:xfrm>
              <a:off x="4650157" y="1966007"/>
              <a:ext cx="879554" cy="879554"/>
            </a:xfrm>
            <a:prstGeom prst="ellipse">
              <a:avLst/>
            </a:prstGeom>
            <a:solidFill>
              <a:schemeClr val="bg1"/>
            </a:solidFill>
            <a:ln w="127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Arial" panose="020B0604020202020204" pitchFamily="34" charset="0"/>
                <a:cs typeface="Arial" panose="020B0604020202020204" pitchFamily="34" charset="0"/>
              </a:endParaRPr>
            </a:p>
          </p:txBody>
        </p:sp>
        <p:sp>
          <p:nvSpPr>
            <p:cNvPr id="48" name="Oval 47">
              <a:extLst>
                <a:ext uri="{FF2B5EF4-FFF2-40B4-BE49-F238E27FC236}">
                  <a16:creationId xmlns:a16="http://schemas.microsoft.com/office/drawing/2014/main" id="{8A1CAD0F-D5A0-FA44-BD56-B502B91F6812}"/>
                </a:ext>
              </a:extLst>
            </p:cNvPr>
            <p:cNvSpPr/>
            <p:nvPr/>
          </p:nvSpPr>
          <p:spPr>
            <a:xfrm>
              <a:off x="4685974" y="2001824"/>
              <a:ext cx="807921" cy="807921"/>
            </a:xfrm>
            <a:prstGeom prst="ellipse">
              <a:avLst/>
            </a:prstGeom>
            <a:solidFill>
              <a:schemeClr val="bg1"/>
            </a:solidFill>
            <a:ln w="6350">
              <a:solidFill>
                <a:srgbClr val="0460A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Arial" panose="020B0604020202020204" pitchFamily="34" charset="0"/>
                <a:cs typeface="Arial" panose="020B0604020202020204" pitchFamily="34" charset="0"/>
              </a:endParaRPr>
            </a:p>
          </p:txBody>
        </p:sp>
      </p:grpSp>
      <p:sp>
        <p:nvSpPr>
          <p:cNvPr id="49" name="object 9">
            <a:extLst>
              <a:ext uri="{FF2B5EF4-FFF2-40B4-BE49-F238E27FC236}">
                <a16:creationId xmlns:a16="http://schemas.microsoft.com/office/drawing/2014/main" id="{2F73638C-2580-AB48-A01C-26F0C0D5504D}"/>
              </a:ext>
            </a:extLst>
          </p:cNvPr>
          <p:cNvSpPr txBox="1"/>
          <p:nvPr/>
        </p:nvSpPr>
        <p:spPr>
          <a:xfrm>
            <a:off x="4087196" y="4347511"/>
            <a:ext cx="3926823" cy="276999"/>
          </a:xfrm>
          <a:prstGeom prst="rect">
            <a:avLst/>
          </a:prstGeom>
        </p:spPr>
        <p:txBody>
          <a:bodyPr vert="horz" wrap="square" lIns="0" tIns="0" rIns="0" bIns="0" rtlCol="0">
            <a:spAutoFit/>
          </a:bodyPr>
          <a:lstStyle/>
          <a:p>
            <a:pPr marL="12699" algn="ctr" defTabSz="914286">
              <a:defRPr/>
            </a:pPr>
            <a:r>
              <a:rPr lang="en-IN" sz="1800" b="1" spc="11" dirty="0">
                <a:solidFill>
                  <a:srgbClr val="C00000"/>
                </a:solidFill>
                <a:cs typeface="Arial"/>
              </a:rPr>
              <a:t>PRIMARY OUTCOME  MEASURES</a:t>
            </a:r>
          </a:p>
        </p:txBody>
      </p:sp>
      <p:sp>
        <p:nvSpPr>
          <p:cNvPr id="34" name="Rectangle 33">
            <a:extLst>
              <a:ext uri="{FF2B5EF4-FFF2-40B4-BE49-F238E27FC236}">
                <a16:creationId xmlns:a16="http://schemas.microsoft.com/office/drawing/2014/main" id="{E0097B24-797D-8249-AB56-1AE1FDF1CC72}"/>
              </a:ext>
            </a:extLst>
          </p:cNvPr>
          <p:cNvSpPr/>
          <p:nvPr/>
        </p:nvSpPr>
        <p:spPr>
          <a:xfrm rot="5400000">
            <a:off x="5800860" y="-2877470"/>
            <a:ext cx="1075268" cy="10487811"/>
          </a:xfrm>
          <a:prstGeom prst="rect">
            <a:avLst/>
          </a:prstGeom>
          <a:gradFill>
            <a:gsLst>
              <a:gs pos="0">
                <a:schemeClr val="bg1"/>
              </a:gs>
              <a:gs pos="98000">
                <a:schemeClr val="accent4">
                  <a:lumMod val="40000"/>
                  <a:lumOff val="60000"/>
                  <a:alpha val="7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 name="Slide Number Placeholder 5"/>
          <p:cNvSpPr>
            <a:spLocks noGrp="1"/>
          </p:cNvSpPr>
          <p:nvPr>
            <p:ph type="sldNum" sz="quarter" idx="11"/>
          </p:nvPr>
        </p:nvSpPr>
        <p:spPr/>
        <p:txBody>
          <a:bodyPr/>
          <a:lstStyle/>
          <a:p>
            <a:fld id="{47547CF9-5B10-D24F-A8D7-45A9778164F7}" type="slidenum">
              <a:rPr lang="uk-UA" smtClean="0">
                <a:latin typeface="Arial" panose="020B0604020202020204" pitchFamily="34" charset="0"/>
                <a:cs typeface="Arial" panose="020B0604020202020204" pitchFamily="34" charset="0"/>
              </a:rPr>
              <a:pPr/>
              <a:t>29</a:t>
            </a:fld>
            <a:endParaRPr lang="uk-UA" dirty="0">
              <a:latin typeface="Arial" panose="020B0604020202020204" pitchFamily="34" charset="0"/>
              <a:cs typeface="Arial" panose="020B0604020202020204" pitchFamily="34" charset="0"/>
            </a:endParaRPr>
          </a:p>
        </p:txBody>
      </p:sp>
      <p:sp>
        <p:nvSpPr>
          <p:cNvPr id="11" name="Title 1"/>
          <p:cNvSpPr>
            <a:spLocks noGrp="1"/>
          </p:cNvSpPr>
          <p:nvPr>
            <p:ph type="title"/>
          </p:nvPr>
        </p:nvSpPr>
        <p:spPr>
          <a:xfrm>
            <a:off x="613277" y="178790"/>
            <a:ext cx="9935186" cy="1371122"/>
          </a:xfrm>
        </p:spPr>
        <p:txBody>
          <a:bodyPr wrap="square" anchor="ctr">
            <a:normAutofit/>
          </a:bodyPr>
          <a:lstStyle/>
          <a:p>
            <a:pPr>
              <a:lnSpc>
                <a:spcPct val="90000"/>
              </a:lnSpc>
            </a:pPr>
            <a:r>
              <a:rPr lang="en-US" b="0" spc="-133" dirty="0"/>
              <a:t>Protocol I</a:t>
            </a:r>
            <a:br>
              <a:rPr lang="en-US" b="0" spc="-133" dirty="0"/>
            </a:br>
            <a:r>
              <a:rPr lang="en-US" sz="2800" b="0" spc="-133" dirty="0">
                <a:latin typeface="Arial" panose="020B0604020202020204" pitchFamily="34" charset="0"/>
                <a:cs typeface="Arial" panose="020B0604020202020204" pitchFamily="34" charset="0"/>
              </a:rPr>
              <a:t>Key study elements</a:t>
            </a:r>
            <a:endParaRPr lang="en-US" b="0" spc="-133" dirty="0">
              <a:latin typeface="Arial" panose="020B0604020202020204" pitchFamily="34" charset="0"/>
              <a:cs typeface="Arial" panose="020B0604020202020204" pitchFamily="34" charset="0"/>
            </a:endParaRPr>
          </a:p>
        </p:txBody>
      </p:sp>
      <p:grpSp>
        <p:nvGrpSpPr>
          <p:cNvPr id="28" name="Group 27">
            <a:extLst>
              <a:ext uri="{FF2B5EF4-FFF2-40B4-BE49-F238E27FC236}">
                <a16:creationId xmlns:a16="http://schemas.microsoft.com/office/drawing/2014/main" id="{B3C8916B-48D4-0B41-84A9-0FD5571D017A}"/>
              </a:ext>
            </a:extLst>
          </p:cNvPr>
          <p:cNvGrpSpPr/>
          <p:nvPr/>
        </p:nvGrpSpPr>
        <p:grpSpPr>
          <a:xfrm>
            <a:off x="601133" y="1828800"/>
            <a:ext cx="1075267" cy="1075267"/>
            <a:chOff x="4650157" y="1966007"/>
            <a:chExt cx="879554" cy="879554"/>
          </a:xfrm>
        </p:grpSpPr>
        <p:sp>
          <p:nvSpPr>
            <p:cNvPr id="29" name="Oval 28">
              <a:extLst>
                <a:ext uri="{FF2B5EF4-FFF2-40B4-BE49-F238E27FC236}">
                  <a16:creationId xmlns:a16="http://schemas.microsoft.com/office/drawing/2014/main" id="{7C7F0E5C-1890-BA45-BEB8-95A8C77AE4B9}"/>
                </a:ext>
              </a:extLst>
            </p:cNvPr>
            <p:cNvSpPr/>
            <p:nvPr/>
          </p:nvSpPr>
          <p:spPr>
            <a:xfrm>
              <a:off x="4650157" y="1966007"/>
              <a:ext cx="879554" cy="879554"/>
            </a:xfrm>
            <a:prstGeom prst="ellipse">
              <a:avLst/>
            </a:prstGeom>
            <a:solidFill>
              <a:schemeClr val="bg1"/>
            </a:solidFill>
            <a:ln w="6350">
              <a:solidFill>
                <a:srgbClr val="0460A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Arial" panose="020B0604020202020204" pitchFamily="34" charset="0"/>
                <a:cs typeface="Arial" panose="020B0604020202020204" pitchFamily="34" charset="0"/>
              </a:endParaRPr>
            </a:p>
          </p:txBody>
        </p:sp>
        <p:sp>
          <p:nvSpPr>
            <p:cNvPr id="30" name="Oval 29">
              <a:extLst>
                <a:ext uri="{FF2B5EF4-FFF2-40B4-BE49-F238E27FC236}">
                  <a16:creationId xmlns:a16="http://schemas.microsoft.com/office/drawing/2014/main" id="{370B692E-6C80-BA4F-9C8B-F0C42BB2B39D}"/>
                </a:ext>
              </a:extLst>
            </p:cNvPr>
            <p:cNvSpPr/>
            <p:nvPr/>
          </p:nvSpPr>
          <p:spPr>
            <a:xfrm>
              <a:off x="4685974" y="2001824"/>
              <a:ext cx="807921" cy="807921"/>
            </a:xfrm>
            <a:prstGeom prst="ellipse">
              <a:avLst/>
            </a:prstGeom>
            <a:solidFill>
              <a:schemeClr val="bg1"/>
            </a:solidFill>
            <a:ln w="6350">
              <a:solidFill>
                <a:srgbClr val="0460A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Arial" panose="020B0604020202020204" pitchFamily="34" charset="0"/>
                <a:cs typeface="Arial" panose="020B0604020202020204" pitchFamily="34" charset="0"/>
              </a:endParaRPr>
            </a:p>
          </p:txBody>
        </p:sp>
      </p:grpSp>
      <p:sp>
        <p:nvSpPr>
          <p:cNvPr id="31" name="object 24">
            <a:extLst>
              <a:ext uri="{FF2B5EF4-FFF2-40B4-BE49-F238E27FC236}">
                <a16:creationId xmlns:a16="http://schemas.microsoft.com/office/drawing/2014/main" id="{6C0B8300-A403-BE4A-AA66-30B646AE2898}"/>
              </a:ext>
            </a:extLst>
          </p:cNvPr>
          <p:cNvSpPr txBox="1"/>
          <p:nvPr/>
        </p:nvSpPr>
        <p:spPr>
          <a:xfrm>
            <a:off x="1828800" y="2089470"/>
            <a:ext cx="9561855" cy="553926"/>
          </a:xfrm>
          <a:prstGeom prst="rect">
            <a:avLst/>
          </a:prstGeom>
        </p:spPr>
        <p:txBody>
          <a:bodyPr vert="horz" wrap="square" lIns="0" tIns="0" rIns="0" bIns="0" rtlCol="0">
            <a:spAutoFit/>
          </a:bodyPr>
          <a:lstStyle/>
          <a:p>
            <a:pPr marL="7938" marR="5079" indent="4763" defTabSz="914286">
              <a:defRPr/>
            </a:pPr>
            <a:r>
              <a:rPr sz="1800" b="1" spc="-5" dirty="0">
                <a:latin typeface="Arial"/>
                <a:cs typeface="Arial"/>
              </a:rPr>
              <a:t>Objective: </a:t>
            </a:r>
            <a:r>
              <a:rPr lang="en-IN" sz="1800" spc="5" dirty="0">
                <a:cs typeface="Arial"/>
              </a:rPr>
              <a:t>To evaluate effects of intravitreal ranibizumab or triamcinolone acetonide, administered to  treat DME, on worsening of DR</a:t>
            </a:r>
            <a:endParaRPr sz="1800" baseline="25462" dirty="0">
              <a:latin typeface="Arial"/>
              <a:cs typeface="Arial"/>
            </a:endParaRPr>
          </a:p>
        </p:txBody>
      </p:sp>
      <p:pic>
        <p:nvPicPr>
          <p:cNvPr id="1026" name="Picture 2" descr="objective Icon 2869391">
            <a:extLst>
              <a:ext uri="{FF2B5EF4-FFF2-40B4-BE49-F238E27FC236}">
                <a16:creationId xmlns:a16="http://schemas.microsoft.com/office/drawing/2014/main" id="{2BB52990-4AC5-EA4B-B866-22A792854160}"/>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9732" y="2057399"/>
            <a:ext cx="618068" cy="618068"/>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Group 34">
            <a:extLst>
              <a:ext uri="{FF2B5EF4-FFF2-40B4-BE49-F238E27FC236}">
                <a16:creationId xmlns:a16="http://schemas.microsoft.com/office/drawing/2014/main" id="{791BAE58-8C3E-EB4C-BDE6-BC8D8EDB9F53}"/>
              </a:ext>
            </a:extLst>
          </p:cNvPr>
          <p:cNvGrpSpPr/>
          <p:nvPr/>
        </p:nvGrpSpPr>
        <p:grpSpPr>
          <a:xfrm>
            <a:off x="1725692" y="3182955"/>
            <a:ext cx="1075267" cy="1075267"/>
            <a:chOff x="4650157" y="1966007"/>
            <a:chExt cx="879554" cy="879554"/>
          </a:xfrm>
        </p:grpSpPr>
        <p:sp>
          <p:nvSpPr>
            <p:cNvPr id="36" name="Oval 35">
              <a:extLst>
                <a:ext uri="{FF2B5EF4-FFF2-40B4-BE49-F238E27FC236}">
                  <a16:creationId xmlns:a16="http://schemas.microsoft.com/office/drawing/2014/main" id="{4EF73230-8AB8-2843-9CBB-5CE3CD37495E}"/>
                </a:ext>
              </a:extLst>
            </p:cNvPr>
            <p:cNvSpPr/>
            <p:nvPr/>
          </p:nvSpPr>
          <p:spPr>
            <a:xfrm>
              <a:off x="4650157" y="1966007"/>
              <a:ext cx="879554" cy="879554"/>
            </a:xfrm>
            <a:prstGeom prst="ellipse">
              <a:avLst/>
            </a:prstGeom>
            <a:solidFill>
              <a:schemeClr val="bg1"/>
            </a:solidFill>
            <a:ln w="12700">
              <a:solidFill>
                <a:srgbClr val="0460A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Arial" panose="020B0604020202020204" pitchFamily="34" charset="0"/>
                <a:cs typeface="Arial" panose="020B0604020202020204" pitchFamily="34" charset="0"/>
              </a:endParaRPr>
            </a:p>
          </p:txBody>
        </p:sp>
        <p:sp>
          <p:nvSpPr>
            <p:cNvPr id="37" name="Oval 36">
              <a:extLst>
                <a:ext uri="{FF2B5EF4-FFF2-40B4-BE49-F238E27FC236}">
                  <a16:creationId xmlns:a16="http://schemas.microsoft.com/office/drawing/2014/main" id="{FA38E0E7-F867-7C4F-A10F-283BD393ECAE}"/>
                </a:ext>
              </a:extLst>
            </p:cNvPr>
            <p:cNvSpPr/>
            <p:nvPr/>
          </p:nvSpPr>
          <p:spPr>
            <a:xfrm>
              <a:off x="4685974" y="2001824"/>
              <a:ext cx="807921" cy="807921"/>
            </a:xfrm>
            <a:prstGeom prst="ellipse">
              <a:avLst/>
            </a:prstGeom>
            <a:solidFill>
              <a:schemeClr val="bg1"/>
            </a:solidFill>
            <a:ln w="6350">
              <a:solidFill>
                <a:srgbClr val="0460A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Arial" panose="020B0604020202020204" pitchFamily="34" charset="0"/>
                <a:cs typeface="Arial" panose="020B0604020202020204" pitchFamily="34" charset="0"/>
              </a:endParaRPr>
            </a:p>
          </p:txBody>
        </p:sp>
      </p:grpSp>
      <p:sp>
        <p:nvSpPr>
          <p:cNvPr id="38" name="object 6">
            <a:extLst>
              <a:ext uri="{FF2B5EF4-FFF2-40B4-BE49-F238E27FC236}">
                <a16:creationId xmlns:a16="http://schemas.microsoft.com/office/drawing/2014/main" id="{B60795CA-0BDB-4C49-8E39-97EC5826D91E}"/>
              </a:ext>
            </a:extLst>
          </p:cNvPr>
          <p:cNvSpPr/>
          <p:nvPr/>
        </p:nvSpPr>
        <p:spPr>
          <a:xfrm>
            <a:off x="1843517" y="3226742"/>
            <a:ext cx="839615" cy="935614"/>
          </a:xfrm>
          <a:prstGeom prst="rect">
            <a:avLst/>
          </a:prstGeom>
          <a:blipFill>
            <a:blip r:embed="rId3" cstate="print">
              <a:duotone>
                <a:schemeClr val="bg2">
                  <a:shade val="45000"/>
                  <a:satMod val="135000"/>
                </a:schemeClr>
                <a:prstClr val="white"/>
              </a:duotone>
            </a:blip>
            <a:stretch>
              <a:fillRect/>
            </a:stretch>
          </a:blipFill>
        </p:spPr>
        <p:txBody>
          <a:bodyPr wrap="square" lIns="0" tIns="0" rIns="0" bIns="0" rtlCol="0"/>
          <a:lstStyle/>
          <a:p>
            <a:pPr defTabSz="914286">
              <a:defRPr/>
            </a:pPr>
            <a:endParaRPr sz="1800">
              <a:solidFill>
                <a:prstClr val="black"/>
              </a:solidFill>
              <a:latin typeface="Calibri"/>
            </a:endParaRPr>
          </a:p>
        </p:txBody>
      </p:sp>
      <p:sp>
        <p:nvSpPr>
          <p:cNvPr id="40" name="object 9">
            <a:extLst>
              <a:ext uri="{FF2B5EF4-FFF2-40B4-BE49-F238E27FC236}">
                <a16:creationId xmlns:a16="http://schemas.microsoft.com/office/drawing/2014/main" id="{F9E04126-CFDF-7249-AF0A-63598ECABACE}"/>
              </a:ext>
            </a:extLst>
          </p:cNvPr>
          <p:cNvSpPr txBox="1"/>
          <p:nvPr/>
        </p:nvSpPr>
        <p:spPr>
          <a:xfrm>
            <a:off x="1049996" y="4347511"/>
            <a:ext cx="2426655" cy="284785"/>
          </a:xfrm>
          <a:prstGeom prst="rect">
            <a:avLst/>
          </a:prstGeom>
        </p:spPr>
        <p:txBody>
          <a:bodyPr vert="horz" wrap="square" lIns="0" tIns="0" rIns="0" bIns="0" rtlCol="0">
            <a:spAutoFit/>
          </a:bodyPr>
          <a:lstStyle/>
          <a:p>
            <a:pPr marL="12699" algn="ctr" defTabSz="914286">
              <a:defRPr/>
            </a:pPr>
            <a:r>
              <a:rPr sz="1800" b="1" spc="11" dirty="0">
                <a:solidFill>
                  <a:srgbClr val="0070C0"/>
                </a:solidFill>
                <a:latin typeface="Arial"/>
                <a:cs typeface="Arial"/>
              </a:rPr>
              <a:t>STUDY</a:t>
            </a:r>
            <a:r>
              <a:rPr sz="1800" b="1" spc="-60" dirty="0">
                <a:solidFill>
                  <a:srgbClr val="0070C0"/>
                </a:solidFill>
                <a:latin typeface="Arial"/>
                <a:cs typeface="Arial"/>
              </a:rPr>
              <a:t> </a:t>
            </a:r>
            <a:r>
              <a:rPr sz="1800" b="1" spc="11" dirty="0">
                <a:solidFill>
                  <a:srgbClr val="0070C0"/>
                </a:solidFill>
                <a:latin typeface="Arial"/>
                <a:cs typeface="Arial"/>
              </a:rPr>
              <a:t>POPULATION</a:t>
            </a:r>
            <a:endParaRPr sz="1800" b="1" dirty="0">
              <a:solidFill>
                <a:srgbClr val="0070C0"/>
              </a:solidFill>
              <a:latin typeface="Arial"/>
              <a:cs typeface="Arial"/>
            </a:endParaRPr>
          </a:p>
        </p:txBody>
      </p:sp>
      <p:sp>
        <p:nvSpPr>
          <p:cNvPr id="41" name="object 11">
            <a:extLst>
              <a:ext uri="{FF2B5EF4-FFF2-40B4-BE49-F238E27FC236}">
                <a16:creationId xmlns:a16="http://schemas.microsoft.com/office/drawing/2014/main" id="{9A4B64BA-EECC-D947-8DB6-542AFBCF4C7B}"/>
              </a:ext>
            </a:extLst>
          </p:cNvPr>
          <p:cNvSpPr/>
          <p:nvPr/>
        </p:nvSpPr>
        <p:spPr>
          <a:xfrm>
            <a:off x="5620232" y="3288365"/>
            <a:ext cx="796947" cy="798472"/>
          </a:xfrm>
          <a:prstGeom prst="rect">
            <a:avLst/>
          </a:prstGeom>
          <a:blipFill>
            <a:blip r:embed="rId4" cstate="print">
              <a:duotone>
                <a:schemeClr val="bg2">
                  <a:shade val="45000"/>
                  <a:satMod val="135000"/>
                </a:schemeClr>
                <a:prstClr val="white"/>
              </a:duotone>
            </a:blip>
            <a:stretch>
              <a:fillRect/>
            </a:stretch>
          </a:blipFill>
        </p:spPr>
        <p:txBody>
          <a:bodyPr wrap="square" lIns="0" tIns="0" rIns="0" bIns="0" rtlCol="0"/>
          <a:lstStyle/>
          <a:p>
            <a:pPr defTabSz="914286">
              <a:defRPr/>
            </a:pPr>
            <a:endParaRPr sz="1800" dirty="0">
              <a:solidFill>
                <a:prstClr val="black"/>
              </a:solidFill>
              <a:latin typeface="Calibri"/>
            </a:endParaRPr>
          </a:p>
        </p:txBody>
      </p:sp>
      <p:grpSp>
        <p:nvGrpSpPr>
          <p:cNvPr id="51" name="Group 50">
            <a:extLst>
              <a:ext uri="{FF2B5EF4-FFF2-40B4-BE49-F238E27FC236}">
                <a16:creationId xmlns:a16="http://schemas.microsoft.com/office/drawing/2014/main" id="{626EFEA8-ADA9-CB44-AD63-3758411F2282}"/>
              </a:ext>
            </a:extLst>
          </p:cNvPr>
          <p:cNvGrpSpPr/>
          <p:nvPr/>
        </p:nvGrpSpPr>
        <p:grpSpPr>
          <a:xfrm>
            <a:off x="9224000" y="3182955"/>
            <a:ext cx="1075267" cy="1075267"/>
            <a:chOff x="4650157" y="1966007"/>
            <a:chExt cx="879554" cy="879554"/>
          </a:xfrm>
        </p:grpSpPr>
        <p:sp>
          <p:nvSpPr>
            <p:cNvPr id="52" name="Oval 51">
              <a:extLst>
                <a:ext uri="{FF2B5EF4-FFF2-40B4-BE49-F238E27FC236}">
                  <a16:creationId xmlns:a16="http://schemas.microsoft.com/office/drawing/2014/main" id="{381E1E5C-D838-3B4B-A260-6D7F9E29D421}"/>
                </a:ext>
              </a:extLst>
            </p:cNvPr>
            <p:cNvSpPr/>
            <p:nvPr/>
          </p:nvSpPr>
          <p:spPr>
            <a:xfrm>
              <a:off x="4650157" y="1966007"/>
              <a:ext cx="879554" cy="879554"/>
            </a:xfrm>
            <a:prstGeom prst="ellipse">
              <a:avLst/>
            </a:prstGeom>
            <a:solidFill>
              <a:schemeClr val="bg1"/>
            </a:solidFill>
            <a:ln w="12700">
              <a:solidFill>
                <a:srgbClr val="E4A72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0AA7E71F-06A2-F349-A671-738191599D0F}"/>
                </a:ext>
              </a:extLst>
            </p:cNvPr>
            <p:cNvSpPr/>
            <p:nvPr/>
          </p:nvSpPr>
          <p:spPr>
            <a:xfrm>
              <a:off x="4685974" y="2001824"/>
              <a:ext cx="807921" cy="807921"/>
            </a:xfrm>
            <a:prstGeom prst="ellipse">
              <a:avLst/>
            </a:prstGeom>
            <a:solidFill>
              <a:schemeClr val="bg1"/>
            </a:solidFill>
            <a:ln w="6350">
              <a:solidFill>
                <a:srgbClr val="0460A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Arial" panose="020B0604020202020204" pitchFamily="34" charset="0"/>
                <a:cs typeface="Arial" panose="020B0604020202020204" pitchFamily="34" charset="0"/>
              </a:endParaRPr>
            </a:p>
          </p:txBody>
        </p:sp>
      </p:grpSp>
      <p:sp>
        <p:nvSpPr>
          <p:cNvPr id="54" name="object 9">
            <a:extLst>
              <a:ext uri="{FF2B5EF4-FFF2-40B4-BE49-F238E27FC236}">
                <a16:creationId xmlns:a16="http://schemas.microsoft.com/office/drawing/2014/main" id="{C4F8439A-A180-C344-8C24-529C02E7288C}"/>
              </a:ext>
            </a:extLst>
          </p:cNvPr>
          <p:cNvSpPr txBox="1"/>
          <p:nvPr/>
        </p:nvSpPr>
        <p:spPr>
          <a:xfrm>
            <a:off x="8548304" y="4347511"/>
            <a:ext cx="2426655" cy="276999"/>
          </a:xfrm>
          <a:prstGeom prst="rect">
            <a:avLst/>
          </a:prstGeom>
        </p:spPr>
        <p:txBody>
          <a:bodyPr vert="horz" wrap="square" lIns="0" tIns="0" rIns="0" bIns="0" rtlCol="0">
            <a:spAutoFit/>
          </a:bodyPr>
          <a:lstStyle/>
          <a:p>
            <a:pPr marL="12699" algn="ctr" defTabSz="914286">
              <a:defRPr/>
            </a:pPr>
            <a:r>
              <a:rPr lang="en-IN" sz="1800" b="1" spc="11" dirty="0">
                <a:solidFill>
                  <a:srgbClr val="E4A720"/>
                </a:solidFill>
                <a:cs typeface="Arial"/>
              </a:rPr>
              <a:t>CONCLUSIONS</a:t>
            </a:r>
          </a:p>
        </p:txBody>
      </p:sp>
      <p:sp>
        <p:nvSpPr>
          <p:cNvPr id="60" name="object 8">
            <a:extLst>
              <a:ext uri="{FF2B5EF4-FFF2-40B4-BE49-F238E27FC236}">
                <a16:creationId xmlns:a16="http://schemas.microsoft.com/office/drawing/2014/main" id="{F9B18A8A-1307-4243-826D-0EAB54EF51CF}"/>
              </a:ext>
            </a:extLst>
          </p:cNvPr>
          <p:cNvSpPr/>
          <p:nvPr/>
        </p:nvSpPr>
        <p:spPr>
          <a:xfrm>
            <a:off x="9417637" y="3356936"/>
            <a:ext cx="707043" cy="729901"/>
          </a:xfrm>
          <a:prstGeom prst="rect">
            <a:avLst/>
          </a:prstGeom>
          <a:blipFill>
            <a:blip r:embed="rId5" cstate="print">
              <a:duotone>
                <a:schemeClr val="bg2">
                  <a:shade val="45000"/>
                  <a:satMod val="135000"/>
                </a:schemeClr>
                <a:prstClr val="white"/>
              </a:duotone>
            </a:blip>
            <a:stretch>
              <a:fillRect/>
            </a:stretch>
          </a:blipFill>
        </p:spPr>
        <p:txBody>
          <a:bodyPr wrap="square" lIns="0" tIns="0" rIns="0" bIns="0" rtlCol="0"/>
          <a:lstStyle/>
          <a:p>
            <a:pPr defTabSz="914286">
              <a:defRPr/>
            </a:pPr>
            <a:endParaRPr sz="1800">
              <a:solidFill>
                <a:prstClr val="black"/>
              </a:solidFill>
              <a:latin typeface="Calibri"/>
            </a:endParaRPr>
          </a:p>
        </p:txBody>
      </p:sp>
      <p:sp>
        <p:nvSpPr>
          <p:cNvPr id="8" name="Rectangle 7">
            <a:extLst>
              <a:ext uri="{FF2B5EF4-FFF2-40B4-BE49-F238E27FC236}">
                <a16:creationId xmlns:a16="http://schemas.microsoft.com/office/drawing/2014/main" id="{65C7DCAC-F6A0-8543-9DD7-120E34091E45}"/>
              </a:ext>
            </a:extLst>
          </p:cNvPr>
          <p:cNvSpPr/>
          <p:nvPr/>
        </p:nvSpPr>
        <p:spPr>
          <a:xfrm>
            <a:off x="795867" y="4682666"/>
            <a:ext cx="2944012" cy="1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1" name="Rectangle 60">
            <a:extLst>
              <a:ext uri="{FF2B5EF4-FFF2-40B4-BE49-F238E27FC236}">
                <a16:creationId xmlns:a16="http://schemas.microsoft.com/office/drawing/2014/main" id="{CC389FDC-BD23-2248-B01E-8979BDF3D5C9}"/>
              </a:ext>
            </a:extLst>
          </p:cNvPr>
          <p:cNvSpPr/>
          <p:nvPr/>
        </p:nvSpPr>
        <p:spPr>
          <a:xfrm>
            <a:off x="4086403" y="4682666"/>
            <a:ext cx="3960000" cy="1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2" name="Rectangle 61">
            <a:extLst>
              <a:ext uri="{FF2B5EF4-FFF2-40B4-BE49-F238E27FC236}">
                <a16:creationId xmlns:a16="http://schemas.microsoft.com/office/drawing/2014/main" id="{F41317BB-FF2A-F04D-B4D5-97DCDF796FCA}"/>
              </a:ext>
            </a:extLst>
          </p:cNvPr>
          <p:cNvSpPr/>
          <p:nvPr/>
        </p:nvSpPr>
        <p:spPr>
          <a:xfrm>
            <a:off x="8356600" y="4682666"/>
            <a:ext cx="2944012" cy="18000"/>
          </a:xfrm>
          <a:prstGeom prst="rect">
            <a:avLst/>
          </a:prstGeom>
          <a:solidFill>
            <a:srgbClr val="E4A72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3" name="object 17">
            <a:extLst>
              <a:ext uri="{FF2B5EF4-FFF2-40B4-BE49-F238E27FC236}">
                <a16:creationId xmlns:a16="http://schemas.microsoft.com/office/drawing/2014/main" id="{AF27399B-E69B-6847-9FF0-E2F8BAC79E31}"/>
              </a:ext>
            </a:extLst>
          </p:cNvPr>
          <p:cNvSpPr txBox="1"/>
          <p:nvPr/>
        </p:nvSpPr>
        <p:spPr>
          <a:xfrm>
            <a:off x="614084" y="5881301"/>
            <a:ext cx="4643715" cy="107722"/>
          </a:xfrm>
          <a:prstGeom prst="rect">
            <a:avLst/>
          </a:prstGeom>
        </p:spPr>
        <p:txBody>
          <a:bodyPr vert="horz" wrap="square" lIns="0" tIns="0" rIns="0" bIns="0" rtlCol="0">
            <a:spAutoFit/>
          </a:bodyPr>
          <a:lstStyle/>
          <a:p>
            <a:pPr marL="12699" defTabSz="914286">
              <a:defRPr/>
            </a:pPr>
            <a:r>
              <a:rPr lang="en-IN" sz="700" dirty="0">
                <a:cs typeface="Arial"/>
              </a:rPr>
              <a:t>Bressler SB, et al. JAMA </a:t>
            </a:r>
            <a:r>
              <a:rPr lang="en-IN" sz="700" dirty="0" err="1">
                <a:cs typeface="Arial"/>
              </a:rPr>
              <a:t>Ophthalmol</a:t>
            </a:r>
            <a:r>
              <a:rPr lang="en-IN" sz="700" dirty="0">
                <a:cs typeface="Arial"/>
              </a:rPr>
              <a:t>. 2013;131:1033–40</a:t>
            </a:r>
          </a:p>
        </p:txBody>
      </p:sp>
      <p:grpSp>
        <p:nvGrpSpPr>
          <p:cNvPr id="65" name="Group 64">
            <a:extLst>
              <a:ext uri="{FF2B5EF4-FFF2-40B4-BE49-F238E27FC236}">
                <a16:creationId xmlns:a16="http://schemas.microsoft.com/office/drawing/2014/main" id="{66257491-6BC0-B449-B855-7530CC1E85B9}"/>
              </a:ext>
            </a:extLst>
          </p:cNvPr>
          <p:cNvGrpSpPr/>
          <p:nvPr/>
        </p:nvGrpSpPr>
        <p:grpSpPr>
          <a:xfrm>
            <a:off x="10505735" y="-1686265"/>
            <a:ext cx="3372530" cy="3372530"/>
            <a:chOff x="10363200" y="-1804038"/>
            <a:chExt cx="3659885" cy="3659885"/>
          </a:xfrm>
        </p:grpSpPr>
        <p:sp>
          <p:nvSpPr>
            <p:cNvPr id="66" name="Pie 65">
              <a:extLst>
                <a:ext uri="{FF2B5EF4-FFF2-40B4-BE49-F238E27FC236}">
                  <a16:creationId xmlns:a16="http://schemas.microsoft.com/office/drawing/2014/main" id="{887EA9BE-B80D-4949-9C59-CC65D0A5D590}"/>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7" name="Block Arc 66">
              <a:extLst>
                <a:ext uri="{FF2B5EF4-FFF2-40B4-BE49-F238E27FC236}">
                  <a16:creationId xmlns:a16="http://schemas.microsoft.com/office/drawing/2014/main" id="{EA1A1ADD-DCDB-0E44-BC38-5508CF32C1E3}"/>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sp>
        <p:nvSpPr>
          <p:cNvPr id="72" name="Rectangle 71">
            <a:extLst>
              <a:ext uri="{FF2B5EF4-FFF2-40B4-BE49-F238E27FC236}">
                <a16:creationId xmlns:a16="http://schemas.microsoft.com/office/drawing/2014/main" id="{D681E1BD-18F6-9E4C-B963-DC922FADA637}"/>
              </a:ext>
            </a:extLst>
          </p:cNvPr>
          <p:cNvSpPr/>
          <p:nvPr/>
        </p:nvSpPr>
        <p:spPr>
          <a:xfrm>
            <a:off x="11192986" y="241618"/>
            <a:ext cx="670525" cy="888363"/>
          </a:xfrm>
          <a:prstGeom prst="rect">
            <a:avLst/>
          </a:prstGeom>
          <a:blipFill>
            <a:blip r:embed="rId6">
              <a:biLevel thresh="25000"/>
              <a:extLst>
                <a:ext uri="{28A0092B-C50C-407E-A947-70E740481C1C}">
                  <a14:useLocalDpi xmlns:a14="http://schemas.microsoft.com/office/drawing/2010/main" val="0"/>
                </a:ext>
              </a:extLst>
            </a:blip>
            <a:srcRect/>
            <a:stretch>
              <a:fillRect l="-13000" r="-13000"/>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9" name="object 8">
            <a:extLst>
              <a:ext uri="{FF2B5EF4-FFF2-40B4-BE49-F238E27FC236}">
                <a16:creationId xmlns:a16="http://schemas.microsoft.com/office/drawing/2014/main" id="{30B71707-B4A3-5E49-960C-9E0D5AB4F054}"/>
              </a:ext>
            </a:extLst>
          </p:cNvPr>
          <p:cNvSpPr txBox="1"/>
          <p:nvPr/>
        </p:nvSpPr>
        <p:spPr>
          <a:xfrm>
            <a:off x="833862" y="4789409"/>
            <a:ext cx="2906017" cy="492379"/>
          </a:xfrm>
          <a:prstGeom prst="rect">
            <a:avLst/>
          </a:prstGeom>
        </p:spPr>
        <p:txBody>
          <a:bodyPr vert="horz" wrap="square" lIns="0" tIns="0" rIns="0" bIns="0" rtlCol="0">
            <a:spAutoFit/>
          </a:bodyPr>
          <a:lstStyle/>
          <a:p>
            <a:pPr algn="ctr" defTabSz="914286">
              <a:defRPr/>
            </a:pPr>
            <a:r>
              <a:rPr sz="1600" b="1" spc="-5" dirty="0">
                <a:solidFill>
                  <a:prstClr val="black"/>
                </a:solidFill>
                <a:latin typeface="Arial"/>
                <a:cs typeface="Arial"/>
              </a:rPr>
              <a:t>538 </a:t>
            </a:r>
            <a:r>
              <a:rPr sz="1600" spc="-11" dirty="0">
                <a:solidFill>
                  <a:prstClr val="black"/>
                </a:solidFill>
                <a:latin typeface="Arial"/>
                <a:cs typeface="Arial"/>
              </a:rPr>
              <a:t>eyes </a:t>
            </a:r>
            <a:r>
              <a:rPr sz="1600" b="1" dirty="0">
                <a:solidFill>
                  <a:prstClr val="black"/>
                </a:solidFill>
                <a:latin typeface="Arial"/>
                <a:cs typeface="Arial"/>
              </a:rPr>
              <a:t>without </a:t>
            </a:r>
            <a:r>
              <a:rPr sz="1600" b="1" spc="-5" dirty="0">
                <a:solidFill>
                  <a:prstClr val="black"/>
                </a:solidFill>
                <a:latin typeface="Arial"/>
                <a:cs typeface="Arial"/>
              </a:rPr>
              <a:t>PDR </a:t>
            </a:r>
            <a:r>
              <a:rPr sz="1600" spc="-5" dirty="0">
                <a:solidFill>
                  <a:prstClr val="black"/>
                </a:solidFill>
                <a:latin typeface="Arial"/>
                <a:cs typeface="Arial"/>
              </a:rPr>
              <a:t>and</a:t>
            </a:r>
            <a:r>
              <a:rPr sz="1600" dirty="0">
                <a:solidFill>
                  <a:prstClr val="black"/>
                </a:solidFill>
                <a:latin typeface="Arial"/>
                <a:cs typeface="Arial"/>
              </a:rPr>
              <a:t> </a:t>
            </a:r>
            <a:r>
              <a:rPr sz="1600" b="1" spc="-5" dirty="0">
                <a:solidFill>
                  <a:prstClr val="black"/>
                </a:solidFill>
                <a:latin typeface="Arial"/>
                <a:cs typeface="Arial"/>
              </a:rPr>
              <a:t>254</a:t>
            </a:r>
            <a:endParaRPr sz="1600" dirty="0">
              <a:solidFill>
                <a:prstClr val="black"/>
              </a:solidFill>
              <a:latin typeface="Arial"/>
              <a:cs typeface="Arial"/>
            </a:endParaRPr>
          </a:p>
          <a:p>
            <a:pPr marL="635" algn="ctr" defTabSz="914286">
              <a:defRPr/>
            </a:pPr>
            <a:r>
              <a:rPr sz="1600" spc="-11" dirty="0">
                <a:solidFill>
                  <a:prstClr val="black"/>
                </a:solidFill>
                <a:latin typeface="Arial"/>
                <a:cs typeface="Arial"/>
              </a:rPr>
              <a:t>eyes </a:t>
            </a:r>
            <a:r>
              <a:rPr sz="1600" b="1" spc="5" dirty="0">
                <a:solidFill>
                  <a:prstClr val="black"/>
                </a:solidFill>
                <a:latin typeface="Arial"/>
                <a:cs typeface="Arial"/>
              </a:rPr>
              <a:t>with</a:t>
            </a:r>
            <a:r>
              <a:rPr sz="1600" b="1" spc="-55" dirty="0">
                <a:solidFill>
                  <a:prstClr val="black"/>
                </a:solidFill>
                <a:latin typeface="Arial"/>
                <a:cs typeface="Arial"/>
              </a:rPr>
              <a:t> </a:t>
            </a:r>
            <a:r>
              <a:rPr sz="1600" b="1" spc="-5" dirty="0">
                <a:solidFill>
                  <a:prstClr val="black"/>
                </a:solidFill>
                <a:latin typeface="Arial"/>
                <a:cs typeface="Arial"/>
              </a:rPr>
              <a:t>PDR</a:t>
            </a:r>
            <a:endParaRPr sz="1600" dirty="0">
              <a:solidFill>
                <a:prstClr val="black"/>
              </a:solidFill>
              <a:latin typeface="Arial"/>
              <a:cs typeface="Arial"/>
            </a:endParaRPr>
          </a:p>
        </p:txBody>
      </p:sp>
      <p:sp>
        <p:nvSpPr>
          <p:cNvPr id="42" name="object 9">
            <a:extLst>
              <a:ext uri="{FF2B5EF4-FFF2-40B4-BE49-F238E27FC236}">
                <a16:creationId xmlns:a16="http://schemas.microsoft.com/office/drawing/2014/main" id="{0D204D0F-AE92-DD44-B4CD-7BB62842ACFE}"/>
              </a:ext>
            </a:extLst>
          </p:cNvPr>
          <p:cNvSpPr txBox="1"/>
          <p:nvPr/>
        </p:nvSpPr>
        <p:spPr>
          <a:xfrm>
            <a:off x="8174210" y="4789409"/>
            <a:ext cx="3403705" cy="984885"/>
          </a:xfrm>
          <a:prstGeom prst="rect">
            <a:avLst/>
          </a:prstGeom>
        </p:spPr>
        <p:txBody>
          <a:bodyPr vert="horz" wrap="square" lIns="0" tIns="0" rIns="0" bIns="0" rtlCol="0">
            <a:spAutoFit/>
          </a:bodyPr>
          <a:lstStyle/>
          <a:p>
            <a:pPr marL="12064" marR="5079" algn="ctr" defTabSz="914286">
              <a:defRPr/>
            </a:pPr>
            <a:r>
              <a:rPr sz="1600" b="1" spc="-5" dirty="0">
                <a:solidFill>
                  <a:prstClr val="black"/>
                </a:solidFill>
                <a:latin typeface="Arial"/>
                <a:cs typeface="Arial"/>
              </a:rPr>
              <a:t>Intravitreal ranibizumab </a:t>
            </a:r>
            <a:r>
              <a:rPr sz="1600" spc="-5" dirty="0">
                <a:solidFill>
                  <a:prstClr val="black"/>
                </a:solidFill>
                <a:latin typeface="Arial"/>
                <a:cs typeface="Arial"/>
              </a:rPr>
              <a:t>appears  to be associated </a:t>
            </a:r>
            <a:r>
              <a:rPr sz="1600" spc="-11" dirty="0">
                <a:solidFill>
                  <a:prstClr val="black"/>
                </a:solidFill>
                <a:latin typeface="Arial"/>
                <a:cs typeface="Arial"/>
              </a:rPr>
              <a:t>with </a:t>
            </a:r>
            <a:r>
              <a:rPr sz="1600" spc="-5" dirty="0">
                <a:solidFill>
                  <a:prstClr val="black"/>
                </a:solidFill>
                <a:latin typeface="Arial"/>
                <a:cs typeface="Arial"/>
              </a:rPr>
              <a:t>a </a:t>
            </a:r>
            <a:r>
              <a:rPr sz="1600" b="1" spc="-5" dirty="0">
                <a:solidFill>
                  <a:prstClr val="black"/>
                </a:solidFill>
                <a:latin typeface="Arial"/>
                <a:cs typeface="Arial"/>
              </a:rPr>
              <a:t>reduced  risk of diabetic retinopathy  </a:t>
            </a:r>
            <a:r>
              <a:rPr sz="1600" b="1" dirty="0">
                <a:solidFill>
                  <a:prstClr val="black"/>
                </a:solidFill>
                <a:latin typeface="Arial"/>
                <a:cs typeface="Arial"/>
              </a:rPr>
              <a:t>worsening </a:t>
            </a:r>
            <a:r>
              <a:rPr sz="1600" b="1" spc="-5" dirty="0">
                <a:solidFill>
                  <a:prstClr val="black"/>
                </a:solidFill>
                <a:latin typeface="Arial"/>
                <a:cs typeface="Arial"/>
              </a:rPr>
              <a:t>in </a:t>
            </a:r>
            <a:r>
              <a:rPr sz="1600" b="1" spc="-15" dirty="0">
                <a:solidFill>
                  <a:prstClr val="black"/>
                </a:solidFill>
                <a:latin typeface="Arial"/>
                <a:cs typeface="Arial"/>
              </a:rPr>
              <a:t>eyes </a:t>
            </a:r>
            <a:r>
              <a:rPr sz="1600" b="1" spc="5" dirty="0">
                <a:solidFill>
                  <a:prstClr val="black"/>
                </a:solidFill>
                <a:latin typeface="Arial"/>
                <a:cs typeface="Arial"/>
              </a:rPr>
              <a:t>with </a:t>
            </a:r>
            <a:r>
              <a:rPr sz="1600" b="1" spc="-5" dirty="0">
                <a:solidFill>
                  <a:prstClr val="black"/>
                </a:solidFill>
                <a:latin typeface="Arial"/>
                <a:cs typeface="Arial"/>
              </a:rPr>
              <a:t>or  </a:t>
            </a:r>
            <a:r>
              <a:rPr sz="1600" b="1" dirty="0">
                <a:solidFill>
                  <a:prstClr val="black"/>
                </a:solidFill>
                <a:latin typeface="Arial"/>
                <a:cs typeface="Arial"/>
              </a:rPr>
              <a:t>without</a:t>
            </a:r>
            <a:r>
              <a:rPr sz="1600" b="1" spc="-95" dirty="0">
                <a:solidFill>
                  <a:prstClr val="black"/>
                </a:solidFill>
                <a:latin typeface="Arial"/>
                <a:cs typeface="Arial"/>
              </a:rPr>
              <a:t> </a:t>
            </a:r>
            <a:r>
              <a:rPr sz="1600" b="1" spc="-5" dirty="0">
                <a:solidFill>
                  <a:prstClr val="black"/>
                </a:solidFill>
                <a:latin typeface="Arial"/>
                <a:cs typeface="Arial"/>
              </a:rPr>
              <a:t>PDR</a:t>
            </a:r>
            <a:endParaRPr sz="1600" dirty="0">
              <a:solidFill>
                <a:prstClr val="black"/>
              </a:solidFill>
              <a:latin typeface="Arial"/>
              <a:cs typeface="Arial"/>
            </a:endParaRPr>
          </a:p>
        </p:txBody>
      </p:sp>
      <p:sp>
        <p:nvSpPr>
          <p:cNvPr id="45" name="object 21">
            <a:extLst>
              <a:ext uri="{FF2B5EF4-FFF2-40B4-BE49-F238E27FC236}">
                <a16:creationId xmlns:a16="http://schemas.microsoft.com/office/drawing/2014/main" id="{6E992407-4D8E-E64D-8095-85B4207BC59A}"/>
              </a:ext>
            </a:extLst>
          </p:cNvPr>
          <p:cNvSpPr txBox="1"/>
          <p:nvPr/>
        </p:nvSpPr>
        <p:spPr>
          <a:xfrm>
            <a:off x="4653468" y="4789409"/>
            <a:ext cx="2885064" cy="492443"/>
          </a:xfrm>
          <a:prstGeom prst="rect">
            <a:avLst/>
          </a:prstGeom>
        </p:spPr>
        <p:txBody>
          <a:bodyPr vert="horz" wrap="square" lIns="0" tIns="0" rIns="0" bIns="0" rtlCol="0">
            <a:spAutoFit/>
          </a:bodyPr>
          <a:lstStyle/>
          <a:p>
            <a:pPr algn="ctr" defTabSz="914286">
              <a:spcBef>
                <a:spcPts val="785"/>
              </a:spcBef>
              <a:defRPr/>
            </a:pPr>
            <a:r>
              <a:rPr sz="1600" b="1" spc="-11" dirty="0">
                <a:solidFill>
                  <a:prstClr val="black"/>
                </a:solidFill>
                <a:latin typeface="Arial"/>
                <a:cs typeface="Arial"/>
              </a:rPr>
              <a:t>3-year cumulative</a:t>
            </a:r>
            <a:r>
              <a:rPr sz="1600" b="1" spc="120" dirty="0">
                <a:solidFill>
                  <a:prstClr val="black"/>
                </a:solidFill>
                <a:latin typeface="Arial"/>
                <a:cs typeface="Arial"/>
              </a:rPr>
              <a:t> </a:t>
            </a:r>
            <a:r>
              <a:rPr sz="1600" spc="-5" dirty="0">
                <a:solidFill>
                  <a:prstClr val="black"/>
                </a:solidFill>
                <a:latin typeface="Arial"/>
                <a:cs typeface="Arial"/>
              </a:rPr>
              <a:t>probabilities</a:t>
            </a:r>
            <a:endParaRPr sz="1600" dirty="0">
              <a:solidFill>
                <a:prstClr val="black"/>
              </a:solidFill>
              <a:latin typeface="Arial"/>
              <a:cs typeface="Arial"/>
            </a:endParaRPr>
          </a:p>
          <a:p>
            <a:pPr algn="ctr" defTabSz="914286">
              <a:defRPr/>
            </a:pPr>
            <a:r>
              <a:rPr sz="1600" spc="-5" dirty="0">
                <a:solidFill>
                  <a:prstClr val="black"/>
                </a:solidFill>
                <a:latin typeface="Arial"/>
                <a:cs typeface="Arial"/>
              </a:rPr>
              <a:t>for retinopathy</a:t>
            </a:r>
            <a:r>
              <a:rPr sz="1600" dirty="0">
                <a:solidFill>
                  <a:prstClr val="black"/>
                </a:solidFill>
                <a:latin typeface="Arial"/>
                <a:cs typeface="Arial"/>
              </a:rPr>
              <a:t> </a:t>
            </a:r>
            <a:r>
              <a:rPr sz="1600" spc="-5" dirty="0">
                <a:solidFill>
                  <a:prstClr val="black"/>
                </a:solidFill>
                <a:latin typeface="Arial"/>
                <a:cs typeface="Arial"/>
              </a:rPr>
              <a:t>worsening</a:t>
            </a:r>
            <a:endParaRPr sz="1600" dirty="0">
              <a:solidFill>
                <a:prstClr val="black"/>
              </a:solidFill>
              <a:latin typeface="Arial"/>
              <a:cs typeface="Arial"/>
            </a:endParaRPr>
          </a:p>
        </p:txBody>
      </p:sp>
    </p:spTree>
    <p:extLst>
      <p:ext uri="{BB962C8B-B14F-4D97-AF65-F5344CB8AC3E}">
        <p14:creationId xmlns:p14="http://schemas.microsoft.com/office/powerpoint/2010/main" val="1122343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7E84B09B-33BD-A14B-89E2-FD8BC4A5BC87}"/>
              </a:ext>
            </a:extLst>
          </p:cNvPr>
          <p:cNvGrpSpPr/>
          <p:nvPr/>
        </p:nvGrpSpPr>
        <p:grpSpPr>
          <a:xfrm>
            <a:off x="10495870" y="-1676400"/>
            <a:ext cx="3372530" cy="3372530"/>
            <a:chOff x="10363200" y="-1804038"/>
            <a:chExt cx="3659885" cy="3659885"/>
          </a:xfrm>
        </p:grpSpPr>
        <p:sp>
          <p:nvSpPr>
            <p:cNvPr id="62" name="Pie 61">
              <a:extLst>
                <a:ext uri="{FF2B5EF4-FFF2-40B4-BE49-F238E27FC236}">
                  <a16:creationId xmlns:a16="http://schemas.microsoft.com/office/drawing/2014/main" id="{CD95EC60-7770-7246-90C6-0F7CF4D595FD}"/>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3" name="Block Arc 62">
              <a:extLst>
                <a:ext uri="{FF2B5EF4-FFF2-40B4-BE49-F238E27FC236}">
                  <a16:creationId xmlns:a16="http://schemas.microsoft.com/office/drawing/2014/main" id="{C5B1A9FE-3FA5-A54A-BFB9-A6B3C1FAB917}"/>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sp>
        <p:nvSpPr>
          <p:cNvPr id="6" name="Slide Number Placeholder 5"/>
          <p:cNvSpPr>
            <a:spLocks noGrp="1"/>
          </p:cNvSpPr>
          <p:nvPr>
            <p:ph type="sldNum" sz="quarter" idx="11"/>
          </p:nvPr>
        </p:nvSpPr>
        <p:spPr/>
        <p:txBody>
          <a:bodyPr/>
          <a:lstStyle/>
          <a:p>
            <a:fld id="{47547CF9-5B10-D24F-A8D7-45A9778164F7}" type="slidenum">
              <a:rPr lang="uk-UA" smtClean="0"/>
              <a:pPr/>
              <a:t>3</a:t>
            </a:fld>
            <a:endParaRPr lang="uk-UA" dirty="0"/>
          </a:p>
        </p:txBody>
      </p:sp>
      <p:sp>
        <p:nvSpPr>
          <p:cNvPr id="11" name="Title 1"/>
          <p:cNvSpPr>
            <a:spLocks noGrp="1"/>
          </p:cNvSpPr>
          <p:nvPr>
            <p:ph type="title"/>
          </p:nvPr>
        </p:nvSpPr>
        <p:spPr>
          <a:xfrm>
            <a:off x="613277" y="178790"/>
            <a:ext cx="9935186" cy="1371122"/>
          </a:xfrm>
        </p:spPr>
        <p:txBody>
          <a:bodyPr wrap="square" anchor="ctr">
            <a:normAutofit/>
          </a:bodyPr>
          <a:lstStyle/>
          <a:p>
            <a:pPr>
              <a:lnSpc>
                <a:spcPct val="90000"/>
              </a:lnSpc>
            </a:pPr>
            <a:r>
              <a:rPr lang="en-US" b="0" spc="-133" dirty="0"/>
              <a:t>Contents</a:t>
            </a:r>
          </a:p>
        </p:txBody>
      </p:sp>
      <p:sp>
        <p:nvSpPr>
          <p:cNvPr id="18" name="Rounded Rectangle 17">
            <a:extLst>
              <a:ext uri="{FF2B5EF4-FFF2-40B4-BE49-F238E27FC236}">
                <a16:creationId xmlns:a16="http://schemas.microsoft.com/office/drawing/2014/main" id="{AA7FA2DF-EBFF-9843-A00F-34E5187A1737}"/>
              </a:ext>
            </a:extLst>
          </p:cNvPr>
          <p:cNvSpPr/>
          <p:nvPr/>
        </p:nvSpPr>
        <p:spPr>
          <a:xfrm>
            <a:off x="643694" y="1803614"/>
            <a:ext cx="5147546" cy="893281"/>
          </a:xfrm>
          <a:prstGeom prst="roundRect">
            <a:avLst>
              <a:gd name="adj" fmla="val 7822"/>
            </a:avLst>
          </a:prstGeom>
          <a:noFill/>
          <a:ln w="6350">
            <a:solidFill>
              <a:srgbClr val="0460A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200"/>
          </a:p>
        </p:txBody>
      </p:sp>
      <p:sp>
        <p:nvSpPr>
          <p:cNvPr id="19" name="Round Same-side Corner of Rectangle 18">
            <a:extLst>
              <a:ext uri="{FF2B5EF4-FFF2-40B4-BE49-F238E27FC236}">
                <a16:creationId xmlns:a16="http://schemas.microsoft.com/office/drawing/2014/main" id="{48975914-6FA4-9E48-A583-51DDF42C5721}"/>
              </a:ext>
            </a:extLst>
          </p:cNvPr>
          <p:cNvSpPr/>
          <p:nvPr/>
        </p:nvSpPr>
        <p:spPr>
          <a:xfrm rot="5400000">
            <a:off x="660034" y="1915289"/>
            <a:ext cx="637250" cy="669930"/>
          </a:xfrm>
          <a:prstGeom prst="round2SameRect">
            <a:avLst>
              <a:gd name="adj1" fmla="val 12163"/>
              <a:gd name="adj2" fmla="val 0"/>
            </a:avLst>
          </a:prstGeom>
          <a:solidFill>
            <a:srgbClr val="0460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200"/>
          </a:p>
        </p:txBody>
      </p:sp>
      <p:sp>
        <p:nvSpPr>
          <p:cNvPr id="20" name="Rectangle 19">
            <a:extLst>
              <a:ext uri="{FF2B5EF4-FFF2-40B4-BE49-F238E27FC236}">
                <a16:creationId xmlns:a16="http://schemas.microsoft.com/office/drawing/2014/main" id="{2ACFC7E7-096B-B243-B0BB-36A11C17CECD}"/>
              </a:ext>
            </a:extLst>
          </p:cNvPr>
          <p:cNvSpPr/>
          <p:nvPr/>
        </p:nvSpPr>
        <p:spPr>
          <a:xfrm>
            <a:off x="1365277" y="1884844"/>
            <a:ext cx="4197324" cy="707886"/>
          </a:xfrm>
          <a:prstGeom prst="rect">
            <a:avLst/>
          </a:prstGeom>
        </p:spPr>
        <p:txBody>
          <a:bodyPr wrap="square">
            <a:spAutoFit/>
          </a:bodyPr>
          <a:lstStyle/>
          <a:p>
            <a:r>
              <a:rPr lang="en-US" sz="2000" dirty="0"/>
              <a:t>Diabetic Retinopathy: How big is the problem?</a:t>
            </a:r>
          </a:p>
        </p:txBody>
      </p:sp>
      <p:sp>
        <p:nvSpPr>
          <p:cNvPr id="21" name="Rectangle 20">
            <a:extLst>
              <a:ext uri="{FF2B5EF4-FFF2-40B4-BE49-F238E27FC236}">
                <a16:creationId xmlns:a16="http://schemas.microsoft.com/office/drawing/2014/main" id="{35E1BC03-80B4-8F4B-A78C-83EAC254FCCA}"/>
              </a:ext>
            </a:extLst>
          </p:cNvPr>
          <p:cNvSpPr/>
          <p:nvPr/>
        </p:nvSpPr>
        <p:spPr>
          <a:xfrm>
            <a:off x="770305" y="1946305"/>
            <a:ext cx="412238" cy="584699"/>
          </a:xfrm>
          <a:prstGeom prst="rect">
            <a:avLst/>
          </a:prstGeom>
        </p:spPr>
        <p:txBody>
          <a:bodyPr wrap="none">
            <a:spAutoFit/>
          </a:bodyPr>
          <a:lstStyle/>
          <a:p>
            <a:pPr algn="ctr"/>
            <a:r>
              <a:rPr lang="en-US" sz="3200" b="1" dirty="0">
                <a:solidFill>
                  <a:schemeClr val="bg1"/>
                </a:solidFill>
              </a:rPr>
              <a:t>1</a:t>
            </a:r>
          </a:p>
        </p:txBody>
      </p:sp>
      <p:sp>
        <p:nvSpPr>
          <p:cNvPr id="22" name="Rounded Rectangle 21">
            <a:extLst>
              <a:ext uri="{FF2B5EF4-FFF2-40B4-BE49-F238E27FC236}">
                <a16:creationId xmlns:a16="http://schemas.microsoft.com/office/drawing/2014/main" id="{F7787E6B-5A84-4B48-898F-064972C0CA13}"/>
              </a:ext>
            </a:extLst>
          </p:cNvPr>
          <p:cNvSpPr/>
          <p:nvPr/>
        </p:nvSpPr>
        <p:spPr>
          <a:xfrm>
            <a:off x="643694" y="2824910"/>
            <a:ext cx="5147546" cy="893281"/>
          </a:xfrm>
          <a:prstGeom prst="roundRect">
            <a:avLst>
              <a:gd name="adj" fmla="val 7822"/>
            </a:avLst>
          </a:prstGeom>
          <a:noFill/>
          <a:ln w="6350">
            <a:solidFill>
              <a:srgbClr val="DE9D3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200"/>
          </a:p>
        </p:txBody>
      </p:sp>
      <p:sp>
        <p:nvSpPr>
          <p:cNvPr id="23" name="Round Same-side Corner of Rectangle 22">
            <a:extLst>
              <a:ext uri="{FF2B5EF4-FFF2-40B4-BE49-F238E27FC236}">
                <a16:creationId xmlns:a16="http://schemas.microsoft.com/office/drawing/2014/main" id="{3B08F8B8-0703-E845-AD08-23743E60F7B5}"/>
              </a:ext>
            </a:extLst>
          </p:cNvPr>
          <p:cNvSpPr/>
          <p:nvPr/>
        </p:nvSpPr>
        <p:spPr>
          <a:xfrm rot="5400000">
            <a:off x="660034" y="2936586"/>
            <a:ext cx="637250" cy="669930"/>
          </a:xfrm>
          <a:prstGeom prst="round2SameRect">
            <a:avLst>
              <a:gd name="adj1" fmla="val 12163"/>
              <a:gd name="adj2" fmla="val 0"/>
            </a:avLst>
          </a:prstGeom>
          <a:solidFill>
            <a:srgbClr val="DE9D3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200"/>
          </a:p>
        </p:txBody>
      </p:sp>
      <p:sp>
        <p:nvSpPr>
          <p:cNvPr id="24" name="Rectangle 23">
            <a:extLst>
              <a:ext uri="{FF2B5EF4-FFF2-40B4-BE49-F238E27FC236}">
                <a16:creationId xmlns:a16="http://schemas.microsoft.com/office/drawing/2014/main" id="{F0E9BC01-86EF-D342-AC65-33C544564884}"/>
              </a:ext>
            </a:extLst>
          </p:cNvPr>
          <p:cNvSpPr/>
          <p:nvPr/>
        </p:nvSpPr>
        <p:spPr>
          <a:xfrm>
            <a:off x="1365277" y="3059668"/>
            <a:ext cx="4425964" cy="400110"/>
          </a:xfrm>
          <a:prstGeom prst="rect">
            <a:avLst/>
          </a:prstGeom>
        </p:spPr>
        <p:txBody>
          <a:bodyPr wrap="square">
            <a:spAutoFit/>
          </a:bodyPr>
          <a:lstStyle/>
          <a:p>
            <a:r>
              <a:rPr lang="en-US" sz="2000" dirty="0"/>
              <a:t>Clinical features of PDR</a:t>
            </a:r>
          </a:p>
        </p:txBody>
      </p:sp>
      <p:sp>
        <p:nvSpPr>
          <p:cNvPr id="25" name="Rectangle 24">
            <a:extLst>
              <a:ext uri="{FF2B5EF4-FFF2-40B4-BE49-F238E27FC236}">
                <a16:creationId xmlns:a16="http://schemas.microsoft.com/office/drawing/2014/main" id="{E410A5A5-E2C4-0F4E-9144-CE0781ED7B05}"/>
              </a:ext>
            </a:extLst>
          </p:cNvPr>
          <p:cNvSpPr/>
          <p:nvPr/>
        </p:nvSpPr>
        <p:spPr>
          <a:xfrm>
            <a:off x="770305" y="2967601"/>
            <a:ext cx="412238" cy="584699"/>
          </a:xfrm>
          <a:prstGeom prst="rect">
            <a:avLst/>
          </a:prstGeom>
        </p:spPr>
        <p:txBody>
          <a:bodyPr wrap="none">
            <a:spAutoFit/>
          </a:bodyPr>
          <a:lstStyle/>
          <a:p>
            <a:pPr algn="ctr"/>
            <a:r>
              <a:rPr lang="en-US" sz="3200" b="1" dirty="0">
                <a:solidFill>
                  <a:schemeClr val="bg1"/>
                </a:solidFill>
              </a:rPr>
              <a:t>2</a:t>
            </a:r>
          </a:p>
        </p:txBody>
      </p:sp>
      <p:sp>
        <p:nvSpPr>
          <p:cNvPr id="26" name="Rounded Rectangle 25">
            <a:extLst>
              <a:ext uri="{FF2B5EF4-FFF2-40B4-BE49-F238E27FC236}">
                <a16:creationId xmlns:a16="http://schemas.microsoft.com/office/drawing/2014/main" id="{9DE01448-D0C8-B440-9746-094641F440D5}"/>
              </a:ext>
            </a:extLst>
          </p:cNvPr>
          <p:cNvSpPr/>
          <p:nvPr/>
        </p:nvSpPr>
        <p:spPr>
          <a:xfrm>
            <a:off x="643694" y="3850919"/>
            <a:ext cx="5147546" cy="893281"/>
          </a:xfrm>
          <a:prstGeom prst="roundRect">
            <a:avLst>
              <a:gd name="adj" fmla="val 7822"/>
            </a:avLst>
          </a:prstGeom>
          <a:noFill/>
          <a:ln w="6350">
            <a:solidFill>
              <a:srgbClr val="0460A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200"/>
          </a:p>
        </p:txBody>
      </p:sp>
      <p:sp>
        <p:nvSpPr>
          <p:cNvPr id="27" name="Round Same-side Corner of Rectangle 26">
            <a:extLst>
              <a:ext uri="{FF2B5EF4-FFF2-40B4-BE49-F238E27FC236}">
                <a16:creationId xmlns:a16="http://schemas.microsoft.com/office/drawing/2014/main" id="{33603E59-8206-A14E-9B3F-49F6B16E4E5F}"/>
              </a:ext>
            </a:extLst>
          </p:cNvPr>
          <p:cNvSpPr/>
          <p:nvPr/>
        </p:nvSpPr>
        <p:spPr>
          <a:xfrm rot="5400000">
            <a:off x="660034" y="3962595"/>
            <a:ext cx="637250" cy="669930"/>
          </a:xfrm>
          <a:prstGeom prst="round2SameRect">
            <a:avLst>
              <a:gd name="adj1" fmla="val 12163"/>
              <a:gd name="adj2" fmla="val 0"/>
            </a:avLst>
          </a:prstGeom>
          <a:solidFill>
            <a:srgbClr val="0460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200"/>
          </a:p>
        </p:txBody>
      </p:sp>
      <p:sp>
        <p:nvSpPr>
          <p:cNvPr id="28" name="Rectangle 27">
            <a:extLst>
              <a:ext uri="{FF2B5EF4-FFF2-40B4-BE49-F238E27FC236}">
                <a16:creationId xmlns:a16="http://schemas.microsoft.com/office/drawing/2014/main" id="{AB881722-1ACF-CB41-A756-906200287796}"/>
              </a:ext>
            </a:extLst>
          </p:cNvPr>
          <p:cNvSpPr/>
          <p:nvPr/>
        </p:nvSpPr>
        <p:spPr>
          <a:xfrm>
            <a:off x="1365277" y="4044369"/>
            <a:ext cx="4121203" cy="400110"/>
          </a:xfrm>
          <a:prstGeom prst="rect">
            <a:avLst/>
          </a:prstGeom>
        </p:spPr>
        <p:txBody>
          <a:bodyPr wrap="square">
            <a:spAutoFit/>
          </a:bodyPr>
          <a:lstStyle/>
          <a:p>
            <a:r>
              <a:rPr lang="en-US" sz="2000" dirty="0"/>
              <a:t>Management of PDR</a:t>
            </a:r>
          </a:p>
        </p:txBody>
      </p:sp>
      <p:sp>
        <p:nvSpPr>
          <p:cNvPr id="29" name="Rectangle 28">
            <a:extLst>
              <a:ext uri="{FF2B5EF4-FFF2-40B4-BE49-F238E27FC236}">
                <a16:creationId xmlns:a16="http://schemas.microsoft.com/office/drawing/2014/main" id="{B8A08FD2-5E05-164D-95B5-556AD4DB4C26}"/>
              </a:ext>
            </a:extLst>
          </p:cNvPr>
          <p:cNvSpPr/>
          <p:nvPr/>
        </p:nvSpPr>
        <p:spPr>
          <a:xfrm>
            <a:off x="770305" y="3993610"/>
            <a:ext cx="412238" cy="584699"/>
          </a:xfrm>
          <a:prstGeom prst="rect">
            <a:avLst/>
          </a:prstGeom>
        </p:spPr>
        <p:txBody>
          <a:bodyPr wrap="none">
            <a:spAutoFit/>
          </a:bodyPr>
          <a:lstStyle/>
          <a:p>
            <a:pPr algn="ctr"/>
            <a:r>
              <a:rPr lang="en-US" sz="3200" b="1" dirty="0">
                <a:solidFill>
                  <a:schemeClr val="bg1"/>
                </a:solidFill>
              </a:rPr>
              <a:t>3</a:t>
            </a:r>
          </a:p>
        </p:txBody>
      </p:sp>
      <p:sp>
        <p:nvSpPr>
          <p:cNvPr id="30" name="Rounded Rectangle 29">
            <a:extLst>
              <a:ext uri="{FF2B5EF4-FFF2-40B4-BE49-F238E27FC236}">
                <a16:creationId xmlns:a16="http://schemas.microsoft.com/office/drawing/2014/main" id="{0D76769E-7184-AD49-B5A4-B8CCBD0B5DAA}"/>
              </a:ext>
            </a:extLst>
          </p:cNvPr>
          <p:cNvSpPr/>
          <p:nvPr/>
        </p:nvSpPr>
        <p:spPr>
          <a:xfrm>
            <a:off x="643694" y="4872215"/>
            <a:ext cx="5147546" cy="893281"/>
          </a:xfrm>
          <a:prstGeom prst="roundRect">
            <a:avLst>
              <a:gd name="adj" fmla="val 7822"/>
            </a:avLst>
          </a:prstGeom>
          <a:noFill/>
          <a:ln w="6350">
            <a:solidFill>
              <a:srgbClr val="DE9D3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200"/>
          </a:p>
        </p:txBody>
      </p:sp>
      <p:sp>
        <p:nvSpPr>
          <p:cNvPr id="31" name="Round Same-side Corner of Rectangle 30">
            <a:extLst>
              <a:ext uri="{FF2B5EF4-FFF2-40B4-BE49-F238E27FC236}">
                <a16:creationId xmlns:a16="http://schemas.microsoft.com/office/drawing/2014/main" id="{C95FD901-D099-6D46-8205-C11F45D88F77}"/>
              </a:ext>
            </a:extLst>
          </p:cNvPr>
          <p:cNvSpPr/>
          <p:nvPr/>
        </p:nvSpPr>
        <p:spPr>
          <a:xfrm rot="5400000">
            <a:off x="660034" y="4983891"/>
            <a:ext cx="637250" cy="669930"/>
          </a:xfrm>
          <a:prstGeom prst="round2SameRect">
            <a:avLst>
              <a:gd name="adj1" fmla="val 12163"/>
              <a:gd name="adj2" fmla="val 0"/>
            </a:avLst>
          </a:prstGeom>
          <a:solidFill>
            <a:srgbClr val="DE9D3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200"/>
          </a:p>
        </p:txBody>
      </p:sp>
      <p:sp>
        <p:nvSpPr>
          <p:cNvPr id="32" name="Rectangle 31">
            <a:extLst>
              <a:ext uri="{FF2B5EF4-FFF2-40B4-BE49-F238E27FC236}">
                <a16:creationId xmlns:a16="http://schemas.microsoft.com/office/drawing/2014/main" id="{9148B604-0952-D94E-B51E-6EEAD2E9A208}"/>
              </a:ext>
            </a:extLst>
          </p:cNvPr>
          <p:cNvSpPr/>
          <p:nvPr/>
        </p:nvSpPr>
        <p:spPr>
          <a:xfrm>
            <a:off x="1365277" y="5135323"/>
            <a:ext cx="4425964" cy="400110"/>
          </a:xfrm>
          <a:prstGeom prst="rect">
            <a:avLst/>
          </a:prstGeom>
        </p:spPr>
        <p:txBody>
          <a:bodyPr wrap="square">
            <a:spAutoFit/>
          </a:bodyPr>
          <a:lstStyle/>
          <a:p>
            <a:r>
              <a:rPr lang="en-US" sz="2000" dirty="0"/>
              <a:t>Is PRP still the gold standard?</a:t>
            </a:r>
          </a:p>
        </p:txBody>
      </p:sp>
      <p:sp>
        <p:nvSpPr>
          <p:cNvPr id="33" name="Rectangle 32">
            <a:extLst>
              <a:ext uri="{FF2B5EF4-FFF2-40B4-BE49-F238E27FC236}">
                <a16:creationId xmlns:a16="http://schemas.microsoft.com/office/drawing/2014/main" id="{3081BC3D-D630-8541-9A2F-002D55FB0DBC}"/>
              </a:ext>
            </a:extLst>
          </p:cNvPr>
          <p:cNvSpPr/>
          <p:nvPr/>
        </p:nvSpPr>
        <p:spPr>
          <a:xfrm>
            <a:off x="770305" y="5014906"/>
            <a:ext cx="412238" cy="584699"/>
          </a:xfrm>
          <a:prstGeom prst="rect">
            <a:avLst/>
          </a:prstGeom>
        </p:spPr>
        <p:txBody>
          <a:bodyPr wrap="none">
            <a:spAutoFit/>
          </a:bodyPr>
          <a:lstStyle/>
          <a:p>
            <a:pPr algn="ctr"/>
            <a:r>
              <a:rPr lang="en-US" sz="3200" b="1" dirty="0">
                <a:solidFill>
                  <a:schemeClr val="bg1"/>
                </a:solidFill>
              </a:rPr>
              <a:t>4</a:t>
            </a:r>
          </a:p>
        </p:txBody>
      </p:sp>
      <p:sp>
        <p:nvSpPr>
          <p:cNvPr id="34" name="Rounded Rectangle 33">
            <a:extLst>
              <a:ext uri="{FF2B5EF4-FFF2-40B4-BE49-F238E27FC236}">
                <a16:creationId xmlns:a16="http://schemas.microsoft.com/office/drawing/2014/main" id="{1686D297-07A3-054D-8B8E-A8D8625E88F3}"/>
              </a:ext>
            </a:extLst>
          </p:cNvPr>
          <p:cNvSpPr/>
          <p:nvPr/>
        </p:nvSpPr>
        <p:spPr>
          <a:xfrm>
            <a:off x="6431395" y="1803614"/>
            <a:ext cx="5147546" cy="893281"/>
          </a:xfrm>
          <a:prstGeom prst="roundRect">
            <a:avLst>
              <a:gd name="adj" fmla="val 7822"/>
            </a:avLst>
          </a:prstGeom>
          <a:noFill/>
          <a:ln w="6350">
            <a:solidFill>
              <a:srgbClr val="0460A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200"/>
          </a:p>
        </p:txBody>
      </p:sp>
      <p:sp>
        <p:nvSpPr>
          <p:cNvPr id="35" name="Round Same-side Corner of Rectangle 34">
            <a:extLst>
              <a:ext uri="{FF2B5EF4-FFF2-40B4-BE49-F238E27FC236}">
                <a16:creationId xmlns:a16="http://schemas.microsoft.com/office/drawing/2014/main" id="{83477257-E95D-894B-AF2D-E8CC3A6D237F}"/>
              </a:ext>
            </a:extLst>
          </p:cNvPr>
          <p:cNvSpPr/>
          <p:nvPr/>
        </p:nvSpPr>
        <p:spPr>
          <a:xfrm rot="5400000">
            <a:off x="6447735" y="1915289"/>
            <a:ext cx="637250" cy="669930"/>
          </a:xfrm>
          <a:prstGeom prst="round2SameRect">
            <a:avLst>
              <a:gd name="adj1" fmla="val 12163"/>
              <a:gd name="adj2" fmla="val 0"/>
            </a:avLst>
          </a:prstGeom>
          <a:solidFill>
            <a:srgbClr val="0460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200"/>
          </a:p>
        </p:txBody>
      </p:sp>
      <p:sp>
        <p:nvSpPr>
          <p:cNvPr id="36" name="Rectangle 35">
            <a:extLst>
              <a:ext uri="{FF2B5EF4-FFF2-40B4-BE49-F238E27FC236}">
                <a16:creationId xmlns:a16="http://schemas.microsoft.com/office/drawing/2014/main" id="{F71C1C7E-6C26-9541-BB37-4CCD6BD1C169}"/>
              </a:ext>
            </a:extLst>
          </p:cNvPr>
          <p:cNvSpPr/>
          <p:nvPr/>
        </p:nvSpPr>
        <p:spPr>
          <a:xfrm>
            <a:off x="7152979" y="1884844"/>
            <a:ext cx="3972222" cy="707886"/>
          </a:xfrm>
          <a:prstGeom prst="rect">
            <a:avLst/>
          </a:prstGeom>
        </p:spPr>
        <p:txBody>
          <a:bodyPr wrap="square">
            <a:spAutoFit/>
          </a:bodyPr>
          <a:lstStyle/>
          <a:p>
            <a:r>
              <a:rPr lang="en-US" sz="2000" dirty="0"/>
              <a:t>Ranibizumab in PDR: What are the evidence?</a:t>
            </a:r>
          </a:p>
        </p:txBody>
      </p:sp>
      <p:sp>
        <p:nvSpPr>
          <p:cNvPr id="37" name="Rectangle 36">
            <a:extLst>
              <a:ext uri="{FF2B5EF4-FFF2-40B4-BE49-F238E27FC236}">
                <a16:creationId xmlns:a16="http://schemas.microsoft.com/office/drawing/2014/main" id="{09F62913-9B6E-5348-B237-D8CFBFE130B4}"/>
              </a:ext>
            </a:extLst>
          </p:cNvPr>
          <p:cNvSpPr/>
          <p:nvPr/>
        </p:nvSpPr>
        <p:spPr>
          <a:xfrm>
            <a:off x="6558006" y="1946305"/>
            <a:ext cx="412238" cy="584699"/>
          </a:xfrm>
          <a:prstGeom prst="rect">
            <a:avLst/>
          </a:prstGeom>
        </p:spPr>
        <p:txBody>
          <a:bodyPr wrap="none">
            <a:spAutoFit/>
          </a:bodyPr>
          <a:lstStyle/>
          <a:p>
            <a:pPr algn="ctr"/>
            <a:r>
              <a:rPr lang="en-US" sz="3200" b="1" dirty="0">
                <a:solidFill>
                  <a:schemeClr val="bg1"/>
                </a:solidFill>
              </a:rPr>
              <a:t>5</a:t>
            </a:r>
          </a:p>
        </p:txBody>
      </p:sp>
      <p:sp>
        <p:nvSpPr>
          <p:cNvPr id="42" name="Rounded Rectangle 41">
            <a:extLst>
              <a:ext uri="{FF2B5EF4-FFF2-40B4-BE49-F238E27FC236}">
                <a16:creationId xmlns:a16="http://schemas.microsoft.com/office/drawing/2014/main" id="{82EC4260-C072-DA46-899A-21BAAFB6E1E5}"/>
              </a:ext>
            </a:extLst>
          </p:cNvPr>
          <p:cNvSpPr/>
          <p:nvPr/>
        </p:nvSpPr>
        <p:spPr>
          <a:xfrm>
            <a:off x="6450675" y="3037210"/>
            <a:ext cx="5147546" cy="893281"/>
          </a:xfrm>
          <a:prstGeom prst="roundRect">
            <a:avLst>
              <a:gd name="adj" fmla="val 7822"/>
            </a:avLst>
          </a:prstGeom>
          <a:noFill/>
          <a:ln w="6350">
            <a:solidFill>
              <a:srgbClr val="0460A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200"/>
          </a:p>
        </p:txBody>
      </p:sp>
      <p:sp>
        <p:nvSpPr>
          <p:cNvPr id="43" name="Round Same-side Corner of Rectangle 42">
            <a:extLst>
              <a:ext uri="{FF2B5EF4-FFF2-40B4-BE49-F238E27FC236}">
                <a16:creationId xmlns:a16="http://schemas.microsoft.com/office/drawing/2014/main" id="{E3CC42D6-F2CD-2648-8ACA-4C8BA4A1AEB0}"/>
              </a:ext>
            </a:extLst>
          </p:cNvPr>
          <p:cNvSpPr/>
          <p:nvPr/>
        </p:nvSpPr>
        <p:spPr>
          <a:xfrm>
            <a:off x="6467015" y="3148886"/>
            <a:ext cx="637250" cy="669930"/>
          </a:xfrm>
          <a:prstGeom prst="round2SameRect">
            <a:avLst>
              <a:gd name="adj1" fmla="val 12163"/>
              <a:gd name="adj2" fmla="val 0"/>
            </a:avLst>
          </a:prstGeom>
          <a:solidFill>
            <a:srgbClr val="DE9D3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t>6</a:t>
            </a:r>
          </a:p>
        </p:txBody>
      </p:sp>
      <p:sp>
        <p:nvSpPr>
          <p:cNvPr id="44" name="Rectangle 43">
            <a:extLst>
              <a:ext uri="{FF2B5EF4-FFF2-40B4-BE49-F238E27FC236}">
                <a16:creationId xmlns:a16="http://schemas.microsoft.com/office/drawing/2014/main" id="{7142B874-2E57-AD49-B46A-A6145C9E062C}"/>
              </a:ext>
            </a:extLst>
          </p:cNvPr>
          <p:cNvSpPr/>
          <p:nvPr/>
        </p:nvSpPr>
        <p:spPr>
          <a:xfrm>
            <a:off x="7172258" y="3265650"/>
            <a:ext cx="4631882" cy="400110"/>
          </a:xfrm>
          <a:prstGeom prst="rect">
            <a:avLst/>
          </a:prstGeom>
        </p:spPr>
        <p:txBody>
          <a:bodyPr wrap="square">
            <a:spAutoFit/>
          </a:bodyPr>
          <a:lstStyle/>
          <a:p>
            <a:r>
              <a:rPr lang="en-US" sz="2000" dirty="0"/>
              <a:t>Summary</a:t>
            </a:r>
          </a:p>
        </p:txBody>
      </p:sp>
      <p:sp>
        <p:nvSpPr>
          <p:cNvPr id="45" name="Rectangle 44">
            <a:extLst>
              <a:ext uri="{FF2B5EF4-FFF2-40B4-BE49-F238E27FC236}">
                <a16:creationId xmlns:a16="http://schemas.microsoft.com/office/drawing/2014/main" id="{F72576E7-8332-7D48-A53B-05DA5F393E2B}"/>
              </a:ext>
            </a:extLst>
          </p:cNvPr>
          <p:cNvSpPr/>
          <p:nvPr/>
        </p:nvSpPr>
        <p:spPr>
          <a:xfrm>
            <a:off x="6558006" y="3993610"/>
            <a:ext cx="412238" cy="584699"/>
          </a:xfrm>
          <a:prstGeom prst="rect">
            <a:avLst/>
          </a:prstGeom>
        </p:spPr>
        <p:txBody>
          <a:bodyPr wrap="none">
            <a:spAutoFit/>
          </a:bodyPr>
          <a:lstStyle/>
          <a:p>
            <a:pPr algn="ctr"/>
            <a:r>
              <a:rPr lang="en-US" sz="3200" b="1" dirty="0">
                <a:solidFill>
                  <a:schemeClr val="bg1"/>
                </a:solidFill>
              </a:rPr>
              <a:t>7</a:t>
            </a:r>
          </a:p>
        </p:txBody>
      </p:sp>
      <p:grpSp>
        <p:nvGrpSpPr>
          <p:cNvPr id="52" name="Group 51">
            <a:extLst>
              <a:ext uri="{FF2B5EF4-FFF2-40B4-BE49-F238E27FC236}">
                <a16:creationId xmlns:a16="http://schemas.microsoft.com/office/drawing/2014/main" id="{0F33F870-11AA-0E46-AF9A-E80D26C39658}"/>
              </a:ext>
            </a:extLst>
          </p:cNvPr>
          <p:cNvGrpSpPr/>
          <p:nvPr/>
        </p:nvGrpSpPr>
        <p:grpSpPr>
          <a:xfrm>
            <a:off x="11236050" y="409034"/>
            <a:ext cx="467903" cy="581566"/>
            <a:chOff x="472934" y="345545"/>
            <a:chExt cx="470535" cy="584835"/>
          </a:xfrm>
        </p:grpSpPr>
        <p:sp>
          <p:nvSpPr>
            <p:cNvPr id="53" name="object 8">
              <a:extLst>
                <a:ext uri="{FF2B5EF4-FFF2-40B4-BE49-F238E27FC236}">
                  <a16:creationId xmlns:a16="http://schemas.microsoft.com/office/drawing/2014/main" id="{49027107-7601-7045-977F-F205F83BD876}"/>
                </a:ext>
              </a:extLst>
            </p:cNvPr>
            <p:cNvSpPr/>
            <p:nvPr/>
          </p:nvSpPr>
          <p:spPr>
            <a:xfrm>
              <a:off x="472934" y="345545"/>
              <a:ext cx="470535" cy="584835"/>
            </a:xfrm>
            <a:custGeom>
              <a:avLst/>
              <a:gdLst/>
              <a:ahLst/>
              <a:cxnLst/>
              <a:rect l="l" t="t" r="r" b="b"/>
              <a:pathLst>
                <a:path w="627380" h="779780">
                  <a:moveTo>
                    <a:pt x="611249" y="779511"/>
                  </a:moveTo>
                  <a:lnTo>
                    <a:pt x="16085" y="779511"/>
                  </a:lnTo>
                  <a:lnTo>
                    <a:pt x="7171" y="779511"/>
                  </a:lnTo>
                  <a:lnTo>
                    <a:pt x="0" y="772346"/>
                  </a:lnTo>
                  <a:lnTo>
                    <a:pt x="0" y="763439"/>
                  </a:lnTo>
                  <a:lnTo>
                    <a:pt x="0" y="16072"/>
                  </a:lnTo>
                  <a:lnTo>
                    <a:pt x="0" y="7232"/>
                  </a:lnTo>
                  <a:lnTo>
                    <a:pt x="7171" y="0"/>
                  </a:lnTo>
                  <a:lnTo>
                    <a:pt x="16085" y="0"/>
                  </a:lnTo>
                  <a:lnTo>
                    <a:pt x="468758" y="0"/>
                  </a:lnTo>
                  <a:lnTo>
                    <a:pt x="627335" y="151750"/>
                  </a:lnTo>
                  <a:lnTo>
                    <a:pt x="627335" y="763439"/>
                  </a:lnTo>
                  <a:lnTo>
                    <a:pt x="627335" y="772346"/>
                  </a:lnTo>
                  <a:lnTo>
                    <a:pt x="620096" y="779511"/>
                  </a:lnTo>
                  <a:lnTo>
                    <a:pt x="611249" y="779511"/>
                  </a:lnTo>
                  <a:close/>
                </a:path>
              </a:pathLst>
            </a:custGeom>
            <a:ln w="19050">
              <a:solidFill>
                <a:schemeClr val="bg1"/>
              </a:solidFill>
            </a:ln>
          </p:spPr>
          <p:txBody>
            <a:bodyPr wrap="square" lIns="0" tIns="0" rIns="0" bIns="0" rtlCol="0"/>
            <a:lstStyle/>
            <a:p>
              <a:endParaRPr sz="1800"/>
            </a:p>
          </p:txBody>
        </p:sp>
        <p:sp>
          <p:nvSpPr>
            <p:cNvPr id="54" name="object 9">
              <a:extLst>
                <a:ext uri="{FF2B5EF4-FFF2-40B4-BE49-F238E27FC236}">
                  <a16:creationId xmlns:a16="http://schemas.microsoft.com/office/drawing/2014/main" id="{B49E7D44-7869-2640-8C25-96FEF35334C5}"/>
                </a:ext>
              </a:extLst>
            </p:cNvPr>
            <p:cNvSpPr/>
            <p:nvPr/>
          </p:nvSpPr>
          <p:spPr>
            <a:xfrm>
              <a:off x="810146" y="346700"/>
              <a:ext cx="132874" cy="131445"/>
            </a:xfrm>
            <a:custGeom>
              <a:avLst/>
              <a:gdLst/>
              <a:ahLst/>
              <a:cxnLst/>
              <a:rect l="l" t="t" r="r" b="b"/>
              <a:pathLst>
                <a:path w="177165" h="175259">
                  <a:moveTo>
                    <a:pt x="176646" y="150210"/>
                  </a:moveTo>
                  <a:lnTo>
                    <a:pt x="30603" y="174720"/>
                  </a:lnTo>
                  <a:lnTo>
                    <a:pt x="16799" y="173877"/>
                  </a:lnTo>
                  <a:lnTo>
                    <a:pt x="5980" y="166617"/>
                  </a:lnTo>
                  <a:lnTo>
                    <a:pt x="0" y="155038"/>
                  </a:lnTo>
                  <a:lnTo>
                    <a:pt x="711" y="141236"/>
                  </a:lnTo>
                  <a:lnTo>
                    <a:pt x="24906" y="0"/>
                  </a:lnTo>
                </a:path>
              </a:pathLst>
            </a:custGeom>
            <a:ln w="19050">
              <a:solidFill>
                <a:schemeClr val="bg1"/>
              </a:solidFill>
            </a:ln>
          </p:spPr>
          <p:txBody>
            <a:bodyPr wrap="square" lIns="0" tIns="0" rIns="0" bIns="0" rtlCol="0"/>
            <a:lstStyle/>
            <a:p>
              <a:endParaRPr sz="1800"/>
            </a:p>
          </p:txBody>
        </p:sp>
        <p:sp>
          <p:nvSpPr>
            <p:cNvPr id="55" name="object 10">
              <a:extLst>
                <a:ext uri="{FF2B5EF4-FFF2-40B4-BE49-F238E27FC236}">
                  <a16:creationId xmlns:a16="http://schemas.microsoft.com/office/drawing/2014/main" id="{C3433E77-6D17-0D47-8C0C-40451D6D2071}"/>
                </a:ext>
              </a:extLst>
            </p:cNvPr>
            <p:cNvSpPr/>
            <p:nvPr/>
          </p:nvSpPr>
          <p:spPr>
            <a:xfrm>
              <a:off x="538582" y="499588"/>
              <a:ext cx="252413" cy="0"/>
            </a:xfrm>
            <a:custGeom>
              <a:avLst/>
              <a:gdLst/>
              <a:ahLst/>
              <a:cxnLst/>
              <a:rect l="l" t="t" r="r" b="b"/>
              <a:pathLst>
                <a:path w="336550">
                  <a:moveTo>
                    <a:pt x="0" y="0"/>
                  </a:moveTo>
                  <a:lnTo>
                    <a:pt x="0" y="0"/>
                  </a:lnTo>
                  <a:lnTo>
                    <a:pt x="336053" y="0"/>
                  </a:lnTo>
                </a:path>
              </a:pathLst>
            </a:custGeom>
            <a:ln w="19050">
              <a:solidFill>
                <a:schemeClr val="bg1"/>
              </a:solidFill>
            </a:ln>
          </p:spPr>
          <p:txBody>
            <a:bodyPr wrap="square" lIns="0" tIns="0" rIns="0" bIns="0" rtlCol="0"/>
            <a:lstStyle/>
            <a:p>
              <a:endParaRPr sz="1800"/>
            </a:p>
          </p:txBody>
        </p:sp>
        <p:sp>
          <p:nvSpPr>
            <p:cNvPr id="56" name="object 11">
              <a:extLst>
                <a:ext uri="{FF2B5EF4-FFF2-40B4-BE49-F238E27FC236}">
                  <a16:creationId xmlns:a16="http://schemas.microsoft.com/office/drawing/2014/main" id="{B50A8103-BF0F-0647-829B-F87379E93162}"/>
                </a:ext>
              </a:extLst>
            </p:cNvPr>
            <p:cNvSpPr/>
            <p:nvPr/>
          </p:nvSpPr>
          <p:spPr>
            <a:xfrm>
              <a:off x="538582" y="796927"/>
              <a:ext cx="252413" cy="0"/>
            </a:xfrm>
            <a:custGeom>
              <a:avLst/>
              <a:gdLst/>
              <a:ahLst/>
              <a:cxnLst/>
              <a:rect l="l" t="t" r="r" b="b"/>
              <a:pathLst>
                <a:path w="336550">
                  <a:moveTo>
                    <a:pt x="0" y="0"/>
                  </a:moveTo>
                  <a:lnTo>
                    <a:pt x="0" y="0"/>
                  </a:lnTo>
                  <a:lnTo>
                    <a:pt x="336053" y="0"/>
                  </a:lnTo>
                </a:path>
              </a:pathLst>
            </a:custGeom>
            <a:ln w="19050">
              <a:solidFill>
                <a:schemeClr val="bg1"/>
              </a:solidFill>
            </a:ln>
          </p:spPr>
          <p:txBody>
            <a:bodyPr wrap="square" lIns="0" tIns="0" rIns="0" bIns="0" rtlCol="0"/>
            <a:lstStyle/>
            <a:p>
              <a:endParaRPr sz="1800"/>
            </a:p>
          </p:txBody>
        </p:sp>
        <p:sp>
          <p:nvSpPr>
            <p:cNvPr id="57" name="object 12">
              <a:extLst>
                <a:ext uri="{FF2B5EF4-FFF2-40B4-BE49-F238E27FC236}">
                  <a16:creationId xmlns:a16="http://schemas.microsoft.com/office/drawing/2014/main" id="{69AC8456-ED7E-C14A-A225-C09C247DEB6C}"/>
                </a:ext>
              </a:extLst>
            </p:cNvPr>
            <p:cNvSpPr/>
            <p:nvPr/>
          </p:nvSpPr>
          <p:spPr>
            <a:xfrm>
              <a:off x="538583" y="556493"/>
              <a:ext cx="336232" cy="0"/>
            </a:xfrm>
            <a:custGeom>
              <a:avLst/>
              <a:gdLst/>
              <a:ahLst/>
              <a:cxnLst/>
              <a:rect l="l" t="t" r="r" b="b"/>
              <a:pathLst>
                <a:path w="448309">
                  <a:moveTo>
                    <a:pt x="0" y="0"/>
                  </a:moveTo>
                  <a:lnTo>
                    <a:pt x="0" y="0"/>
                  </a:lnTo>
                  <a:lnTo>
                    <a:pt x="447713" y="0"/>
                  </a:lnTo>
                </a:path>
              </a:pathLst>
            </a:custGeom>
            <a:ln w="19050">
              <a:solidFill>
                <a:schemeClr val="bg1"/>
              </a:solidFill>
            </a:ln>
          </p:spPr>
          <p:txBody>
            <a:bodyPr wrap="square" lIns="0" tIns="0" rIns="0" bIns="0" rtlCol="0"/>
            <a:lstStyle/>
            <a:p>
              <a:endParaRPr sz="1800"/>
            </a:p>
          </p:txBody>
        </p:sp>
        <p:sp>
          <p:nvSpPr>
            <p:cNvPr id="58" name="object 13">
              <a:extLst>
                <a:ext uri="{FF2B5EF4-FFF2-40B4-BE49-F238E27FC236}">
                  <a16:creationId xmlns:a16="http://schemas.microsoft.com/office/drawing/2014/main" id="{438D48E7-F31A-9A48-8069-56CDEC3EA0B1}"/>
                </a:ext>
              </a:extLst>
            </p:cNvPr>
            <p:cNvSpPr/>
            <p:nvPr/>
          </p:nvSpPr>
          <p:spPr>
            <a:xfrm>
              <a:off x="538583" y="616765"/>
              <a:ext cx="336232" cy="0"/>
            </a:xfrm>
            <a:custGeom>
              <a:avLst/>
              <a:gdLst/>
              <a:ahLst/>
              <a:cxnLst/>
              <a:rect l="l" t="t" r="r" b="b"/>
              <a:pathLst>
                <a:path w="448309">
                  <a:moveTo>
                    <a:pt x="0" y="0"/>
                  </a:moveTo>
                  <a:lnTo>
                    <a:pt x="0" y="0"/>
                  </a:lnTo>
                  <a:lnTo>
                    <a:pt x="447713" y="0"/>
                  </a:lnTo>
                </a:path>
              </a:pathLst>
            </a:custGeom>
            <a:ln w="19050">
              <a:solidFill>
                <a:schemeClr val="bg1"/>
              </a:solidFill>
            </a:ln>
          </p:spPr>
          <p:txBody>
            <a:bodyPr wrap="square" lIns="0" tIns="0" rIns="0" bIns="0" rtlCol="0"/>
            <a:lstStyle/>
            <a:p>
              <a:endParaRPr sz="1800"/>
            </a:p>
          </p:txBody>
        </p:sp>
        <p:sp>
          <p:nvSpPr>
            <p:cNvPr id="59" name="object 14">
              <a:extLst>
                <a:ext uri="{FF2B5EF4-FFF2-40B4-BE49-F238E27FC236}">
                  <a16:creationId xmlns:a16="http://schemas.microsoft.com/office/drawing/2014/main" id="{DF034D3A-54C8-674A-9649-D7AABB94D953}"/>
                </a:ext>
              </a:extLst>
            </p:cNvPr>
            <p:cNvSpPr/>
            <p:nvPr/>
          </p:nvSpPr>
          <p:spPr>
            <a:xfrm>
              <a:off x="538583" y="677036"/>
              <a:ext cx="336232" cy="0"/>
            </a:xfrm>
            <a:custGeom>
              <a:avLst/>
              <a:gdLst/>
              <a:ahLst/>
              <a:cxnLst/>
              <a:rect l="l" t="t" r="r" b="b"/>
              <a:pathLst>
                <a:path w="448309">
                  <a:moveTo>
                    <a:pt x="0" y="0"/>
                  </a:moveTo>
                  <a:lnTo>
                    <a:pt x="0" y="0"/>
                  </a:lnTo>
                  <a:lnTo>
                    <a:pt x="447713" y="0"/>
                  </a:lnTo>
                </a:path>
              </a:pathLst>
            </a:custGeom>
            <a:ln w="19050">
              <a:solidFill>
                <a:schemeClr val="bg1"/>
              </a:solidFill>
            </a:ln>
          </p:spPr>
          <p:txBody>
            <a:bodyPr wrap="square" lIns="0" tIns="0" rIns="0" bIns="0" rtlCol="0"/>
            <a:lstStyle/>
            <a:p>
              <a:endParaRPr sz="1800"/>
            </a:p>
          </p:txBody>
        </p:sp>
        <p:sp>
          <p:nvSpPr>
            <p:cNvPr id="60" name="object 15">
              <a:extLst>
                <a:ext uri="{FF2B5EF4-FFF2-40B4-BE49-F238E27FC236}">
                  <a16:creationId xmlns:a16="http://schemas.microsoft.com/office/drawing/2014/main" id="{8D7F6416-9795-7040-BCB9-9979608D0E02}"/>
                </a:ext>
              </a:extLst>
            </p:cNvPr>
            <p:cNvSpPr/>
            <p:nvPr/>
          </p:nvSpPr>
          <p:spPr>
            <a:xfrm>
              <a:off x="538583" y="737307"/>
              <a:ext cx="336232" cy="0"/>
            </a:xfrm>
            <a:custGeom>
              <a:avLst/>
              <a:gdLst/>
              <a:ahLst/>
              <a:cxnLst/>
              <a:rect l="l" t="t" r="r" b="b"/>
              <a:pathLst>
                <a:path w="448309">
                  <a:moveTo>
                    <a:pt x="0" y="0"/>
                  </a:moveTo>
                  <a:lnTo>
                    <a:pt x="0" y="0"/>
                  </a:lnTo>
                  <a:lnTo>
                    <a:pt x="447713" y="0"/>
                  </a:lnTo>
                </a:path>
              </a:pathLst>
            </a:custGeom>
            <a:ln w="19050">
              <a:solidFill>
                <a:schemeClr val="bg1"/>
              </a:solidFill>
            </a:ln>
          </p:spPr>
          <p:txBody>
            <a:bodyPr wrap="square" lIns="0" tIns="0" rIns="0" bIns="0" rtlCol="0"/>
            <a:lstStyle/>
            <a:p>
              <a:endParaRPr sz="1800"/>
            </a:p>
          </p:txBody>
        </p:sp>
      </p:grpSp>
    </p:spTree>
    <p:extLst>
      <p:ext uri="{BB962C8B-B14F-4D97-AF65-F5344CB8AC3E}">
        <p14:creationId xmlns:p14="http://schemas.microsoft.com/office/powerpoint/2010/main" val="17333063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BE65BD66-6E64-B84C-9C96-06ACA6AA92C7}"/>
              </a:ext>
            </a:extLst>
          </p:cNvPr>
          <p:cNvSpPr/>
          <p:nvPr/>
        </p:nvSpPr>
        <p:spPr>
          <a:xfrm>
            <a:off x="609600" y="2044540"/>
            <a:ext cx="10981267" cy="3433392"/>
          </a:xfrm>
          <a:prstGeom prst="roundRect">
            <a:avLst>
              <a:gd name="adj" fmla="val 3921"/>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nvGrpSpPr>
          <p:cNvPr id="129" name="Group 128">
            <a:extLst>
              <a:ext uri="{FF2B5EF4-FFF2-40B4-BE49-F238E27FC236}">
                <a16:creationId xmlns:a16="http://schemas.microsoft.com/office/drawing/2014/main" id="{E07C95A2-B4C4-B045-925C-C66C97904649}"/>
              </a:ext>
            </a:extLst>
          </p:cNvPr>
          <p:cNvGrpSpPr/>
          <p:nvPr/>
        </p:nvGrpSpPr>
        <p:grpSpPr>
          <a:xfrm>
            <a:off x="10505735" y="-1686265"/>
            <a:ext cx="3372530" cy="3372530"/>
            <a:chOff x="10363200" y="-1804038"/>
            <a:chExt cx="3659885" cy="3659885"/>
          </a:xfrm>
        </p:grpSpPr>
        <p:sp>
          <p:nvSpPr>
            <p:cNvPr id="130" name="Pie 129">
              <a:extLst>
                <a:ext uri="{FF2B5EF4-FFF2-40B4-BE49-F238E27FC236}">
                  <a16:creationId xmlns:a16="http://schemas.microsoft.com/office/drawing/2014/main" id="{ACE41397-5453-B447-BCF8-D227FA7AA0BD}"/>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1" name="Block Arc 130">
              <a:extLst>
                <a:ext uri="{FF2B5EF4-FFF2-40B4-BE49-F238E27FC236}">
                  <a16:creationId xmlns:a16="http://schemas.microsoft.com/office/drawing/2014/main" id="{AF06005F-AFF0-794F-A74F-CE0055ED00E3}"/>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sp>
        <p:nvSpPr>
          <p:cNvPr id="6" name="Slide Number Placeholder 5"/>
          <p:cNvSpPr>
            <a:spLocks noGrp="1"/>
          </p:cNvSpPr>
          <p:nvPr>
            <p:ph type="sldNum" sz="quarter" idx="11"/>
          </p:nvPr>
        </p:nvSpPr>
        <p:spPr/>
        <p:txBody>
          <a:bodyPr/>
          <a:lstStyle/>
          <a:p>
            <a:fld id="{47547CF9-5B10-D24F-A8D7-45A9778164F7}" type="slidenum">
              <a:rPr lang="uk-UA" smtClean="0">
                <a:latin typeface="Arial" panose="020B0604020202020204" pitchFamily="34" charset="0"/>
                <a:cs typeface="Arial" panose="020B0604020202020204" pitchFamily="34" charset="0"/>
              </a:rPr>
              <a:pPr/>
              <a:t>30</a:t>
            </a:fld>
            <a:endParaRPr lang="uk-UA" dirty="0">
              <a:latin typeface="Arial" panose="020B0604020202020204" pitchFamily="34" charset="0"/>
              <a:cs typeface="Arial" panose="020B0604020202020204" pitchFamily="34" charset="0"/>
            </a:endParaRPr>
          </a:p>
        </p:txBody>
      </p:sp>
      <p:sp>
        <p:nvSpPr>
          <p:cNvPr id="11" name="Title 1"/>
          <p:cNvSpPr>
            <a:spLocks noGrp="1"/>
          </p:cNvSpPr>
          <p:nvPr>
            <p:ph type="title"/>
          </p:nvPr>
        </p:nvSpPr>
        <p:spPr>
          <a:xfrm>
            <a:off x="613277" y="388292"/>
            <a:ext cx="8835523" cy="1371122"/>
          </a:xfrm>
        </p:spPr>
        <p:txBody>
          <a:bodyPr wrap="square" anchor="ctr">
            <a:normAutofit/>
          </a:bodyPr>
          <a:lstStyle/>
          <a:p>
            <a:pPr>
              <a:lnSpc>
                <a:spcPct val="90000"/>
              </a:lnSpc>
            </a:pPr>
            <a:r>
              <a:rPr lang="en-US" b="0" spc="-133" dirty="0"/>
              <a:t>Ranibizumab </a:t>
            </a:r>
            <a:r>
              <a:rPr lang="en-US" b="0" spc="-133" dirty="0">
                <a:latin typeface="Arial" panose="020B0604020202020204" pitchFamily="34" charset="0"/>
                <a:cs typeface="Arial" panose="020B0604020202020204" pitchFamily="34" charset="0"/>
              </a:rPr>
              <a:t>treatment is </a:t>
            </a:r>
            <a:r>
              <a:rPr lang="en-US" b="0" spc="-133" dirty="0"/>
              <a:t>associated </a:t>
            </a:r>
            <a:r>
              <a:rPr lang="en-US" b="0" spc="-133" dirty="0">
                <a:latin typeface="Arial" panose="020B0604020202020204" pitchFamily="34" charset="0"/>
                <a:cs typeface="Arial" panose="020B0604020202020204" pitchFamily="34" charset="0"/>
              </a:rPr>
              <a:t>with a </a:t>
            </a:r>
            <a:r>
              <a:rPr lang="en-US" b="0" spc="-133" dirty="0"/>
              <a:t>reduced  risk of DR worsening in </a:t>
            </a:r>
            <a:r>
              <a:rPr lang="en-US" b="0" spc="-133" dirty="0">
                <a:latin typeface="Arial" panose="020B0604020202020204" pitchFamily="34" charset="0"/>
                <a:cs typeface="Arial" panose="020B0604020202020204" pitchFamily="34" charset="0"/>
              </a:rPr>
              <a:t>eyes with or without PDR</a:t>
            </a:r>
          </a:p>
        </p:txBody>
      </p:sp>
      <p:sp>
        <p:nvSpPr>
          <p:cNvPr id="128" name="object 75">
            <a:extLst>
              <a:ext uri="{FF2B5EF4-FFF2-40B4-BE49-F238E27FC236}">
                <a16:creationId xmlns:a16="http://schemas.microsoft.com/office/drawing/2014/main" id="{30DD792A-BB05-C34D-9535-3EBD4B5D0B6A}"/>
              </a:ext>
            </a:extLst>
          </p:cNvPr>
          <p:cNvSpPr/>
          <p:nvPr/>
        </p:nvSpPr>
        <p:spPr>
          <a:xfrm>
            <a:off x="11125200" y="396639"/>
            <a:ext cx="784862" cy="580208"/>
          </a:xfrm>
          <a:prstGeom prst="rect">
            <a:avLst/>
          </a:prstGeom>
          <a: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artisticPhotocopy/>
                      </a14:imgEffect>
                      <a14:imgEffect>
                        <a14:brightnessContrast bright="40000" contrast="40000"/>
                      </a14:imgEffect>
                    </a14:imgLayer>
                  </a14:imgProps>
                </a:ext>
              </a:extLst>
            </a:blip>
            <a:stretch>
              <a:fillRect/>
            </a:stretch>
          </a:blipFill>
        </p:spPr>
        <p:txBody>
          <a:bodyPr wrap="square" lIns="0" tIns="0" rIns="0" bIns="0" rtlCol="0"/>
          <a:lstStyle/>
          <a:p>
            <a:pPr defTabSz="914286">
              <a:defRPr/>
            </a:pPr>
            <a:endParaRPr sz="1800" dirty="0">
              <a:solidFill>
                <a:prstClr val="black"/>
              </a:solidFill>
              <a:latin typeface="Calibri"/>
            </a:endParaRPr>
          </a:p>
        </p:txBody>
      </p:sp>
      <p:sp>
        <p:nvSpPr>
          <p:cNvPr id="120" name="object 60">
            <a:extLst>
              <a:ext uri="{FF2B5EF4-FFF2-40B4-BE49-F238E27FC236}">
                <a16:creationId xmlns:a16="http://schemas.microsoft.com/office/drawing/2014/main" id="{719F6360-4966-E044-96F3-8501DB8FB253}"/>
              </a:ext>
            </a:extLst>
          </p:cNvPr>
          <p:cNvSpPr txBox="1"/>
          <p:nvPr/>
        </p:nvSpPr>
        <p:spPr>
          <a:xfrm>
            <a:off x="612562" y="5804356"/>
            <a:ext cx="4721438" cy="215444"/>
          </a:xfrm>
          <a:prstGeom prst="rect">
            <a:avLst/>
          </a:prstGeom>
        </p:spPr>
        <p:txBody>
          <a:bodyPr vert="horz" wrap="square" lIns="0" tIns="0" rIns="0" bIns="0" rtlCol="0">
            <a:spAutoFit/>
          </a:bodyPr>
          <a:lstStyle/>
          <a:p>
            <a:pPr marL="12699" defTabSz="914286">
              <a:defRPr/>
            </a:pPr>
            <a:r>
              <a:rPr lang="en-IN" sz="700" spc="-5" dirty="0">
                <a:cs typeface="Arial"/>
              </a:rPr>
              <a:t>Primary endpoint data. *P=0.01 vs. laser</a:t>
            </a:r>
          </a:p>
          <a:p>
            <a:pPr marL="12699" defTabSz="914286">
              <a:defRPr/>
            </a:pPr>
            <a:r>
              <a:rPr lang="en-IN" sz="700" spc="-5" dirty="0">
                <a:cs typeface="Arial"/>
              </a:rPr>
              <a:t>Bressler SB, et al. JAMA </a:t>
            </a:r>
            <a:r>
              <a:rPr lang="en-IN" sz="700" spc="-5" dirty="0" err="1">
                <a:cs typeface="Arial"/>
              </a:rPr>
              <a:t>Ophthalmol</a:t>
            </a:r>
            <a:r>
              <a:rPr lang="en-IN" sz="700" spc="-5" dirty="0">
                <a:cs typeface="Arial"/>
              </a:rPr>
              <a:t>. 2013;131:1033–40</a:t>
            </a:r>
          </a:p>
        </p:txBody>
      </p:sp>
      <p:sp>
        <p:nvSpPr>
          <p:cNvPr id="96" name="object 3">
            <a:extLst>
              <a:ext uri="{FF2B5EF4-FFF2-40B4-BE49-F238E27FC236}">
                <a16:creationId xmlns:a16="http://schemas.microsoft.com/office/drawing/2014/main" id="{9CB0AC35-AFAF-C040-B3CC-DAE3BAE425C5}"/>
              </a:ext>
            </a:extLst>
          </p:cNvPr>
          <p:cNvSpPr/>
          <p:nvPr/>
        </p:nvSpPr>
        <p:spPr>
          <a:xfrm>
            <a:off x="3427049" y="3962890"/>
            <a:ext cx="916186" cy="1205708"/>
          </a:xfrm>
          <a:custGeom>
            <a:avLst/>
            <a:gdLst/>
            <a:ahLst/>
            <a:cxnLst/>
            <a:rect l="l" t="t" r="r" b="b"/>
            <a:pathLst>
              <a:path w="916304" h="1205864">
                <a:moveTo>
                  <a:pt x="915924" y="0"/>
                </a:moveTo>
                <a:lnTo>
                  <a:pt x="0" y="0"/>
                </a:lnTo>
                <a:lnTo>
                  <a:pt x="0" y="1205483"/>
                </a:lnTo>
                <a:lnTo>
                  <a:pt x="915924" y="1205483"/>
                </a:lnTo>
                <a:lnTo>
                  <a:pt x="915924" y="0"/>
                </a:lnTo>
                <a:close/>
              </a:path>
            </a:pathLst>
          </a:custGeom>
          <a:solidFill>
            <a:srgbClr val="0070C0"/>
          </a:solidFill>
        </p:spPr>
        <p:txBody>
          <a:bodyPr wrap="square" lIns="0" tIns="0" rIns="0" bIns="0" rtlCol="0"/>
          <a:lstStyle/>
          <a:p>
            <a:pPr defTabSz="914286">
              <a:defRPr/>
            </a:pPr>
            <a:endParaRPr sz="1800">
              <a:solidFill>
                <a:prstClr val="black"/>
              </a:solidFill>
              <a:latin typeface="Calibri"/>
            </a:endParaRPr>
          </a:p>
        </p:txBody>
      </p:sp>
      <p:sp>
        <p:nvSpPr>
          <p:cNvPr id="97" name="object 4">
            <a:extLst>
              <a:ext uri="{FF2B5EF4-FFF2-40B4-BE49-F238E27FC236}">
                <a16:creationId xmlns:a16="http://schemas.microsoft.com/office/drawing/2014/main" id="{1FB2064E-6B47-A343-A260-CBBEF57E7CCA}"/>
              </a:ext>
            </a:extLst>
          </p:cNvPr>
          <p:cNvSpPr/>
          <p:nvPr/>
        </p:nvSpPr>
        <p:spPr>
          <a:xfrm>
            <a:off x="7507788" y="3071465"/>
            <a:ext cx="914281" cy="2097132"/>
          </a:xfrm>
          <a:custGeom>
            <a:avLst/>
            <a:gdLst/>
            <a:ahLst/>
            <a:cxnLst/>
            <a:rect l="l" t="t" r="r" b="b"/>
            <a:pathLst>
              <a:path w="914400" h="2097404">
                <a:moveTo>
                  <a:pt x="914400" y="0"/>
                </a:moveTo>
                <a:lnTo>
                  <a:pt x="0" y="0"/>
                </a:lnTo>
                <a:lnTo>
                  <a:pt x="0" y="2097024"/>
                </a:lnTo>
                <a:lnTo>
                  <a:pt x="914400" y="2097024"/>
                </a:lnTo>
                <a:lnTo>
                  <a:pt x="914400" y="0"/>
                </a:lnTo>
                <a:close/>
              </a:path>
            </a:pathLst>
          </a:custGeom>
          <a:solidFill>
            <a:srgbClr val="0070C0"/>
          </a:solidFill>
        </p:spPr>
        <p:txBody>
          <a:bodyPr wrap="square" lIns="0" tIns="0" rIns="0" bIns="0" rtlCol="0"/>
          <a:lstStyle/>
          <a:p>
            <a:pPr defTabSz="914286">
              <a:defRPr/>
            </a:pPr>
            <a:endParaRPr sz="1800">
              <a:solidFill>
                <a:prstClr val="black"/>
              </a:solidFill>
              <a:latin typeface="Calibri"/>
            </a:endParaRPr>
          </a:p>
        </p:txBody>
      </p:sp>
      <p:sp>
        <p:nvSpPr>
          <p:cNvPr id="98" name="object 5">
            <a:extLst>
              <a:ext uri="{FF2B5EF4-FFF2-40B4-BE49-F238E27FC236}">
                <a16:creationId xmlns:a16="http://schemas.microsoft.com/office/drawing/2014/main" id="{755BD6F4-B19C-A844-BB33-7C022C094451}"/>
              </a:ext>
            </a:extLst>
          </p:cNvPr>
          <p:cNvSpPr/>
          <p:nvPr/>
        </p:nvSpPr>
        <p:spPr>
          <a:xfrm>
            <a:off x="4589708" y="4800981"/>
            <a:ext cx="914281" cy="367617"/>
          </a:xfrm>
          <a:custGeom>
            <a:avLst/>
            <a:gdLst/>
            <a:ahLst/>
            <a:cxnLst/>
            <a:rect l="l" t="t" r="r" b="b"/>
            <a:pathLst>
              <a:path w="914400" h="367664">
                <a:moveTo>
                  <a:pt x="914400" y="0"/>
                </a:moveTo>
                <a:lnTo>
                  <a:pt x="0" y="0"/>
                </a:lnTo>
                <a:lnTo>
                  <a:pt x="0" y="367283"/>
                </a:lnTo>
                <a:lnTo>
                  <a:pt x="914400" y="367283"/>
                </a:lnTo>
                <a:lnTo>
                  <a:pt x="914400" y="0"/>
                </a:lnTo>
                <a:close/>
              </a:path>
            </a:pathLst>
          </a:custGeom>
          <a:solidFill>
            <a:schemeClr val="accent1">
              <a:lumMod val="25000"/>
              <a:lumOff val="75000"/>
            </a:schemeClr>
          </a:solidFill>
        </p:spPr>
        <p:txBody>
          <a:bodyPr wrap="square" lIns="0" tIns="0" rIns="0" bIns="0" rtlCol="0"/>
          <a:lstStyle/>
          <a:p>
            <a:pPr defTabSz="914286">
              <a:defRPr/>
            </a:pPr>
            <a:endParaRPr sz="1800">
              <a:solidFill>
                <a:prstClr val="black"/>
              </a:solidFill>
              <a:latin typeface="Calibri"/>
            </a:endParaRPr>
          </a:p>
        </p:txBody>
      </p:sp>
      <p:sp>
        <p:nvSpPr>
          <p:cNvPr id="99" name="object 6">
            <a:extLst>
              <a:ext uri="{FF2B5EF4-FFF2-40B4-BE49-F238E27FC236}">
                <a16:creationId xmlns:a16="http://schemas.microsoft.com/office/drawing/2014/main" id="{2D1B6CEC-69DC-C040-B4BD-39AFA7941A5E}"/>
              </a:ext>
            </a:extLst>
          </p:cNvPr>
          <p:cNvSpPr/>
          <p:nvPr/>
        </p:nvSpPr>
        <p:spPr>
          <a:xfrm>
            <a:off x="8668926" y="4224982"/>
            <a:ext cx="916186" cy="943488"/>
          </a:xfrm>
          <a:custGeom>
            <a:avLst/>
            <a:gdLst/>
            <a:ahLst/>
            <a:cxnLst/>
            <a:rect l="l" t="t" r="r" b="b"/>
            <a:pathLst>
              <a:path w="916304" h="943610">
                <a:moveTo>
                  <a:pt x="915923" y="0"/>
                </a:moveTo>
                <a:lnTo>
                  <a:pt x="0" y="0"/>
                </a:lnTo>
                <a:lnTo>
                  <a:pt x="0" y="943355"/>
                </a:lnTo>
                <a:lnTo>
                  <a:pt x="915923" y="943355"/>
                </a:lnTo>
                <a:lnTo>
                  <a:pt x="915923" y="0"/>
                </a:lnTo>
                <a:close/>
              </a:path>
            </a:pathLst>
          </a:custGeom>
          <a:solidFill>
            <a:schemeClr val="accent1">
              <a:lumMod val="25000"/>
              <a:lumOff val="75000"/>
            </a:schemeClr>
          </a:solidFill>
        </p:spPr>
        <p:txBody>
          <a:bodyPr wrap="square" lIns="0" tIns="0" rIns="0" bIns="0" rtlCol="0"/>
          <a:lstStyle/>
          <a:p>
            <a:pPr defTabSz="914286">
              <a:defRPr/>
            </a:pPr>
            <a:endParaRPr sz="1800">
              <a:solidFill>
                <a:prstClr val="black"/>
              </a:solidFill>
              <a:latin typeface="Calibri"/>
            </a:endParaRPr>
          </a:p>
        </p:txBody>
      </p:sp>
      <p:sp>
        <p:nvSpPr>
          <p:cNvPr id="100" name="object 7">
            <a:extLst>
              <a:ext uri="{FF2B5EF4-FFF2-40B4-BE49-F238E27FC236}">
                <a16:creationId xmlns:a16="http://schemas.microsoft.com/office/drawing/2014/main" id="{98819F5E-5EF8-1A44-8BAF-7F478817CDA4}"/>
              </a:ext>
            </a:extLst>
          </p:cNvPr>
          <p:cNvSpPr/>
          <p:nvPr/>
        </p:nvSpPr>
        <p:spPr>
          <a:xfrm>
            <a:off x="2425910" y="2547276"/>
            <a:ext cx="0" cy="2620939"/>
          </a:xfrm>
          <a:custGeom>
            <a:avLst/>
            <a:gdLst/>
            <a:ahLst/>
            <a:cxnLst/>
            <a:rect l="l" t="t" r="r" b="b"/>
            <a:pathLst>
              <a:path h="2621279">
                <a:moveTo>
                  <a:pt x="0" y="2621279"/>
                </a:moveTo>
                <a:lnTo>
                  <a:pt x="0"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01" name="object 8">
            <a:extLst>
              <a:ext uri="{FF2B5EF4-FFF2-40B4-BE49-F238E27FC236}">
                <a16:creationId xmlns:a16="http://schemas.microsoft.com/office/drawing/2014/main" id="{62C65BE4-66BF-C148-B508-43D454F9A06B}"/>
              </a:ext>
            </a:extLst>
          </p:cNvPr>
          <p:cNvSpPr/>
          <p:nvPr/>
        </p:nvSpPr>
        <p:spPr>
          <a:xfrm>
            <a:off x="2380195" y="5168215"/>
            <a:ext cx="45714" cy="0"/>
          </a:xfrm>
          <a:custGeom>
            <a:avLst/>
            <a:gdLst/>
            <a:ahLst/>
            <a:cxnLst/>
            <a:rect l="l" t="t" r="r" b="b"/>
            <a:pathLst>
              <a:path w="45719">
                <a:moveTo>
                  <a:pt x="0" y="0"/>
                </a:moveTo>
                <a:lnTo>
                  <a:pt x="45720"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02" name="object 9">
            <a:extLst>
              <a:ext uri="{FF2B5EF4-FFF2-40B4-BE49-F238E27FC236}">
                <a16:creationId xmlns:a16="http://schemas.microsoft.com/office/drawing/2014/main" id="{3633B6A7-CB9E-964A-B5DD-3025B770C243}"/>
              </a:ext>
            </a:extLst>
          </p:cNvPr>
          <p:cNvSpPr/>
          <p:nvPr/>
        </p:nvSpPr>
        <p:spPr>
          <a:xfrm>
            <a:off x="2380195" y="4644027"/>
            <a:ext cx="45714" cy="0"/>
          </a:xfrm>
          <a:custGeom>
            <a:avLst/>
            <a:gdLst/>
            <a:ahLst/>
            <a:cxnLst/>
            <a:rect l="l" t="t" r="r" b="b"/>
            <a:pathLst>
              <a:path w="45719">
                <a:moveTo>
                  <a:pt x="0" y="0"/>
                </a:moveTo>
                <a:lnTo>
                  <a:pt x="45720"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03" name="object 10">
            <a:extLst>
              <a:ext uri="{FF2B5EF4-FFF2-40B4-BE49-F238E27FC236}">
                <a16:creationId xmlns:a16="http://schemas.microsoft.com/office/drawing/2014/main" id="{DF6BBBEB-417D-1849-8D42-C99969155B34}"/>
              </a:ext>
            </a:extLst>
          </p:cNvPr>
          <p:cNvSpPr/>
          <p:nvPr/>
        </p:nvSpPr>
        <p:spPr>
          <a:xfrm>
            <a:off x="2380195" y="4119839"/>
            <a:ext cx="45714" cy="0"/>
          </a:xfrm>
          <a:custGeom>
            <a:avLst/>
            <a:gdLst/>
            <a:ahLst/>
            <a:cxnLst/>
            <a:rect l="l" t="t" r="r" b="b"/>
            <a:pathLst>
              <a:path w="45719">
                <a:moveTo>
                  <a:pt x="0" y="0"/>
                </a:moveTo>
                <a:lnTo>
                  <a:pt x="45720"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04" name="object 11">
            <a:extLst>
              <a:ext uri="{FF2B5EF4-FFF2-40B4-BE49-F238E27FC236}">
                <a16:creationId xmlns:a16="http://schemas.microsoft.com/office/drawing/2014/main" id="{274100EB-3B74-8C4A-BED3-C772803250E5}"/>
              </a:ext>
            </a:extLst>
          </p:cNvPr>
          <p:cNvSpPr/>
          <p:nvPr/>
        </p:nvSpPr>
        <p:spPr>
          <a:xfrm>
            <a:off x="2380195" y="3595652"/>
            <a:ext cx="45714" cy="0"/>
          </a:xfrm>
          <a:custGeom>
            <a:avLst/>
            <a:gdLst/>
            <a:ahLst/>
            <a:cxnLst/>
            <a:rect l="l" t="t" r="r" b="b"/>
            <a:pathLst>
              <a:path w="45719">
                <a:moveTo>
                  <a:pt x="0" y="0"/>
                </a:moveTo>
                <a:lnTo>
                  <a:pt x="45720"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05" name="object 12">
            <a:extLst>
              <a:ext uri="{FF2B5EF4-FFF2-40B4-BE49-F238E27FC236}">
                <a16:creationId xmlns:a16="http://schemas.microsoft.com/office/drawing/2014/main" id="{D7D109B2-954D-B045-AAB1-7F5BE7A67719}"/>
              </a:ext>
            </a:extLst>
          </p:cNvPr>
          <p:cNvSpPr/>
          <p:nvPr/>
        </p:nvSpPr>
        <p:spPr>
          <a:xfrm>
            <a:off x="2380195" y="3071464"/>
            <a:ext cx="45714" cy="0"/>
          </a:xfrm>
          <a:custGeom>
            <a:avLst/>
            <a:gdLst/>
            <a:ahLst/>
            <a:cxnLst/>
            <a:rect l="l" t="t" r="r" b="b"/>
            <a:pathLst>
              <a:path w="45719">
                <a:moveTo>
                  <a:pt x="0" y="0"/>
                </a:moveTo>
                <a:lnTo>
                  <a:pt x="45720"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06" name="object 13">
            <a:extLst>
              <a:ext uri="{FF2B5EF4-FFF2-40B4-BE49-F238E27FC236}">
                <a16:creationId xmlns:a16="http://schemas.microsoft.com/office/drawing/2014/main" id="{741A0460-D6FB-3B47-A90D-24D0F32FC810}"/>
              </a:ext>
            </a:extLst>
          </p:cNvPr>
          <p:cNvSpPr/>
          <p:nvPr/>
        </p:nvSpPr>
        <p:spPr>
          <a:xfrm>
            <a:off x="2380195" y="2547276"/>
            <a:ext cx="45714" cy="0"/>
          </a:xfrm>
          <a:custGeom>
            <a:avLst/>
            <a:gdLst/>
            <a:ahLst/>
            <a:cxnLst/>
            <a:rect l="l" t="t" r="r" b="b"/>
            <a:pathLst>
              <a:path w="45719">
                <a:moveTo>
                  <a:pt x="0" y="0"/>
                </a:moveTo>
                <a:lnTo>
                  <a:pt x="45720"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07" name="object 14">
            <a:extLst>
              <a:ext uri="{FF2B5EF4-FFF2-40B4-BE49-F238E27FC236}">
                <a16:creationId xmlns:a16="http://schemas.microsoft.com/office/drawing/2014/main" id="{78331485-163D-634A-BA95-DEA3D68065F7}"/>
              </a:ext>
            </a:extLst>
          </p:cNvPr>
          <p:cNvSpPr/>
          <p:nvPr/>
        </p:nvSpPr>
        <p:spPr>
          <a:xfrm>
            <a:off x="2425911" y="5168215"/>
            <a:ext cx="8159958" cy="0"/>
          </a:xfrm>
          <a:custGeom>
            <a:avLst/>
            <a:gdLst/>
            <a:ahLst/>
            <a:cxnLst/>
            <a:rect l="l" t="t" r="r" b="b"/>
            <a:pathLst>
              <a:path w="8161020">
                <a:moveTo>
                  <a:pt x="0" y="0"/>
                </a:moveTo>
                <a:lnTo>
                  <a:pt x="8161019"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08" name="object 15">
            <a:extLst>
              <a:ext uri="{FF2B5EF4-FFF2-40B4-BE49-F238E27FC236}">
                <a16:creationId xmlns:a16="http://schemas.microsoft.com/office/drawing/2014/main" id="{78AA9111-4344-4449-BBA9-F8C27DA5CB2D}"/>
              </a:ext>
            </a:extLst>
          </p:cNvPr>
          <p:cNvSpPr/>
          <p:nvPr/>
        </p:nvSpPr>
        <p:spPr>
          <a:xfrm>
            <a:off x="2425910" y="5168215"/>
            <a:ext cx="0" cy="45714"/>
          </a:xfrm>
          <a:custGeom>
            <a:avLst/>
            <a:gdLst/>
            <a:ahLst/>
            <a:cxnLst/>
            <a:rect l="l" t="t" r="r" b="b"/>
            <a:pathLst>
              <a:path h="45720">
                <a:moveTo>
                  <a:pt x="0" y="0"/>
                </a:moveTo>
                <a:lnTo>
                  <a:pt x="0" y="4572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09" name="object 16">
            <a:extLst>
              <a:ext uri="{FF2B5EF4-FFF2-40B4-BE49-F238E27FC236}">
                <a16:creationId xmlns:a16="http://schemas.microsoft.com/office/drawing/2014/main" id="{817B4E53-AED4-4845-BC67-59D676CBE952}"/>
              </a:ext>
            </a:extLst>
          </p:cNvPr>
          <p:cNvSpPr/>
          <p:nvPr/>
        </p:nvSpPr>
        <p:spPr>
          <a:xfrm>
            <a:off x="6506651" y="5168215"/>
            <a:ext cx="0" cy="45714"/>
          </a:xfrm>
          <a:custGeom>
            <a:avLst/>
            <a:gdLst/>
            <a:ahLst/>
            <a:cxnLst/>
            <a:rect l="l" t="t" r="r" b="b"/>
            <a:pathLst>
              <a:path h="45720">
                <a:moveTo>
                  <a:pt x="0" y="0"/>
                </a:moveTo>
                <a:lnTo>
                  <a:pt x="0" y="4572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10" name="object 17">
            <a:extLst>
              <a:ext uri="{FF2B5EF4-FFF2-40B4-BE49-F238E27FC236}">
                <a16:creationId xmlns:a16="http://schemas.microsoft.com/office/drawing/2014/main" id="{2A0AFCB8-A651-364D-A8E1-6F56152480E7}"/>
              </a:ext>
            </a:extLst>
          </p:cNvPr>
          <p:cNvSpPr/>
          <p:nvPr/>
        </p:nvSpPr>
        <p:spPr>
          <a:xfrm>
            <a:off x="10585868" y="5168215"/>
            <a:ext cx="0" cy="45714"/>
          </a:xfrm>
          <a:custGeom>
            <a:avLst/>
            <a:gdLst/>
            <a:ahLst/>
            <a:cxnLst/>
            <a:rect l="l" t="t" r="r" b="b"/>
            <a:pathLst>
              <a:path h="45720">
                <a:moveTo>
                  <a:pt x="0" y="0"/>
                </a:moveTo>
                <a:lnTo>
                  <a:pt x="0" y="4572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11" name="object 18">
            <a:extLst>
              <a:ext uri="{FF2B5EF4-FFF2-40B4-BE49-F238E27FC236}">
                <a16:creationId xmlns:a16="http://schemas.microsoft.com/office/drawing/2014/main" id="{833582AF-1C74-9E47-8000-8B2A941ED92F}"/>
              </a:ext>
            </a:extLst>
          </p:cNvPr>
          <p:cNvSpPr txBox="1"/>
          <p:nvPr/>
        </p:nvSpPr>
        <p:spPr>
          <a:xfrm>
            <a:off x="7868169" y="2830069"/>
            <a:ext cx="196189" cy="184642"/>
          </a:xfrm>
          <a:prstGeom prst="rect">
            <a:avLst/>
          </a:prstGeom>
        </p:spPr>
        <p:txBody>
          <a:bodyPr vert="horz" wrap="square" lIns="0" tIns="0" rIns="0" bIns="0" rtlCol="0">
            <a:spAutoFit/>
          </a:bodyPr>
          <a:lstStyle/>
          <a:p>
            <a:pPr marL="12699" defTabSz="914286">
              <a:defRPr/>
            </a:pPr>
            <a:r>
              <a:rPr sz="1200" spc="-5" dirty="0">
                <a:solidFill>
                  <a:prstClr val="black"/>
                </a:solidFill>
                <a:latin typeface="Arial"/>
                <a:cs typeface="Arial"/>
              </a:rPr>
              <a:t>40</a:t>
            </a:r>
            <a:endParaRPr sz="1200">
              <a:solidFill>
                <a:prstClr val="black"/>
              </a:solidFill>
              <a:latin typeface="Arial"/>
              <a:cs typeface="Arial"/>
            </a:endParaRPr>
          </a:p>
        </p:txBody>
      </p:sp>
      <p:sp>
        <p:nvSpPr>
          <p:cNvPr id="112" name="object 19">
            <a:extLst>
              <a:ext uri="{FF2B5EF4-FFF2-40B4-BE49-F238E27FC236}">
                <a16:creationId xmlns:a16="http://schemas.microsoft.com/office/drawing/2014/main" id="{DE599CAA-1EA1-3F45-87EC-BF0F2F4F4174}"/>
              </a:ext>
            </a:extLst>
          </p:cNvPr>
          <p:cNvSpPr txBox="1"/>
          <p:nvPr/>
        </p:nvSpPr>
        <p:spPr>
          <a:xfrm>
            <a:off x="9030449" y="3983969"/>
            <a:ext cx="196189" cy="184642"/>
          </a:xfrm>
          <a:prstGeom prst="rect">
            <a:avLst/>
          </a:prstGeom>
        </p:spPr>
        <p:txBody>
          <a:bodyPr vert="horz" wrap="square" lIns="0" tIns="0" rIns="0" bIns="0" rtlCol="0">
            <a:spAutoFit/>
          </a:bodyPr>
          <a:lstStyle/>
          <a:p>
            <a:pPr marL="12699" defTabSz="914286">
              <a:defRPr/>
            </a:pPr>
            <a:r>
              <a:rPr sz="1200" spc="-5" dirty="0">
                <a:solidFill>
                  <a:prstClr val="black"/>
                </a:solidFill>
                <a:latin typeface="Arial"/>
                <a:cs typeface="Arial"/>
              </a:rPr>
              <a:t>18</a:t>
            </a:r>
            <a:endParaRPr sz="1200" dirty="0">
              <a:solidFill>
                <a:prstClr val="black"/>
              </a:solidFill>
              <a:latin typeface="Arial"/>
              <a:cs typeface="Arial"/>
            </a:endParaRPr>
          </a:p>
        </p:txBody>
      </p:sp>
      <p:sp>
        <p:nvSpPr>
          <p:cNvPr id="113" name="object 20">
            <a:extLst>
              <a:ext uri="{FF2B5EF4-FFF2-40B4-BE49-F238E27FC236}">
                <a16:creationId xmlns:a16="http://schemas.microsoft.com/office/drawing/2014/main" id="{914BD78F-2AD9-9F48-B0A3-70D678AB1A3A}"/>
              </a:ext>
            </a:extLst>
          </p:cNvPr>
          <p:cNvSpPr txBox="1"/>
          <p:nvPr/>
        </p:nvSpPr>
        <p:spPr>
          <a:xfrm>
            <a:off x="2197086" y="5066123"/>
            <a:ext cx="110475" cy="184642"/>
          </a:xfrm>
          <a:prstGeom prst="rect">
            <a:avLst/>
          </a:prstGeom>
        </p:spPr>
        <p:txBody>
          <a:bodyPr vert="horz" wrap="square" lIns="0" tIns="0" rIns="0" bIns="0" rtlCol="0">
            <a:spAutoFit/>
          </a:bodyPr>
          <a:lstStyle/>
          <a:p>
            <a:pPr marL="12699" defTabSz="914286">
              <a:defRPr/>
            </a:pPr>
            <a:r>
              <a:rPr sz="1200" spc="-5" dirty="0">
                <a:solidFill>
                  <a:prstClr val="black"/>
                </a:solidFill>
                <a:latin typeface="Arial"/>
                <a:cs typeface="Arial"/>
              </a:rPr>
              <a:t>0</a:t>
            </a:r>
            <a:endParaRPr sz="1200">
              <a:solidFill>
                <a:prstClr val="black"/>
              </a:solidFill>
              <a:latin typeface="Arial"/>
              <a:cs typeface="Arial"/>
            </a:endParaRPr>
          </a:p>
        </p:txBody>
      </p:sp>
      <p:sp>
        <p:nvSpPr>
          <p:cNvPr id="114" name="object 21">
            <a:extLst>
              <a:ext uri="{FF2B5EF4-FFF2-40B4-BE49-F238E27FC236}">
                <a16:creationId xmlns:a16="http://schemas.microsoft.com/office/drawing/2014/main" id="{21C7FEAA-5423-884E-AB60-0CA4E80D50AA}"/>
              </a:ext>
            </a:extLst>
          </p:cNvPr>
          <p:cNvSpPr txBox="1"/>
          <p:nvPr/>
        </p:nvSpPr>
        <p:spPr>
          <a:xfrm>
            <a:off x="2112390" y="4541678"/>
            <a:ext cx="196189" cy="184642"/>
          </a:xfrm>
          <a:prstGeom prst="rect">
            <a:avLst/>
          </a:prstGeom>
        </p:spPr>
        <p:txBody>
          <a:bodyPr vert="horz" wrap="square" lIns="0" tIns="0" rIns="0" bIns="0" rtlCol="0">
            <a:spAutoFit/>
          </a:bodyPr>
          <a:lstStyle/>
          <a:p>
            <a:pPr marL="12699" defTabSz="914286">
              <a:defRPr/>
            </a:pPr>
            <a:r>
              <a:rPr sz="1200" spc="-5" dirty="0">
                <a:solidFill>
                  <a:prstClr val="black"/>
                </a:solidFill>
                <a:latin typeface="Arial"/>
                <a:cs typeface="Arial"/>
              </a:rPr>
              <a:t>10</a:t>
            </a:r>
            <a:endParaRPr sz="1200">
              <a:solidFill>
                <a:prstClr val="black"/>
              </a:solidFill>
              <a:latin typeface="Arial"/>
              <a:cs typeface="Arial"/>
            </a:endParaRPr>
          </a:p>
        </p:txBody>
      </p:sp>
      <p:sp>
        <p:nvSpPr>
          <p:cNvPr id="115" name="object 22">
            <a:extLst>
              <a:ext uri="{FF2B5EF4-FFF2-40B4-BE49-F238E27FC236}">
                <a16:creationId xmlns:a16="http://schemas.microsoft.com/office/drawing/2014/main" id="{22B78EDF-6B4E-5645-9749-4587A1953FD1}"/>
              </a:ext>
            </a:extLst>
          </p:cNvPr>
          <p:cNvSpPr txBox="1"/>
          <p:nvPr/>
        </p:nvSpPr>
        <p:spPr>
          <a:xfrm>
            <a:off x="2112390" y="4017111"/>
            <a:ext cx="196189" cy="184642"/>
          </a:xfrm>
          <a:prstGeom prst="rect">
            <a:avLst/>
          </a:prstGeom>
        </p:spPr>
        <p:txBody>
          <a:bodyPr vert="horz" wrap="square" lIns="0" tIns="0" rIns="0" bIns="0" rtlCol="0">
            <a:spAutoFit/>
          </a:bodyPr>
          <a:lstStyle/>
          <a:p>
            <a:pPr marL="12699" defTabSz="914286">
              <a:defRPr/>
            </a:pPr>
            <a:r>
              <a:rPr sz="1200" spc="-5" dirty="0">
                <a:solidFill>
                  <a:prstClr val="black"/>
                </a:solidFill>
                <a:latin typeface="Arial"/>
                <a:cs typeface="Arial"/>
              </a:rPr>
              <a:t>20</a:t>
            </a:r>
            <a:endParaRPr sz="1200">
              <a:solidFill>
                <a:prstClr val="black"/>
              </a:solidFill>
              <a:latin typeface="Arial"/>
              <a:cs typeface="Arial"/>
            </a:endParaRPr>
          </a:p>
        </p:txBody>
      </p:sp>
      <p:sp>
        <p:nvSpPr>
          <p:cNvPr id="116" name="object 23">
            <a:extLst>
              <a:ext uri="{FF2B5EF4-FFF2-40B4-BE49-F238E27FC236}">
                <a16:creationId xmlns:a16="http://schemas.microsoft.com/office/drawing/2014/main" id="{D2D11AA0-FA1C-7041-9869-E9090AE88EC3}"/>
              </a:ext>
            </a:extLst>
          </p:cNvPr>
          <p:cNvSpPr txBox="1"/>
          <p:nvPr/>
        </p:nvSpPr>
        <p:spPr>
          <a:xfrm>
            <a:off x="2112390" y="3492924"/>
            <a:ext cx="1871101" cy="420573"/>
          </a:xfrm>
          <a:prstGeom prst="rect">
            <a:avLst/>
          </a:prstGeom>
        </p:spPr>
        <p:txBody>
          <a:bodyPr vert="horz" wrap="square" lIns="0" tIns="0" rIns="0" bIns="0" rtlCol="0">
            <a:spAutoFit/>
          </a:bodyPr>
          <a:lstStyle/>
          <a:p>
            <a:pPr marL="12699" defTabSz="914286">
              <a:defRPr/>
            </a:pPr>
            <a:r>
              <a:rPr sz="1200" spc="-5" dirty="0">
                <a:solidFill>
                  <a:prstClr val="black"/>
                </a:solidFill>
                <a:latin typeface="Arial"/>
                <a:cs typeface="Arial"/>
              </a:rPr>
              <a:t>30</a:t>
            </a:r>
            <a:endParaRPr sz="1200">
              <a:solidFill>
                <a:prstClr val="black"/>
              </a:solidFill>
              <a:latin typeface="Arial"/>
              <a:cs typeface="Arial"/>
            </a:endParaRPr>
          </a:p>
          <a:p>
            <a:pPr marR="5079" algn="r" defTabSz="914286">
              <a:spcBef>
                <a:spcPts val="359"/>
              </a:spcBef>
              <a:defRPr/>
            </a:pPr>
            <a:r>
              <a:rPr sz="1200" spc="-5" dirty="0">
                <a:solidFill>
                  <a:prstClr val="black"/>
                </a:solidFill>
                <a:latin typeface="Arial"/>
                <a:cs typeface="Arial"/>
              </a:rPr>
              <a:t>23</a:t>
            </a:r>
            <a:endParaRPr sz="1200">
              <a:solidFill>
                <a:prstClr val="black"/>
              </a:solidFill>
              <a:latin typeface="Arial"/>
              <a:cs typeface="Arial"/>
            </a:endParaRPr>
          </a:p>
        </p:txBody>
      </p:sp>
      <p:sp>
        <p:nvSpPr>
          <p:cNvPr id="117" name="object 24">
            <a:extLst>
              <a:ext uri="{FF2B5EF4-FFF2-40B4-BE49-F238E27FC236}">
                <a16:creationId xmlns:a16="http://schemas.microsoft.com/office/drawing/2014/main" id="{D07596E7-9692-1045-9E06-4670B4C32098}"/>
              </a:ext>
            </a:extLst>
          </p:cNvPr>
          <p:cNvSpPr txBox="1"/>
          <p:nvPr/>
        </p:nvSpPr>
        <p:spPr>
          <a:xfrm>
            <a:off x="2112390" y="2968482"/>
            <a:ext cx="196189" cy="184642"/>
          </a:xfrm>
          <a:prstGeom prst="rect">
            <a:avLst/>
          </a:prstGeom>
        </p:spPr>
        <p:txBody>
          <a:bodyPr vert="horz" wrap="square" lIns="0" tIns="0" rIns="0" bIns="0" rtlCol="0">
            <a:spAutoFit/>
          </a:bodyPr>
          <a:lstStyle/>
          <a:p>
            <a:pPr marL="12699" defTabSz="914286">
              <a:defRPr/>
            </a:pPr>
            <a:r>
              <a:rPr sz="1200" spc="-5" dirty="0">
                <a:solidFill>
                  <a:prstClr val="black"/>
                </a:solidFill>
                <a:latin typeface="Arial"/>
                <a:cs typeface="Arial"/>
              </a:rPr>
              <a:t>40</a:t>
            </a:r>
            <a:endParaRPr sz="1200">
              <a:solidFill>
                <a:prstClr val="black"/>
              </a:solidFill>
              <a:latin typeface="Arial"/>
              <a:cs typeface="Arial"/>
            </a:endParaRPr>
          </a:p>
        </p:txBody>
      </p:sp>
      <p:sp>
        <p:nvSpPr>
          <p:cNvPr id="118" name="object 25">
            <a:extLst>
              <a:ext uri="{FF2B5EF4-FFF2-40B4-BE49-F238E27FC236}">
                <a16:creationId xmlns:a16="http://schemas.microsoft.com/office/drawing/2014/main" id="{BBA94733-8A3B-CC48-BB1B-4052469AED02}"/>
              </a:ext>
            </a:extLst>
          </p:cNvPr>
          <p:cNvSpPr txBox="1"/>
          <p:nvPr/>
        </p:nvSpPr>
        <p:spPr>
          <a:xfrm>
            <a:off x="2112390" y="2443914"/>
            <a:ext cx="196189" cy="184642"/>
          </a:xfrm>
          <a:prstGeom prst="rect">
            <a:avLst/>
          </a:prstGeom>
        </p:spPr>
        <p:txBody>
          <a:bodyPr vert="horz" wrap="square" lIns="0" tIns="0" rIns="0" bIns="0" rtlCol="0">
            <a:spAutoFit/>
          </a:bodyPr>
          <a:lstStyle/>
          <a:p>
            <a:pPr marL="12699" defTabSz="914286">
              <a:defRPr/>
            </a:pPr>
            <a:r>
              <a:rPr sz="1200" spc="-5" dirty="0">
                <a:solidFill>
                  <a:prstClr val="black"/>
                </a:solidFill>
                <a:latin typeface="Arial"/>
                <a:cs typeface="Arial"/>
              </a:rPr>
              <a:t>50</a:t>
            </a:r>
            <a:endParaRPr sz="1200">
              <a:solidFill>
                <a:prstClr val="black"/>
              </a:solidFill>
              <a:latin typeface="Arial"/>
              <a:cs typeface="Arial"/>
            </a:endParaRPr>
          </a:p>
        </p:txBody>
      </p:sp>
      <p:sp>
        <p:nvSpPr>
          <p:cNvPr id="119" name="object 26">
            <a:extLst>
              <a:ext uri="{FF2B5EF4-FFF2-40B4-BE49-F238E27FC236}">
                <a16:creationId xmlns:a16="http://schemas.microsoft.com/office/drawing/2014/main" id="{07E812BA-A1AC-6149-A841-4E82A275035C}"/>
              </a:ext>
            </a:extLst>
          </p:cNvPr>
          <p:cNvSpPr/>
          <p:nvPr/>
        </p:nvSpPr>
        <p:spPr>
          <a:xfrm>
            <a:off x="4414470" y="2538133"/>
            <a:ext cx="76190" cy="76190"/>
          </a:xfrm>
          <a:custGeom>
            <a:avLst/>
            <a:gdLst/>
            <a:ahLst/>
            <a:cxnLst/>
            <a:rect l="l" t="t" r="r" b="b"/>
            <a:pathLst>
              <a:path w="76200" h="76200">
                <a:moveTo>
                  <a:pt x="0" y="76200"/>
                </a:moveTo>
                <a:lnTo>
                  <a:pt x="76200" y="76200"/>
                </a:lnTo>
                <a:lnTo>
                  <a:pt x="76200" y="0"/>
                </a:lnTo>
                <a:lnTo>
                  <a:pt x="0" y="0"/>
                </a:lnTo>
                <a:lnTo>
                  <a:pt x="0" y="76200"/>
                </a:lnTo>
                <a:close/>
              </a:path>
            </a:pathLst>
          </a:custGeom>
          <a:solidFill>
            <a:srgbClr val="0070C0"/>
          </a:solidFill>
        </p:spPr>
        <p:txBody>
          <a:bodyPr wrap="square" lIns="0" tIns="0" rIns="0" bIns="0" rtlCol="0"/>
          <a:lstStyle/>
          <a:p>
            <a:pPr defTabSz="914286">
              <a:defRPr/>
            </a:pPr>
            <a:endParaRPr sz="1800">
              <a:solidFill>
                <a:prstClr val="black"/>
              </a:solidFill>
              <a:latin typeface="Calibri"/>
            </a:endParaRPr>
          </a:p>
        </p:txBody>
      </p:sp>
      <p:sp>
        <p:nvSpPr>
          <p:cNvPr id="121" name="object 27">
            <a:extLst>
              <a:ext uri="{FF2B5EF4-FFF2-40B4-BE49-F238E27FC236}">
                <a16:creationId xmlns:a16="http://schemas.microsoft.com/office/drawing/2014/main" id="{199094ED-D72E-464F-888A-C2FFC7BFF866}"/>
              </a:ext>
            </a:extLst>
          </p:cNvPr>
          <p:cNvSpPr txBox="1"/>
          <p:nvPr/>
        </p:nvSpPr>
        <p:spPr>
          <a:xfrm>
            <a:off x="4512756" y="2473500"/>
            <a:ext cx="406982" cy="184642"/>
          </a:xfrm>
          <a:prstGeom prst="rect">
            <a:avLst/>
          </a:prstGeom>
        </p:spPr>
        <p:txBody>
          <a:bodyPr vert="horz" wrap="square" lIns="0" tIns="0" rIns="0" bIns="0" rtlCol="0">
            <a:spAutoFit/>
          </a:bodyPr>
          <a:lstStyle/>
          <a:p>
            <a:pPr marL="12699" defTabSz="914286">
              <a:defRPr/>
            </a:pPr>
            <a:r>
              <a:rPr sz="1200" spc="-5" dirty="0">
                <a:solidFill>
                  <a:prstClr val="black"/>
                </a:solidFill>
                <a:latin typeface="Arial"/>
                <a:cs typeface="Arial"/>
              </a:rPr>
              <a:t>L</a:t>
            </a:r>
            <a:r>
              <a:rPr sz="1200" spc="-15" dirty="0">
                <a:solidFill>
                  <a:prstClr val="black"/>
                </a:solidFill>
                <a:latin typeface="Arial"/>
                <a:cs typeface="Arial"/>
              </a:rPr>
              <a:t>a</a:t>
            </a:r>
            <a:r>
              <a:rPr sz="1200" dirty="0">
                <a:solidFill>
                  <a:prstClr val="black"/>
                </a:solidFill>
                <a:latin typeface="Arial"/>
                <a:cs typeface="Arial"/>
              </a:rPr>
              <a:t>ser</a:t>
            </a:r>
            <a:endParaRPr sz="1200">
              <a:solidFill>
                <a:prstClr val="black"/>
              </a:solidFill>
              <a:latin typeface="Arial"/>
              <a:cs typeface="Arial"/>
            </a:endParaRPr>
          </a:p>
        </p:txBody>
      </p:sp>
      <p:sp>
        <p:nvSpPr>
          <p:cNvPr id="122" name="object 28">
            <a:extLst>
              <a:ext uri="{FF2B5EF4-FFF2-40B4-BE49-F238E27FC236}">
                <a16:creationId xmlns:a16="http://schemas.microsoft.com/office/drawing/2014/main" id="{48C8F36E-7329-CF48-93FC-FDC01DBB3034}"/>
              </a:ext>
            </a:extLst>
          </p:cNvPr>
          <p:cNvSpPr/>
          <p:nvPr/>
        </p:nvSpPr>
        <p:spPr>
          <a:xfrm>
            <a:off x="6854077" y="2538133"/>
            <a:ext cx="76190" cy="76190"/>
          </a:xfrm>
          <a:custGeom>
            <a:avLst/>
            <a:gdLst/>
            <a:ahLst/>
            <a:cxnLst/>
            <a:rect l="l" t="t" r="r" b="b"/>
            <a:pathLst>
              <a:path w="76200" h="76200">
                <a:moveTo>
                  <a:pt x="0" y="76200"/>
                </a:moveTo>
                <a:lnTo>
                  <a:pt x="76200" y="76200"/>
                </a:lnTo>
                <a:lnTo>
                  <a:pt x="76200" y="0"/>
                </a:lnTo>
                <a:lnTo>
                  <a:pt x="0" y="0"/>
                </a:lnTo>
                <a:lnTo>
                  <a:pt x="0" y="76200"/>
                </a:lnTo>
                <a:close/>
              </a:path>
            </a:pathLst>
          </a:custGeom>
          <a:solidFill>
            <a:schemeClr val="accent4"/>
          </a:solidFill>
        </p:spPr>
        <p:txBody>
          <a:bodyPr wrap="square" lIns="0" tIns="0" rIns="0" bIns="0" rtlCol="0"/>
          <a:lstStyle/>
          <a:p>
            <a:pPr defTabSz="914286">
              <a:defRPr/>
            </a:pPr>
            <a:endParaRPr sz="1800">
              <a:solidFill>
                <a:prstClr val="black"/>
              </a:solidFill>
              <a:latin typeface="Calibri"/>
            </a:endParaRPr>
          </a:p>
        </p:txBody>
      </p:sp>
      <p:sp>
        <p:nvSpPr>
          <p:cNvPr id="124" name="object 29">
            <a:extLst>
              <a:ext uri="{FF2B5EF4-FFF2-40B4-BE49-F238E27FC236}">
                <a16:creationId xmlns:a16="http://schemas.microsoft.com/office/drawing/2014/main" id="{F125F7B4-0423-6A43-AE11-CCD030FA0350}"/>
              </a:ext>
            </a:extLst>
          </p:cNvPr>
          <p:cNvSpPr txBox="1"/>
          <p:nvPr/>
        </p:nvSpPr>
        <p:spPr>
          <a:xfrm>
            <a:off x="6951728" y="2473500"/>
            <a:ext cx="1895864" cy="184642"/>
          </a:xfrm>
          <a:prstGeom prst="rect">
            <a:avLst/>
          </a:prstGeom>
        </p:spPr>
        <p:txBody>
          <a:bodyPr vert="horz" wrap="square" lIns="0" tIns="0" rIns="0" bIns="0" rtlCol="0">
            <a:spAutoFit/>
          </a:bodyPr>
          <a:lstStyle/>
          <a:p>
            <a:pPr marL="12699" defTabSz="914286">
              <a:defRPr/>
            </a:pPr>
            <a:r>
              <a:rPr sz="1200" spc="-5" dirty="0">
                <a:solidFill>
                  <a:prstClr val="black"/>
                </a:solidFill>
                <a:latin typeface="Arial"/>
                <a:cs typeface="Arial"/>
              </a:rPr>
              <a:t>Ranibizumab deferred</a:t>
            </a:r>
            <a:r>
              <a:rPr sz="1200" spc="-35" dirty="0">
                <a:solidFill>
                  <a:prstClr val="black"/>
                </a:solidFill>
                <a:latin typeface="Arial"/>
                <a:cs typeface="Arial"/>
              </a:rPr>
              <a:t> </a:t>
            </a:r>
            <a:r>
              <a:rPr sz="1200" spc="-5" dirty="0">
                <a:solidFill>
                  <a:prstClr val="black"/>
                </a:solidFill>
                <a:latin typeface="Arial"/>
                <a:cs typeface="Arial"/>
              </a:rPr>
              <a:t>laser</a:t>
            </a:r>
            <a:endParaRPr sz="1200" dirty="0">
              <a:solidFill>
                <a:prstClr val="black"/>
              </a:solidFill>
              <a:latin typeface="Arial"/>
              <a:cs typeface="Arial"/>
            </a:endParaRPr>
          </a:p>
        </p:txBody>
      </p:sp>
      <p:sp>
        <p:nvSpPr>
          <p:cNvPr id="125" name="object 30">
            <a:extLst>
              <a:ext uri="{FF2B5EF4-FFF2-40B4-BE49-F238E27FC236}">
                <a16:creationId xmlns:a16="http://schemas.microsoft.com/office/drawing/2014/main" id="{BDBF9311-2455-054D-9F77-5674A2C834DB}"/>
              </a:ext>
            </a:extLst>
          </p:cNvPr>
          <p:cNvSpPr txBox="1"/>
          <p:nvPr/>
        </p:nvSpPr>
        <p:spPr>
          <a:xfrm>
            <a:off x="3398223" y="5205676"/>
            <a:ext cx="2161894" cy="184642"/>
          </a:xfrm>
          <a:prstGeom prst="rect">
            <a:avLst/>
          </a:prstGeom>
        </p:spPr>
        <p:txBody>
          <a:bodyPr vert="horz" wrap="square" lIns="0" tIns="0" rIns="0" bIns="0" rtlCol="0">
            <a:spAutoFit/>
          </a:bodyPr>
          <a:lstStyle/>
          <a:p>
            <a:pPr marL="12699" defTabSz="914286">
              <a:defRPr/>
            </a:pPr>
            <a:r>
              <a:rPr sz="1200" b="1" spc="-11" dirty="0">
                <a:solidFill>
                  <a:srgbClr val="404040"/>
                </a:solidFill>
                <a:latin typeface="Arial"/>
                <a:cs typeface="Arial"/>
              </a:rPr>
              <a:t>Eyes </a:t>
            </a:r>
            <a:r>
              <a:rPr sz="1200" b="1" dirty="0">
                <a:solidFill>
                  <a:srgbClr val="404040"/>
                </a:solidFill>
                <a:latin typeface="Arial"/>
                <a:cs typeface="Arial"/>
              </a:rPr>
              <a:t>without </a:t>
            </a:r>
            <a:r>
              <a:rPr sz="1200" b="1" spc="-5" dirty="0">
                <a:solidFill>
                  <a:srgbClr val="404040"/>
                </a:solidFill>
                <a:latin typeface="Arial"/>
                <a:cs typeface="Arial"/>
              </a:rPr>
              <a:t>PDR at</a:t>
            </a:r>
            <a:r>
              <a:rPr sz="1200" b="1" spc="-45" dirty="0">
                <a:solidFill>
                  <a:srgbClr val="404040"/>
                </a:solidFill>
                <a:latin typeface="Arial"/>
                <a:cs typeface="Arial"/>
              </a:rPr>
              <a:t> </a:t>
            </a:r>
            <a:r>
              <a:rPr sz="1200" b="1" dirty="0">
                <a:solidFill>
                  <a:srgbClr val="404040"/>
                </a:solidFill>
                <a:latin typeface="Arial"/>
                <a:cs typeface="Arial"/>
              </a:rPr>
              <a:t>baseline</a:t>
            </a:r>
            <a:endParaRPr sz="1200">
              <a:solidFill>
                <a:prstClr val="black"/>
              </a:solidFill>
              <a:latin typeface="Arial"/>
              <a:cs typeface="Arial"/>
            </a:endParaRPr>
          </a:p>
        </p:txBody>
      </p:sp>
      <p:sp>
        <p:nvSpPr>
          <p:cNvPr id="126" name="object 31">
            <a:extLst>
              <a:ext uri="{FF2B5EF4-FFF2-40B4-BE49-F238E27FC236}">
                <a16:creationId xmlns:a16="http://schemas.microsoft.com/office/drawing/2014/main" id="{EF2868A9-D3F6-9042-BAFA-30514C37880A}"/>
              </a:ext>
            </a:extLst>
          </p:cNvPr>
          <p:cNvSpPr txBox="1"/>
          <p:nvPr/>
        </p:nvSpPr>
        <p:spPr>
          <a:xfrm>
            <a:off x="7598454" y="5205676"/>
            <a:ext cx="1923801" cy="184642"/>
          </a:xfrm>
          <a:prstGeom prst="rect">
            <a:avLst/>
          </a:prstGeom>
        </p:spPr>
        <p:txBody>
          <a:bodyPr vert="horz" wrap="square" lIns="0" tIns="0" rIns="0" bIns="0" rtlCol="0">
            <a:spAutoFit/>
          </a:bodyPr>
          <a:lstStyle/>
          <a:p>
            <a:pPr marL="12699" defTabSz="914286">
              <a:defRPr/>
            </a:pPr>
            <a:r>
              <a:rPr sz="1200" b="1" spc="-11" dirty="0">
                <a:solidFill>
                  <a:srgbClr val="404040"/>
                </a:solidFill>
                <a:latin typeface="Arial"/>
                <a:cs typeface="Arial"/>
              </a:rPr>
              <a:t>Eyes </a:t>
            </a:r>
            <a:r>
              <a:rPr sz="1200" b="1" spc="5" dirty="0">
                <a:solidFill>
                  <a:srgbClr val="404040"/>
                </a:solidFill>
                <a:latin typeface="Arial"/>
                <a:cs typeface="Arial"/>
              </a:rPr>
              <a:t>with </a:t>
            </a:r>
            <a:r>
              <a:rPr sz="1200" b="1" spc="-5" dirty="0">
                <a:solidFill>
                  <a:srgbClr val="404040"/>
                </a:solidFill>
                <a:latin typeface="Arial"/>
                <a:cs typeface="Arial"/>
              </a:rPr>
              <a:t>PDR at</a:t>
            </a:r>
            <a:r>
              <a:rPr sz="1200" b="1" spc="-71" dirty="0">
                <a:solidFill>
                  <a:srgbClr val="404040"/>
                </a:solidFill>
                <a:latin typeface="Arial"/>
                <a:cs typeface="Arial"/>
              </a:rPr>
              <a:t> </a:t>
            </a:r>
            <a:r>
              <a:rPr sz="1200" b="1" dirty="0">
                <a:solidFill>
                  <a:srgbClr val="404040"/>
                </a:solidFill>
                <a:latin typeface="Arial"/>
                <a:cs typeface="Arial"/>
              </a:rPr>
              <a:t>baseline</a:t>
            </a:r>
            <a:endParaRPr sz="1200">
              <a:solidFill>
                <a:prstClr val="black"/>
              </a:solidFill>
              <a:latin typeface="Arial"/>
              <a:cs typeface="Arial"/>
            </a:endParaRPr>
          </a:p>
        </p:txBody>
      </p:sp>
      <p:sp>
        <p:nvSpPr>
          <p:cNvPr id="127" name="object 32">
            <a:extLst>
              <a:ext uri="{FF2B5EF4-FFF2-40B4-BE49-F238E27FC236}">
                <a16:creationId xmlns:a16="http://schemas.microsoft.com/office/drawing/2014/main" id="{59608391-0BE5-7144-ACBE-07E9BC76F582}"/>
              </a:ext>
            </a:extLst>
          </p:cNvPr>
          <p:cNvSpPr txBox="1"/>
          <p:nvPr/>
        </p:nvSpPr>
        <p:spPr>
          <a:xfrm>
            <a:off x="1534065" y="2928989"/>
            <a:ext cx="359073" cy="1686340"/>
          </a:xfrm>
          <a:prstGeom prst="rect">
            <a:avLst/>
          </a:prstGeom>
        </p:spPr>
        <p:txBody>
          <a:bodyPr vert="vert270" wrap="square" lIns="0" tIns="4444" rIns="0" bIns="0" rtlCol="0">
            <a:spAutoFit/>
          </a:bodyPr>
          <a:lstStyle/>
          <a:p>
            <a:pPr marL="455873" marR="5079" indent="-443810" defTabSz="914286">
              <a:lnSpc>
                <a:spcPts val="1440"/>
              </a:lnSpc>
              <a:spcBef>
                <a:spcPts val="35"/>
              </a:spcBef>
              <a:defRPr/>
            </a:pPr>
            <a:r>
              <a:rPr sz="1200" dirty="0">
                <a:solidFill>
                  <a:srgbClr val="404040"/>
                </a:solidFill>
                <a:latin typeface="Arial"/>
                <a:cs typeface="Arial"/>
              </a:rPr>
              <a:t>Cu</a:t>
            </a:r>
            <a:r>
              <a:rPr sz="1200" spc="5" dirty="0">
                <a:solidFill>
                  <a:srgbClr val="404040"/>
                </a:solidFill>
                <a:latin typeface="Arial"/>
                <a:cs typeface="Arial"/>
              </a:rPr>
              <a:t>m</a:t>
            </a:r>
            <a:r>
              <a:rPr sz="1200" dirty="0">
                <a:solidFill>
                  <a:srgbClr val="404040"/>
                </a:solidFill>
                <a:latin typeface="Arial"/>
                <a:cs typeface="Arial"/>
              </a:rPr>
              <a:t>ulati</a:t>
            </a:r>
            <a:r>
              <a:rPr sz="1200" spc="-15" dirty="0">
                <a:solidFill>
                  <a:srgbClr val="404040"/>
                </a:solidFill>
                <a:latin typeface="Arial"/>
                <a:cs typeface="Arial"/>
              </a:rPr>
              <a:t>v</a:t>
            </a:r>
            <a:r>
              <a:rPr sz="1200" dirty="0">
                <a:solidFill>
                  <a:srgbClr val="404040"/>
                </a:solidFill>
                <a:latin typeface="Arial"/>
                <a:cs typeface="Arial"/>
              </a:rPr>
              <a:t>e</a:t>
            </a:r>
            <a:r>
              <a:rPr sz="1200" spc="-31" dirty="0">
                <a:solidFill>
                  <a:srgbClr val="404040"/>
                </a:solidFill>
                <a:latin typeface="Arial"/>
                <a:cs typeface="Arial"/>
              </a:rPr>
              <a:t> </a:t>
            </a:r>
            <a:r>
              <a:rPr sz="1200" dirty="0">
                <a:solidFill>
                  <a:srgbClr val="404040"/>
                </a:solidFill>
                <a:latin typeface="Arial"/>
                <a:cs typeface="Arial"/>
              </a:rPr>
              <a:t>proba</a:t>
            </a:r>
            <a:r>
              <a:rPr sz="1200" spc="-11" dirty="0">
                <a:solidFill>
                  <a:srgbClr val="404040"/>
                </a:solidFill>
                <a:latin typeface="Arial"/>
                <a:cs typeface="Arial"/>
              </a:rPr>
              <a:t>b</a:t>
            </a:r>
            <a:r>
              <a:rPr sz="1200" dirty="0">
                <a:solidFill>
                  <a:srgbClr val="404040"/>
                </a:solidFill>
                <a:latin typeface="Arial"/>
                <a:cs typeface="Arial"/>
              </a:rPr>
              <a:t>i</a:t>
            </a:r>
            <a:r>
              <a:rPr sz="1200" spc="-5" dirty="0">
                <a:solidFill>
                  <a:srgbClr val="404040"/>
                </a:solidFill>
                <a:latin typeface="Arial"/>
                <a:cs typeface="Arial"/>
              </a:rPr>
              <a:t>l</a:t>
            </a:r>
            <a:r>
              <a:rPr sz="1200" dirty="0">
                <a:solidFill>
                  <a:srgbClr val="404040"/>
                </a:solidFill>
                <a:latin typeface="Arial"/>
                <a:cs typeface="Arial"/>
              </a:rPr>
              <a:t>ity</a:t>
            </a:r>
            <a:r>
              <a:rPr sz="1200" spc="-35" dirty="0">
                <a:solidFill>
                  <a:srgbClr val="404040"/>
                </a:solidFill>
                <a:latin typeface="Arial"/>
                <a:cs typeface="Arial"/>
              </a:rPr>
              <a:t> </a:t>
            </a:r>
            <a:r>
              <a:rPr sz="1200" dirty="0">
                <a:solidFill>
                  <a:srgbClr val="404040"/>
                </a:solidFill>
                <a:latin typeface="Arial"/>
                <a:cs typeface="Arial"/>
              </a:rPr>
              <a:t>at 3</a:t>
            </a:r>
            <a:r>
              <a:rPr sz="1200" spc="-11" dirty="0">
                <a:solidFill>
                  <a:srgbClr val="404040"/>
                </a:solidFill>
                <a:latin typeface="Arial"/>
                <a:cs typeface="Arial"/>
              </a:rPr>
              <a:t> </a:t>
            </a:r>
            <a:r>
              <a:rPr sz="1200" spc="-15" dirty="0">
                <a:solidFill>
                  <a:srgbClr val="404040"/>
                </a:solidFill>
                <a:latin typeface="Arial"/>
                <a:cs typeface="Arial"/>
              </a:rPr>
              <a:t>y</a:t>
            </a:r>
            <a:r>
              <a:rPr sz="1200" dirty="0">
                <a:solidFill>
                  <a:srgbClr val="404040"/>
                </a:solidFill>
                <a:latin typeface="Arial"/>
                <a:cs typeface="Arial"/>
              </a:rPr>
              <a:t>ears </a:t>
            </a:r>
            <a:r>
              <a:rPr sz="1200" spc="-5" dirty="0">
                <a:solidFill>
                  <a:srgbClr val="404040"/>
                </a:solidFill>
                <a:latin typeface="Arial"/>
                <a:cs typeface="Arial"/>
              </a:rPr>
              <a:t>(</a:t>
            </a:r>
            <a:r>
              <a:rPr sz="1200" dirty="0">
                <a:solidFill>
                  <a:srgbClr val="404040"/>
                </a:solidFill>
                <a:latin typeface="Arial"/>
                <a:cs typeface="Arial"/>
              </a:rPr>
              <a:t>%)</a:t>
            </a:r>
            <a:endParaRPr sz="1200">
              <a:solidFill>
                <a:prstClr val="black"/>
              </a:solidFill>
              <a:latin typeface="Arial"/>
              <a:cs typeface="Arial"/>
            </a:endParaRPr>
          </a:p>
        </p:txBody>
      </p:sp>
      <p:sp>
        <p:nvSpPr>
          <p:cNvPr id="132" name="object 33">
            <a:extLst>
              <a:ext uri="{FF2B5EF4-FFF2-40B4-BE49-F238E27FC236}">
                <a16:creationId xmlns:a16="http://schemas.microsoft.com/office/drawing/2014/main" id="{DEB8ECAE-297C-CF43-A6FD-794D389E7CFD}"/>
              </a:ext>
            </a:extLst>
          </p:cNvPr>
          <p:cNvSpPr txBox="1"/>
          <p:nvPr/>
        </p:nvSpPr>
        <p:spPr>
          <a:xfrm>
            <a:off x="4877834" y="4498504"/>
            <a:ext cx="224762" cy="215416"/>
          </a:xfrm>
          <a:prstGeom prst="rect">
            <a:avLst/>
          </a:prstGeom>
        </p:spPr>
        <p:txBody>
          <a:bodyPr vert="horz" wrap="square" lIns="0" tIns="0" rIns="0" bIns="0" rtlCol="0">
            <a:spAutoFit/>
          </a:bodyPr>
          <a:lstStyle/>
          <a:p>
            <a:pPr marL="12699" defTabSz="914286">
              <a:defRPr/>
            </a:pPr>
            <a:r>
              <a:rPr sz="1400" dirty="0">
                <a:solidFill>
                  <a:prstClr val="black"/>
                </a:solidFill>
                <a:latin typeface="Arial"/>
                <a:cs typeface="Arial"/>
              </a:rPr>
              <a:t>*</a:t>
            </a:r>
            <a:r>
              <a:rPr sz="1400" spc="-135" dirty="0">
                <a:solidFill>
                  <a:prstClr val="black"/>
                </a:solidFill>
                <a:latin typeface="Arial"/>
                <a:cs typeface="Arial"/>
              </a:rPr>
              <a:t> </a:t>
            </a:r>
            <a:r>
              <a:rPr sz="1800" spc="-7" baseline="-13888" dirty="0">
                <a:solidFill>
                  <a:prstClr val="black"/>
                </a:solidFill>
                <a:latin typeface="Arial"/>
                <a:cs typeface="Arial"/>
              </a:rPr>
              <a:t>7</a:t>
            </a:r>
            <a:endParaRPr sz="1800" baseline="-13888">
              <a:solidFill>
                <a:prstClr val="black"/>
              </a:solidFill>
              <a:latin typeface="Arial"/>
              <a:cs typeface="Arial"/>
            </a:endParaRPr>
          </a:p>
        </p:txBody>
      </p:sp>
      <p:sp>
        <p:nvSpPr>
          <p:cNvPr id="133" name="object 35">
            <a:extLst>
              <a:ext uri="{FF2B5EF4-FFF2-40B4-BE49-F238E27FC236}">
                <a16:creationId xmlns:a16="http://schemas.microsoft.com/office/drawing/2014/main" id="{75039687-917E-BB42-9091-00F58A49549A}"/>
              </a:ext>
            </a:extLst>
          </p:cNvPr>
          <p:cNvSpPr txBox="1"/>
          <p:nvPr/>
        </p:nvSpPr>
        <p:spPr>
          <a:xfrm>
            <a:off x="3225894" y="1924295"/>
            <a:ext cx="5901125" cy="276999"/>
          </a:xfrm>
          <a:prstGeom prst="rect">
            <a:avLst/>
          </a:prstGeom>
          <a:solidFill>
            <a:schemeClr val="bg1"/>
          </a:solidFill>
        </p:spPr>
        <p:txBody>
          <a:bodyPr vert="horz" wrap="square" lIns="0" tIns="0" rIns="0" bIns="0" rtlCol="0">
            <a:spAutoFit/>
          </a:bodyPr>
          <a:lstStyle/>
          <a:p>
            <a:pPr marL="12699" algn="ctr" defTabSz="914286">
              <a:defRPr/>
            </a:pPr>
            <a:r>
              <a:rPr sz="1800" b="1" spc="-5" dirty="0">
                <a:solidFill>
                  <a:prstClr val="black"/>
                </a:solidFill>
                <a:latin typeface="Arial"/>
                <a:cs typeface="Arial"/>
              </a:rPr>
              <a:t>Cumulative </a:t>
            </a:r>
            <a:r>
              <a:rPr sz="1800" b="1" dirty="0">
                <a:solidFill>
                  <a:prstClr val="black"/>
                </a:solidFill>
                <a:latin typeface="Arial"/>
                <a:cs typeface="Arial"/>
              </a:rPr>
              <a:t>probability of </a:t>
            </a:r>
            <a:r>
              <a:rPr sz="1800" b="1" spc="-5" dirty="0">
                <a:solidFill>
                  <a:prstClr val="black"/>
                </a:solidFill>
                <a:latin typeface="Arial"/>
                <a:cs typeface="Arial"/>
              </a:rPr>
              <a:t>DR </a:t>
            </a:r>
            <a:r>
              <a:rPr sz="1800" b="1" dirty="0">
                <a:solidFill>
                  <a:prstClr val="black"/>
                </a:solidFill>
                <a:latin typeface="Arial"/>
                <a:cs typeface="Arial"/>
              </a:rPr>
              <a:t>worsening at 3</a:t>
            </a:r>
            <a:r>
              <a:rPr sz="1800" b="1" spc="-35" dirty="0">
                <a:solidFill>
                  <a:prstClr val="black"/>
                </a:solidFill>
                <a:latin typeface="Arial"/>
                <a:cs typeface="Arial"/>
              </a:rPr>
              <a:t> </a:t>
            </a:r>
            <a:r>
              <a:rPr sz="1800" b="1" spc="-5" dirty="0">
                <a:solidFill>
                  <a:prstClr val="black"/>
                </a:solidFill>
                <a:latin typeface="Arial"/>
                <a:cs typeface="Arial"/>
              </a:rPr>
              <a:t>years</a:t>
            </a:r>
            <a:endParaRPr sz="1800" dirty="0">
              <a:solidFill>
                <a:prstClr val="black"/>
              </a:solidFill>
              <a:latin typeface="Arial"/>
              <a:cs typeface="Arial"/>
            </a:endParaRPr>
          </a:p>
        </p:txBody>
      </p:sp>
    </p:spTree>
    <p:extLst>
      <p:ext uri="{BB962C8B-B14F-4D97-AF65-F5344CB8AC3E}">
        <p14:creationId xmlns:p14="http://schemas.microsoft.com/office/powerpoint/2010/main" val="4032443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E35A5E9-CDE1-494C-B681-879B369CF75A}"/>
              </a:ext>
            </a:extLst>
          </p:cNvPr>
          <p:cNvGrpSpPr/>
          <p:nvPr/>
        </p:nvGrpSpPr>
        <p:grpSpPr>
          <a:xfrm>
            <a:off x="5481076" y="2871591"/>
            <a:ext cx="1075267" cy="1075267"/>
            <a:chOff x="4650157" y="1966007"/>
            <a:chExt cx="879554" cy="879554"/>
          </a:xfrm>
        </p:grpSpPr>
        <p:sp>
          <p:nvSpPr>
            <p:cNvPr id="47" name="Oval 46">
              <a:extLst>
                <a:ext uri="{FF2B5EF4-FFF2-40B4-BE49-F238E27FC236}">
                  <a16:creationId xmlns:a16="http://schemas.microsoft.com/office/drawing/2014/main" id="{A88B5672-9303-AB4C-84D0-00B4363B87D8}"/>
                </a:ext>
              </a:extLst>
            </p:cNvPr>
            <p:cNvSpPr/>
            <p:nvPr/>
          </p:nvSpPr>
          <p:spPr>
            <a:xfrm>
              <a:off x="4650157" y="1966007"/>
              <a:ext cx="879554" cy="879554"/>
            </a:xfrm>
            <a:prstGeom prst="ellipse">
              <a:avLst/>
            </a:prstGeom>
            <a:solidFill>
              <a:schemeClr val="bg1"/>
            </a:solidFill>
            <a:ln w="127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Arial" panose="020B0604020202020204" pitchFamily="34" charset="0"/>
                <a:cs typeface="Arial" panose="020B0604020202020204" pitchFamily="34" charset="0"/>
              </a:endParaRPr>
            </a:p>
          </p:txBody>
        </p:sp>
        <p:sp>
          <p:nvSpPr>
            <p:cNvPr id="48" name="Oval 47">
              <a:extLst>
                <a:ext uri="{FF2B5EF4-FFF2-40B4-BE49-F238E27FC236}">
                  <a16:creationId xmlns:a16="http://schemas.microsoft.com/office/drawing/2014/main" id="{8A1CAD0F-D5A0-FA44-BD56-B502B91F6812}"/>
                </a:ext>
              </a:extLst>
            </p:cNvPr>
            <p:cNvSpPr/>
            <p:nvPr/>
          </p:nvSpPr>
          <p:spPr>
            <a:xfrm>
              <a:off x="4685974" y="2001824"/>
              <a:ext cx="807921" cy="807921"/>
            </a:xfrm>
            <a:prstGeom prst="ellipse">
              <a:avLst/>
            </a:prstGeom>
            <a:solidFill>
              <a:schemeClr val="bg1"/>
            </a:solidFill>
            <a:ln w="6350">
              <a:solidFill>
                <a:srgbClr val="0460A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Arial" panose="020B0604020202020204" pitchFamily="34" charset="0"/>
                <a:cs typeface="Arial" panose="020B0604020202020204" pitchFamily="34" charset="0"/>
              </a:endParaRPr>
            </a:p>
          </p:txBody>
        </p:sp>
      </p:grpSp>
      <p:sp>
        <p:nvSpPr>
          <p:cNvPr id="49" name="object 9">
            <a:extLst>
              <a:ext uri="{FF2B5EF4-FFF2-40B4-BE49-F238E27FC236}">
                <a16:creationId xmlns:a16="http://schemas.microsoft.com/office/drawing/2014/main" id="{2F73638C-2580-AB48-A01C-26F0C0D5504D}"/>
              </a:ext>
            </a:extLst>
          </p:cNvPr>
          <p:cNvSpPr txBox="1"/>
          <p:nvPr/>
        </p:nvSpPr>
        <p:spPr>
          <a:xfrm>
            <a:off x="4087196" y="4036147"/>
            <a:ext cx="3926823" cy="276999"/>
          </a:xfrm>
          <a:prstGeom prst="rect">
            <a:avLst/>
          </a:prstGeom>
        </p:spPr>
        <p:txBody>
          <a:bodyPr vert="horz" wrap="square" lIns="0" tIns="0" rIns="0" bIns="0" rtlCol="0">
            <a:spAutoFit/>
          </a:bodyPr>
          <a:lstStyle/>
          <a:p>
            <a:pPr marL="12699" algn="ctr" defTabSz="914286">
              <a:defRPr/>
            </a:pPr>
            <a:r>
              <a:rPr lang="en-IN" sz="1800" b="1" spc="11" dirty="0">
                <a:solidFill>
                  <a:srgbClr val="C00000"/>
                </a:solidFill>
                <a:cs typeface="Arial"/>
              </a:rPr>
              <a:t>PRIMARY OUTCOME  MEASURES</a:t>
            </a:r>
          </a:p>
        </p:txBody>
      </p:sp>
      <p:sp>
        <p:nvSpPr>
          <p:cNvPr id="34" name="Rectangle 33">
            <a:extLst>
              <a:ext uri="{FF2B5EF4-FFF2-40B4-BE49-F238E27FC236}">
                <a16:creationId xmlns:a16="http://schemas.microsoft.com/office/drawing/2014/main" id="{E0097B24-797D-8249-AB56-1AE1FDF1CC72}"/>
              </a:ext>
            </a:extLst>
          </p:cNvPr>
          <p:cNvSpPr/>
          <p:nvPr/>
        </p:nvSpPr>
        <p:spPr>
          <a:xfrm rot="5400000">
            <a:off x="5800860" y="-3050814"/>
            <a:ext cx="1075268" cy="10487811"/>
          </a:xfrm>
          <a:prstGeom prst="rect">
            <a:avLst/>
          </a:prstGeom>
          <a:gradFill>
            <a:gsLst>
              <a:gs pos="0">
                <a:schemeClr val="bg1"/>
              </a:gs>
              <a:gs pos="98000">
                <a:schemeClr val="accent4">
                  <a:lumMod val="40000"/>
                  <a:lumOff val="60000"/>
                  <a:alpha val="7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 name="Slide Number Placeholder 5"/>
          <p:cNvSpPr>
            <a:spLocks noGrp="1"/>
          </p:cNvSpPr>
          <p:nvPr>
            <p:ph type="sldNum" sz="quarter" idx="11"/>
          </p:nvPr>
        </p:nvSpPr>
        <p:spPr/>
        <p:txBody>
          <a:bodyPr/>
          <a:lstStyle/>
          <a:p>
            <a:fld id="{47547CF9-5B10-D24F-A8D7-45A9778164F7}" type="slidenum">
              <a:rPr lang="uk-UA" smtClean="0">
                <a:latin typeface="Arial" panose="020B0604020202020204" pitchFamily="34" charset="0"/>
                <a:cs typeface="Arial" panose="020B0604020202020204" pitchFamily="34" charset="0"/>
              </a:rPr>
              <a:pPr/>
              <a:t>31</a:t>
            </a:fld>
            <a:endParaRPr lang="uk-UA" dirty="0">
              <a:latin typeface="Arial" panose="020B0604020202020204" pitchFamily="34" charset="0"/>
              <a:cs typeface="Arial" panose="020B0604020202020204" pitchFamily="34" charset="0"/>
            </a:endParaRPr>
          </a:p>
        </p:txBody>
      </p:sp>
      <p:sp>
        <p:nvSpPr>
          <p:cNvPr id="11" name="Title 1"/>
          <p:cNvSpPr>
            <a:spLocks noGrp="1"/>
          </p:cNvSpPr>
          <p:nvPr>
            <p:ph type="title"/>
          </p:nvPr>
        </p:nvSpPr>
        <p:spPr>
          <a:xfrm>
            <a:off x="613277" y="178790"/>
            <a:ext cx="9935186" cy="1371122"/>
          </a:xfrm>
        </p:spPr>
        <p:txBody>
          <a:bodyPr wrap="square" anchor="ctr">
            <a:normAutofit/>
          </a:bodyPr>
          <a:lstStyle/>
          <a:p>
            <a:pPr>
              <a:lnSpc>
                <a:spcPct val="90000"/>
              </a:lnSpc>
            </a:pPr>
            <a:r>
              <a:rPr lang="en-US" b="0" spc="-133" dirty="0"/>
              <a:t>RISE/RIDE</a:t>
            </a:r>
            <a:br>
              <a:rPr lang="en-US" b="0" spc="-133" dirty="0"/>
            </a:br>
            <a:r>
              <a:rPr lang="en-US" sz="2800" b="0" spc="-133" dirty="0">
                <a:latin typeface="Arial" panose="020B0604020202020204" pitchFamily="34" charset="0"/>
                <a:cs typeface="Arial" panose="020B0604020202020204" pitchFamily="34" charset="0"/>
              </a:rPr>
              <a:t>Key study elements</a:t>
            </a:r>
            <a:endParaRPr lang="en-US" b="0" spc="-133" dirty="0">
              <a:latin typeface="Arial" panose="020B0604020202020204" pitchFamily="34" charset="0"/>
              <a:cs typeface="Arial" panose="020B0604020202020204" pitchFamily="34" charset="0"/>
            </a:endParaRPr>
          </a:p>
        </p:txBody>
      </p:sp>
      <p:grpSp>
        <p:nvGrpSpPr>
          <p:cNvPr id="28" name="Group 27">
            <a:extLst>
              <a:ext uri="{FF2B5EF4-FFF2-40B4-BE49-F238E27FC236}">
                <a16:creationId xmlns:a16="http://schemas.microsoft.com/office/drawing/2014/main" id="{B3C8916B-48D4-0B41-84A9-0FD5571D017A}"/>
              </a:ext>
            </a:extLst>
          </p:cNvPr>
          <p:cNvGrpSpPr/>
          <p:nvPr/>
        </p:nvGrpSpPr>
        <p:grpSpPr>
          <a:xfrm>
            <a:off x="601133" y="1655456"/>
            <a:ext cx="1075267" cy="1075267"/>
            <a:chOff x="4650157" y="1966007"/>
            <a:chExt cx="879554" cy="879554"/>
          </a:xfrm>
        </p:grpSpPr>
        <p:sp>
          <p:nvSpPr>
            <p:cNvPr id="29" name="Oval 28">
              <a:extLst>
                <a:ext uri="{FF2B5EF4-FFF2-40B4-BE49-F238E27FC236}">
                  <a16:creationId xmlns:a16="http://schemas.microsoft.com/office/drawing/2014/main" id="{7C7F0E5C-1890-BA45-BEB8-95A8C77AE4B9}"/>
                </a:ext>
              </a:extLst>
            </p:cNvPr>
            <p:cNvSpPr/>
            <p:nvPr/>
          </p:nvSpPr>
          <p:spPr>
            <a:xfrm>
              <a:off x="4650157" y="1966007"/>
              <a:ext cx="879554" cy="879554"/>
            </a:xfrm>
            <a:prstGeom prst="ellipse">
              <a:avLst/>
            </a:prstGeom>
            <a:solidFill>
              <a:schemeClr val="bg1"/>
            </a:solidFill>
            <a:ln w="6350">
              <a:solidFill>
                <a:srgbClr val="0460A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Arial" panose="020B0604020202020204" pitchFamily="34" charset="0"/>
                <a:cs typeface="Arial" panose="020B0604020202020204" pitchFamily="34" charset="0"/>
              </a:endParaRPr>
            </a:p>
          </p:txBody>
        </p:sp>
        <p:sp>
          <p:nvSpPr>
            <p:cNvPr id="30" name="Oval 29">
              <a:extLst>
                <a:ext uri="{FF2B5EF4-FFF2-40B4-BE49-F238E27FC236}">
                  <a16:creationId xmlns:a16="http://schemas.microsoft.com/office/drawing/2014/main" id="{370B692E-6C80-BA4F-9C8B-F0C42BB2B39D}"/>
                </a:ext>
              </a:extLst>
            </p:cNvPr>
            <p:cNvSpPr/>
            <p:nvPr/>
          </p:nvSpPr>
          <p:spPr>
            <a:xfrm>
              <a:off x="4685974" y="2001824"/>
              <a:ext cx="807921" cy="807921"/>
            </a:xfrm>
            <a:prstGeom prst="ellipse">
              <a:avLst/>
            </a:prstGeom>
            <a:solidFill>
              <a:schemeClr val="bg1"/>
            </a:solidFill>
            <a:ln w="6350">
              <a:solidFill>
                <a:srgbClr val="0460A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Arial" panose="020B0604020202020204" pitchFamily="34" charset="0"/>
                <a:cs typeface="Arial" panose="020B0604020202020204" pitchFamily="34" charset="0"/>
              </a:endParaRPr>
            </a:p>
          </p:txBody>
        </p:sp>
      </p:grpSp>
      <p:sp>
        <p:nvSpPr>
          <p:cNvPr id="31" name="object 24">
            <a:extLst>
              <a:ext uri="{FF2B5EF4-FFF2-40B4-BE49-F238E27FC236}">
                <a16:creationId xmlns:a16="http://schemas.microsoft.com/office/drawing/2014/main" id="{6C0B8300-A403-BE4A-AA66-30B646AE2898}"/>
              </a:ext>
            </a:extLst>
          </p:cNvPr>
          <p:cNvSpPr txBox="1"/>
          <p:nvPr/>
        </p:nvSpPr>
        <p:spPr>
          <a:xfrm>
            <a:off x="1828800" y="1916126"/>
            <a:ext cx="9561855" cy="553926"/>
          </a:xfrm>
          <a:prstGeom prst="rect">
            <a:avLst/>
          </a:prstGeom>
        </p:spPr>
        <p:txBody>
          <a:bodyPr vert="horz" wrap="square" lIns="0" tIns="0" rIns="0" bIns="0" rtlCol="0">
            <a:spAutoFit/>
          </a:bodyPr>
          <a:lstStyle/>
          <a:p>
            <a:pPr marL="7938" marR="5079" indent="4763" defTabSz="914286">
              <a:defRPr/>
            </a:pPr>
            <a:r>
              <a:rPr sz="1800" b="1" spc="-5" dirty="0">
                <a:latin typeface="Arial"/>
                <a:cs typeface="Arial"/>
              </a:rPr>
              <a:t>Objective: </a:t>
            </a:r>
            <a:r>
              <a:rPr lang="en-IN" sz="1800" spc="5" dirty="0">
                <a:cs typeface="Arial"/>
              </a:rPr>
              <a:t>To evaluate DR outcomes with ranibizumab treatment in patients with DR and DME at  high risk of progression to proliferative disease1-3</a:t>
            </a:r>
            <a:endParaRPr sz="1800" baseline="25462" dirty="0">
              <a:latin typeface="Arial"/>
              <a:cs typeface="Arial"/>
            </a:endParaRPr>
          </a:p>
        </p:txBody>
      </p:sp>
      <p:pic>
        <p:nvPicPr>
          <p:cNvPr id="1026" name="Picture 2" descr="objective Icon 2869391">
            <a:extLst>
              <a:ext uri="{FF2B5EF4-FFF2-40B4-BE49-F238E27FC236}">
                <a16:creationId xmlns:a16="http://schemas.microsoft.com/office/drawing/2014/main" id="{2BB52990-4AC5-EA4B-B866-22A792854160}"/>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9732" y="1884055"/>
            <a:ext cx="618068" cy="618068"/>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Group 34">
            <a:extLst>
              <a:ext uri="{FF2B5EF4-FFF2-40B4-BE49-F238E27FC236}">
                <a16:creationId xmlns:a16="http://schemas.microsoft.com/office/drawing/2014/main" id="{791BAE58-8C3E-EB4C-BDE6-BC8D8EDB9F53}"/>
              </a:ext>
            </a:extLst>
          </p:cNvPr>
          <p:cNvGrpSpPr/>
          <p:nvPr/>
        </p:nvGrpSpPr>
        <p:grpSpPr>
          <a:xfrm>
            <a:off x="1725692" y="2871591"/>
            <a:ext cx="1075267" cy="1075267"/>
            <a:chOff x="4650157" y="1966007"/>
            <a:chExt cx="879554" cy="879554"/>
          </a:xfrm>
        </p:grpSpPr>
        <p:sp>
          <p:nvSpPr>
            <p:cNvPr id="36" name="Oval 35">
              <a:extLst>
                <a:ext uri="{FF2B5EF4-FFF2-40B4-BE49-F238E27FC236}">
                  <a16:creationId xmlns:a16="http://schemas.microsoft.com/office/drawing/2014/main" id="{4EF73230-8AB8-2843-9CBB-5CE3CD37495E}"/>
                </a:ext>
              </a:extLst>
            </p:cNvPr>
            <p:cNvSpPr/>
            <p:nvPr/>
          </p:nvSpPr>
          <p:spPr>
            <a:xfrm>
              <a:off x="4650157" y="1966007"/>
              <a:ext cx="879554" cy="879554"/>
            </a:xfrm>
            <a:prstGeom prst="ellipse">
              <a:avLst/>
            </a:prstGeom>
            <a:solidFill>
              <a:schemeClr val="bg1"/>
            </a:solidFill>
            <a:ln w="12700">
              <a:solidFill>
                <a:srgbClr val="0460A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Arial" panose="020B0604020202020204" pitchFamily="34" charset="0"/>
                <a:cs typeface="Arial" panose="020B0604020202020204" pitchFamily="34" charset="0"/>
              </a:endParaRPr>
            </a:p>
          </p:txBody>
        </p:sp>
        <p:sp>
          <p:nvSpPr>
            <p:cNvPr id="37" name="Oval 36">
              <a:extLst>
                <a:ext uri="{FF2B5EF4-FFF2-40B4-BE49-F238E27FC236}">
                  <a16:creationId xmlns:a16="http://schemas.microsoft.com/office/drawing/2014/main" id="{FA38E0E7-F867-7C4F-A10F-283BD393ECAE}"/>
                </a:ext>
              </a:extLst>
            </p:cNvPr>
            <p:cNvSpPr/>
            <p:nvPr/>
          </p:nvSpPr>
          <p:spPr>
            <a:xfrm>
              <a:off x="4685974" y="2001824"/>
              <a:ext cx="807921" cy="807921"/>
            </a:xfrm>
            <a:prstGeom prst="ellipse">
              <a:avLst/>
            </a:prstGeom>
            <a:solidFill>
              <a:schemeClr val="bg1"/>
            </a:solidFill>
            <a:ln w="6350">
              <a:solidFill>
                <a:srgbClr val="0460A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Arial" panose="020B0604020202020204" pitchFamily="34" charset="0"/>
                <a:cs typeface="Arial" panose="020B0604020202020204" pitchFamily="34" charset="0"/>
              </a:endParaRPr>
            </a:p>
          </p:txBody>
        </p:sp>
      </p:grpSp>
      <p:sp>
        <p:nvSpPr>
          <p:cNvPr id="38" name="object 6">
            <a:extLst>
              <a:ext uri="{FF2B5EF4-FFF2-40B4-BE49-F238E27FC236}">
                <a16:creationId xmlns:a16="http://schemas.microsoft.com/office/drawing/2014/main" id="{B60795CA-0BDB-4C49-8E39-97EC5826D91E}"/>
              </a:ext>
            </a:extLst>
          </p:cNvPr>
          <p:cNvSpPr/>
          <p:nvPr/>
        </p:nvSpPr>
        <p:spPr>
          <a:xfrm>
            <a:off x="1843517" y="2915378"/>
            <a:ext cx="839615" cy="935614"/>
          </a:xfrm>
          <a:prstGeom prst="rect">
            <a:avLst/>
          </a:prstGeom>
          <a:blipFill>
            <a:blip r:embed="rId3" cstate="print">
              <a:duotone>
                <a:schemeClr val="bg2">
                  <a:shade val="45000"/>
                  <a:satMod val="135000"/>
                </a:schemeClr>
                <a:prstClr val="white"/>
              </a:duotone>
            </a:blip>
            <a:stretch>
              <a:fillRect/>
            </a:stretch>
          </a:blipFill>
        </p:spPr>
        <p:txBody>
          <a:bodyPr wrap="square" lIns="0" tIns="0" rIns="0" bIns="0" rtlCol="0"/>
          <a:lstStyle/>
          <a:p>
            <a:pPr defTabSz="914286">
              <a:defRPr/>
            </a:pPr>
            <a:endParaRPr sz="1800">
              <a:solidFill>
                <a:prstClr val="black"/>
              </a:solidFill>
              <a:latin typeface="Calibri"/>
            </a:endParaRPr>
          </a:p>
        </p:txBody>
      </p:sp>
      <p:sp>
        <p:nvSpPr>
          <p:cNvPr id="40" name="object 9">
            <a:extLst>
              <a:ext uri="{FF2B5EF4-FFF2-40B4-BE49-F238E27FC236}">
                <a16:creationId xmlns:a16="http://schemas.microsoft.com/office/drawing/2014/main" id="{F9E04126-CFDF-7249-AF0A-63598ECABACE}"/>
              </a:ext>
            </a:extLst>
          </p:cNvPr>
          <p:cNvSpPr txBox="1"/>
          <p:nvPr/>
        </p:nvSpPr>
        <p:spPr>
          <a:xfrm>
            <a:off x="1049996" y="4036147"/>
            <a:ext cx="2426655" cy="284785"/>
          </a:xfrm>
          <a:prstGeom prst="rect">
            <a:avLst/>
          </a:prstGeom>
        </p:spPr>
        <p:txBody>
          <a:bodyPr vert="horz" wrap="square" lIns="0" tIns="0" rIns="0" bIns="0" rtlCol="0">
            <a:spAutoFit/>
          </a:bodyPr>
          <a:lstStyle/>
          <a:p>
            <a:pPr marL="12699" algn="ctr" defTabSz="914286">
              <a:defRPr/>
            </a:pPr>
            <a:r>
              <a:rPr sz="1800" b="1" spc="11" dirty="0">
                <a:solidFill>
                  <a:srgbClr val="0070C0"/>
                </a:solidFill>
                <a:latin typeface="Arial"/>
                <a:cs typeface="Arial"/>
              </a:rPr>
              <a:t>STUDY</a:t>
            </a:r>
            <a:r>
              <a:rPr sz="1800" b="1" spc="-60" dirty="0">
                <a:solidFill>
                  <a:srgbClr val="0070C0"/>
                </a:solidFill>
                <a:latin typeface="Arial"/>
                <a:cs typeface="Arial"/>
              </a:rPr>
              <a:t> </a:t>
            </a:r>
            <a:r>
              <a:rPr sz="1800" b="1" spc="11" dirty="0">
                <a:solidFill>
                  <a:srgbClr val="0070C0"/>
                </a:solidFill>
                <a:latin typeface="Arial"/>
                <a:cs typeface="Arial"/>
              </a:rPr>
              <a:t>POPULATION</a:t>
            </a:r>
            <a:endParaRPr sz="1800" b="1" dirty="0">
              <a:solidFill>
                <a:srgbClr val="0070C0"/>
              </a:solidFill>
              <a:latin typeface="Arial"/>
              <a:cs typeface="Arial"/>
            </a:endParaRPr>
          </a:p>
        </p:txBody>
      </p:sp>
      <p:sp>
        <p:nvSpPr>
          <p:cNvPr id="41" name="object 11">
            <a:extLst>
              <a:ext uri="{FF2B5EF4-FFF2-40B4-BE49-F238E27FC236}">
                <a16:creationId xmlns:a16="http://schemas.microsoft.com/office/drawing/2014/main" id="{9A4B64BA-EECC-D947-8DB6-542AFBCF4C7B}"/>
              </a:ext>
            </a:extLst>
          </p:cNvPr>
          <p:cNvSpPr/>
          <p:nvPr/>
        </p:nvSpPr>
        <p:spPr>
          <a:xfrm>
            <a:off x="5620232" y="2977001"/>
            <a:ext cx="796947" cy="798472"/>
          </a:xfrm>
          <a:prstGeom prst="rect">
            <a:avLst/>
          </a:prstGeom>
          <a:blipFill>
            <a:blip r:embed="rId4" cstate="print">
              <a:duotone>
                <a:schemeClr val="bg2">
                  <a:shade val="45000"/>
                  <a:satMod val="135000"/>
                </a:schemeClr>
                <a:prstClr val="white"/>
              </a:duotone>
            </a:blip>
            <a:stretch>
              <a:fillRect/>
            </a:stretch>
          </a:blipFill>
        </p:spPr>
        <p:txBody>
          <a:bodyPr wrap="square" lIns="0" tIns="0" rIns="0" bIns="0" rtlCol="0"/>
          <a:lstStyle/>
          <a:p>
            <a:pPr defTabSz="914286">
              <a:defRPr/>
            </a:pPr>
            <a:endParaRPr sz="1800" dirty="0">
              <a:solidFill>
                <a:prstClr val="black"/>
              </a:solidFill>
              <a:latin typeface="Calibri"/>
            </a:endParaRPr>
          </a:p>
        </p:txBody>
      </p:sp>
      <p:grpSp>
        <p:nvGrpSpPr>
          <p:cNvPr id="51" name="Group 50">
            <a:extLst>
              <a:ext uri="{FF2B5EF4-FFF2-40B4-BE49-F238E27FC236}">
                <a16:creationId xmlns:a16="http://schemas.microsoft.com/office/drawing/2014/main" id="{626EFEA8-ADA9-CB44-AD63-3758411F2282}"/>
              </a:ext>
            </a:extLst>
          </p:cNvPr>
          <p:cNvGrpSpPr/>
          <p:nvPr/>
        </p:nvGrpSpPr>
        <p:grpSpPr>
          <a:xfrm>
            <a:off x="9224000" y="2871591"/>
            <a:ext cx="1075267" cy="1075267"/>
            <a:chOff x="4650157" y="1966007"/>
            <a:chExt cx="879554" cy="879554"/>
          </a:xfrm>
        </p:grpSpPr>
        <p:sp>
          <p:nvSpPr>
            <p:cNvPr id="52" name="Oval 51">
              <a:extLst>
                <a:ext uri="{FF2B5EF4-FFF2-40B4-BE49-F238E27FC236}">
                  <a16:creationId xmlns:a16="http://schemas.microsoft.com/office/drawing/2014/main" id="{381E1E5C-D838-3B4B-A260-6D7F9E29D421}"/>
                </a:ext>
              </a:extLst>
            </p:cNvPr>
            <p:cNvSpPr/>
            <p:nvPr/>
          </p:nvSpPr>
          <p:spPr>
            <a:xfrm>
              <a:off x="4650157" y="1966007"/>
              <a:ext cx="879554" cy="879554"/>
            </a:xfrm>
            <a:prstGeom prst="ellipse">
              <a:avLst/>
            </a:prstGeom>
            <a:solidFill>
              <a:schemeClr val="bg1"/>
            </a:solidFill>
            <a:ln w="12700">
              <a:solidFill>
                <a:srgbClr val="E4A72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0AA7E71F-06A2-F349-A671-738191599D0F}"/>
                </a:ext>
              </a:extLst>
            </p:cNvPr>
            <p:cNvSpPr/>
            <p:nvPr/>
          </p:nvSpPr>
          <p:spPr>
            <a:xfrm>
              <a:off x="4685974" y="2001824"/>
              <a:ext cx="807921" cy="807921"/>
            </a:xfrm>
            <a:prstGeom prst="ellipse">
              <a:avLst/>
            </a:prstGeom>
            <a:solidFill>
              <a:schemeClr val="bg1"/>
            </a:solidFill>
            <a:ln w="6350">
              <a:solidFill>
                <a:srgbClr val="0460A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Arial" panose="020B0604020202020204" pitchFamily="34" charset="0"/>
                <a:cs typeface="Arial" panose="020B0604020202020204" pitchFamily="34" charset="0"/>
              </a:endParaRPr>
            </a:p>
          </p:txBody>
        </p:sp>
      </p:grpSp>
      <p:sp>
        <p:nvSpPr>
          <p:cNvPr id="54" name="object 9">
            <a:extLst>
              <a:ext uri="{FF2B5EF4-FFF2-40B4-BE49-F238E27FC236}">
                <a16:creationId xmlns:a16="http://schemas.microsoft.com/office/drawing/2014/main" id="{C4F8439A-A180-C344-8C24-529C02E7288C}"/>
              </a:ext>
            </a:extLst>
          </p:cNvPr>
          <p:cNvSpPr txBox="1"/>
          <p:nvPr/>
        </p:nvSpPr>
        <p:spPr>
          <a:xfrm>
            <a:off x="8548304" y="4036147"/>
            <a:ext cx="2426655" cy="276999"/>
          </a:xfrm>
          <a:prstGeom prst="rect">
            <a:avLst/>
          </a:prstGeom>
        </p:spPr>
        <p:txBody>
          <a:bodyPr vert="horz" wrap="square" lIns="0" tIns="0" rIns="0" bIns="0" rtlCol="0">
            <a:spAutoFit/>
          </a:bodyPr>
          <a:lstStyle/>
          <a:p>
            <a:pPr marL="12699" algn="ctr" defTabSz="914286">
              <a:defRPr/>
            </a:pPr>
            <a:r>
              <a:rPr lang="en-IN" sz="1800" b="1" spc="11" dirty="0">
                <a:solidFill>
                  <a:srgbClr val="E4A720"/>
                </a:solidFill>
                <a:cs typeface="Arial"/>
              </a:rPr>
              <a:t>CONCLUSIONS</a:t>
            </a:r>
          </a:p>
        </p:txBody>
      </p:sp>
      <p:sp>
        <p:nvSpPr>
          <p:cNvPr id="60" name="object 8">
            <a:extLst>
              <a:ext uri="{FF2B5EF4-FFF2-40B4-BE49-F238E27FC236}">
                <a16:creationId xmlns:a16="http://schemas.microsoft.com/office/drawing/2014/main" id="{F9B18A8A-1307-4243-826D-0EAB54EF51CF}"/>
              </a:ext>
            </a:extLst>
          </p:cNvPr>
          <p:cNvSpPr/>
          <p:nvPr/>
        </p:nvSpPr>
        <p:spPr>
          <a:xfrm>
            <a:off x="9417637" y="3045572"/>
            <a:ext cx="707043" cy="729901"/>
          </a:xfrm>
          <a:prstGeom prst="rect">
            <a:avLst/>
          </a:prstGeom>
          <a:blipFill>
            <a:blip r:embed="rId5" cstate="print">
              <a:duotone>
                <a:schemeClr val="bg2">
                  <a:shade val="45000"/>
                  <a:satMod val="135000"/>
                </a:schemeClr>
                <a:prstClr val="white"/>
              </a:duotone>
            </a:blip>
            <a:stretch>
              <a:fillRect/>
            </a:stretch>
          </a:blipFill>
        </p:spPr>
        <p:txBody>
          <a:bodyPr wrap="square" lIns="0" tIns="0" rIns="0" bIns="0" rtlCol="0"/>
          <a:lstStyle/>
          <a:p>
            <a:pPr defTabSz="914286">
              <a:defRPr/>
            </a:pPr>
            <a:endParaRPr sz="1800">
              <a:solidFill>
                <a:prstClr val="black"/>
              </a:solidFill>
              <a:latin typeface="Calibri"/>
            </a:endParaRPr>
          </a:p>
        </p:txBody>
      </p:sp>
      <p:sp>
        <p:nvSpPr>
          <p:cNvPr id="8" name="Rectangle 7">
            <a:extLst>
              <a:ext uri="{FF2B5EF4-FFF2-40B4-BE49-F238E27FC236}">
                <a16:creationId xmlns:a16="http://schemas.microsoft.com/office/drawing/2014/main" id="{65C7DCAC-F6A0-8543-9DD7-120E34091E45}"/>
              </a:ext>
            </a:extLst>
          </p:cNvPr>
          <p:cNvSpPr/>
          <p:nvPr/>
        </p:nvSpPr>
        <p:spPr>
          <a:xfrm>
            <a:off x="795867" y="4371302"/>
            <a:ext cx="2944012" cy="1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1" name="Rectangle 60">
            <a:extLst>
              <a:ext uri="{FF2B5EF4-FFF2-40B4-BE49-F238E27FC236}">
                <a16:creationId xmlns:a16="http://schemas.microsoft.com/office/drawing/2014/main" id="{CC389FDC-BD23-2248-B01E-8979BDF3D5C9}"/>
              </a:ext>
            </a:extLst>
          </p:cNvPr>
          <p:cNvSpPr/>
          <p:nvPr/>
        </p:nvSpPr>
        <p:spPr>
          <a:xfrm>
            <a:off x="4086403" y="4371302"/>
            <a:ext cx="3960000" cy="1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2" name="Rectangle 61">
            <a:extLst>
              <a:ext uri="{FF2B5EF4-FFF2-40B4-BE49-F238E27FC236}">
                <a16:creationId xmlns:a16="http://schemas.microsoft.com/office/drawing/2014/main" id="{F41317BB-FF2A-F04D-B4D5-97DCDF796FCA}"/>
              </a:ext>
            </a:extLst>
          </p:cNvPr>
          <p:cNvSpPr/>
          <p:nvPr/>
        </p:nvSpPr>
        <p:spPr>
          <a:xfrm>
            <a:off x="8356600" y="4371302"/>
            <a:ext cx="2944012" cy="18000"/>
          </a:xfrm>
          <a:prstGeom prst="rect">
            <a:avLst/>
          </a:prstGeom>
          <a:solidFill>
            <a:srgbClr val="E4A72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nvGrpSpPr>
          <p:cNvPr id="65" name="Group 64">
            <a:extLst>
              <a:ext uri="{FF2B5EF4-FFF2-40B4-BE49-F238E27FC236}">
                <a16:creationId xmlns:a16="http://schemas.microsoft.com/office/drawing/2014/main" id="{66257491-6BC0-B449-B855-7530CC1E85B9}"/>
              </a:ext>
            </a:extLst>
          </p:cNvPr>
          <p:cNvGrpSpPr/>
          <p:nvPr/>
        </p:nvGrpSpPr>
        <p:grpSpPr>
          <a:xfrm>
            <a:off x="10505735" y="-1686265"/>
            <a:ext cx="3372530" cy="3372530"/>
            <a:chOff x="10363200" y="-1804038"/>
            <a:chExt cx="3659885" cy="3659885"/>
          </a:xfrm>
        </p:grpSpPr>
        <p:sp>
          <p:nvSpPr>
            <p:cNvPr id="66" name="Pie 65">
              <a:extLst>
                <a:ext uri="{FF2B5EF4-FFF2-40B4-BE49-F238E27FC236}">
                  <a16:creationId xmlns:a16="http://schemas.microsoft.com/office/drawing/2014/main" id="{887EA9BE-B80D-4949-9C59-CC65D0A5D590}"/>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7" name="Block Arc 66">
              <a:extLst>
                <a:ext uri="{FF2B5EF4-FFF2-40B4-BE49-F238E27FC236}">
                  <a16:creationId xmlns:a16="http://schemas.microsoft.com/office/drawing/2014/main" id="{EA1A1ADD-DCDB-0E44-BC38-5508CF32C1E3}"/>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sp>
        <p:nvSpPr>
          <p:cNvPr id="72" name="Rectangle 71">
            <a:extLst>
              <a:ext uri="{FF2B5EF4-FFF2-40B4-BE49-F238E27FC236}">
                <a16:creationId xmlns:a16="http://schemas.microsoft.com/office/drawing/2014/main" id="{D681E1BD-18F6-9E4C-B963-DC922FADA637}"/>
              </a:ext>
            </a:extLst>
          </p:cNvPr>
          <p:cNvSpPr/>
          <p:nvPr/>
        </p:nvSpPr>
        <p:spPr>
          <a:xfrm>
            <a:off x="11192986" y="241618"/>
            <a:ext cx="670525" cy="888363"/>
          </a:xfrm>
          <a:prstGeom prst="rect">
            <a:avLst/>
          </a:prstGeom>
          <a:blipFill>
            <a:blip r:embed="rId6">
              <a:biLevel thresh="25000"/>
              <a:extLst>
                <a:ext uri="{28A0092B-C50C-407E-A947-70E740481C1C}">
                  <a14:useLocalDpi xmlns:a14="http://schemas.microsoft.com/office/drawing/2010/main" val="0"/>
                </a:ext>
              </a:extLst>
            </a:blip>
            <a:srcRect/>
            <a:stretch>
              <a:fillRect l="-13000" r="-13000"/>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3" name="object 5">
            <a:extLst>
              <a:ext uri="{FF2B5EF4-FFF2-40B4-BE49-F238E27FC236}">
                <a16:creationId xmlns:a16="http://schemas.microsoft.com/office/drawing/2014/main" id="{6CE3FD13-E091-2A45-AB70-34F3589F8227}"/>
              </a:ext>
            </a:extLst>
          </p:cNvPr>
          <p:cNvSpPr txBox="1"/>
          <p:nvPr/>
        </p:nvSpPr>
        <p:spPr>
          <a:xfrm>
            <a:off x="1094588" y="4455925"/>
            <a:ext cx="2418400" cy="492379"/>
          </a:xfrm>
          <a:prstGeom prst="rect">
            <a:avLst/>
          </a:prstGeom>
        </p:spPr>
        <p:txBody>
          <a:bodyPr vert="horz" wrap="square" lIns="0" tIns="0" rIns="0" bIns="0" rtlCol="0">
            <a:spAutoFit/>
          </a:bodyPr>
          <a:lstStyle/>
          <a:p>
            <a:pPr algn="ctr" defTabSz="914286">
              <a:defRPr/>
            </a:pPr>
            <a:r>
              <a:rPr sz="1600" b="1" spc="-5" dirty="0">
                <a:latin typeface="Arial"/>
                <a:cs typeface="Arial"/>
              </a:rPr>
              <a:t>746 </a:t>
            </a:r>
            <a:r>
              <a:rPr sz="1600" spc="-5" dirty="0">
                <a:latin typeface="Arial"/>
                <a:cs typeface="Arial"/>
              </a:rPr>
              <a:t>patients with</a:t>
            </a:r>
            <a:r>
              <a:rPr sz="1600" spc="-15" dirty="0">
                <a:latin typeface="Arial"/>
                <a:cs typeface="Arial"/>
              </a:rPr>
              <a:t> </a:t>
            </a:r>
            <a:r>
              <a:rPr sz="1600" b="1" spc="-5" dirty="0">
                <a:latin typeface="Arial"/>
                <a:cs typeface="Arial"/>
              </a:rPr>
              <a:t>baseline</a:t>
            </a:r>
            <a:endParaRPr sz="1600" dirty="0">
              <a:latin typeface="Arial"/>
              <a:cs typeface="Arial"/>
            </a:endParaRPr>
          </a:p>
          <a:p>
            <a:pPr algn="ctr" defTabSz="914286">
              <a:defRPr/>
            </a:pPr>
            <a:r>
              <a:rPr sz="1600" b="1" spc="-11" dirty="0">
                <a:latin typeface="Arial"/>
                <a:cs typeface="Arial"/>
              </a:rPr>
              <a:t>fundus</a:t>
            </a:r>
            <a:r>
              <a:rPr sz="1600" b="1" spc="-25" dirty="0">
                <a:latin typeface="Arial"/>
                <a:cs typeface="Arial"/>
              </a:rPr>
              <a:t> </a:t>
            </a:r>
            <a:r>
              <a:rPr sz="1600" spc="-5" dirty="0">
                <a:latin typeface="Arial"/>
                <a:cs typeface="Arial"/>
              </a:rPr>
              <a:t>photographs</a:t>
            </a:r>
            <a:endParaRPr sz="1600" dirty="0">
              <a:latin typeface="Arial"/>
              <a:cs typeface="Arial"/>
            </a:endParaRPr>
          </a:p>
        </p:txBody>
      </p:sp>
      <p:sp>
        <p:nvSpPr>
          <p:cNvPr id="44" name="object 6">
            <a:extLst>
              <a:ext uri="{FF2B5EF4-FFF2-40B4-BE49-F238E27FC236}">
                <a16:creationId xmlns:a16="http://schemas.microsoft.com/office/drawing/2014/main" id="{BD89E69B-92AB-5C43-BC32-70948B05C0E7}"/>
              </a:ext>
            </a:extLst>
          </p:cNvPr>
          <p:cNvSpPr txBox="1"/>
          <p:nvPr/>
        </p:nvSpPr>
        <p:spPr>
          <a:xfrm>
            <a:off x="8163556" y="4455925"/>
            <a:ext cx="3364692" cy="1477328"/>
          </a:xfrm>
          <a:prstGeom prst="rect">
            <a:avLst/>
          </a:prstGeom>
        </p:spPr>
        <p:txBody>
          <a:bodyPr vert="horz" wrap="square" lIns="0" tIns="0" rIns="0" bIns="0" rtlCol="0">
            <a:spAutoFit/>
          </a:bodyPr>
          <a:lstStyle/>
          <a:p>
            <a:pPr algn="ctr" defTabSz="914286">
              <a:defRPr/>
            </a:pPr>
            <a:r>
              <a:rPr sz="1600" b="1" spc="-5" dirty="0">
                <a:latin typeface="Arial"/>
                <a:cs typeface="Arial"/>
              </a:rPr>
              <a:t>Intravitreal ranibizumab</a:t>
            </a:r>
            <a:r>
              <a:rPr sz="1600" b="1" spc="65" dirty="0">
                <a:latin typeface="Arial"/>
                <a:cs typeface="Arial"/>
              </a:rPr>
              <a:t> </a:t>
            </a:r>
            <a:r>
              <a:rPr sz="1600" spc="-5" dirty="0">
                <a:latin typeface="Arial"/>
                <a:cs typeface="Arial"/>
              </a:rPr>
              <a:t>reduced</a:t>
            </a:r>
            <a:endParaRPr sz="1600" dirty="0">
              <a:latin typeface="Arial"/>
              <a:cs typeface="Arial"/>
            </a:endParaRPr>
          </a:p>
          <a:p>
            <a:pPr marL="1271" algn="ctr" defTabSz="914286">
              <a:defRPr/>
            </a:pPr>
            <a:r>
              <a:rPr sz="1600" spc="-5" dirty="0">
                <a:latin typeface="Arial"/>
                <a:cs typeface="Arial"/>
              </a:rPr>
              <a:t>risk of DR</a:t>
            </a:r>
            <a:r>
              <a:rPr sz="1600" spc="-20" dirty="0">
                <a:latin typeface="Arial"/>
                <a:cs typeface="Arial"/>
              </a:rPr>
              <a:t> </a:t>
            </a:r>
            <a:r>
              <a:rPr sz="1600" spc="-5" dirty="0">
                <a:latin typeface="Arial"/>
                <a:cs typeface="Arial"/>
              </a:rPr>
              <a:t>progression.</a:t>
            </a:r>
            <a:endParaRPr sz="1600" dirty="0">
              <a:latin typeface="Arial"/>
              <a:cs typeface="Arial"/>
            </a:endParaRPr>
          </a:p>
          <a:p>
            <a:pPr marL="122540" marR="113650" algn="ctr" defTabSz="914286">
              <a:defRPr/>
            </a:pPr>
            <a:r>
              <a:rPr sz="1600" b="1" spc="-5" dirty="0">
                <a:latin typeface="Arial"/>
                <a:cs typeface="Arial"/>
              </a:rPr>
              <a:t>DR </a:t>
            </a:r>
            <a:r>
              <a:rPr sz="1600" b="1" spc="-11" dirty="0">
                <a:latin typeface="Arial"/>
                <a:cs typeface="Arial"/>
              </a:rPr>
              <a:t>improvements </a:t>
            </a:r>
            <a:r>
              <a:rPr sz="1600" b="1" spc="5" dirty="0">
                <a:latin typeface="Arial"/>
                <a:cs typeface="Arial"/>
              </a:rPr>
              <a:t>were </a:t>
            </a:r>
            <a:r>
              <a:rPr sz="1600" b="1" spc="-5" dirty="0">
                <a:latin typeface="Arial"/>
                <a:cs typeface="Arial"/>
              </a:rPr>
              <a:t>rapid,  clinically meaningful, and  sustained</a:t>
            </a:r>
            <a:r>
              <a:rPr sz="1600" b="1" spc="-65" dirty="0">
                <a:latin typeface="Arial"/>
                <a:cs typeface="Arial"/>
              </a:rPr>
              <a:t> </a:t>
            </a:r>
            <a:r>
              <a:rPr sz="1600" b="1" spc="-5" dirty="0">
                <a:latin typeface="Arial"/>
                <a:cs typeface="Arial"/>
              </a:rPr>
              <a:t>through</a:t>
            </a:r>
            <a:endParaRPr sz="1600" dirty="0">
              <a:latin typeface="Arial"/>
              <a:cs typeface="Arial"/>
            </a:endParaRPr>
          </a:p>
          <a:p>
            <a:pPr algn="ctr" defTabSz="914286">
              <a:defRPr/>
            </a:pPr>
            <a:r>
              <a:rPr sz="1600" b="1" spc="-5" dirty="0">
                <a:latin typeface="Arial"/>
                <a:cs typeface="Arial"/>
              </a:rPr>
              <a:t>Month</a:t>
            </a:r>
            <a:r>
              <a:rPr sz="1600" b="1" spc="-80" dirty="0">
                <a:latin typeface="Arial"/>
                <a:cs typeface="Arial"/>
              </a:rPr>
              <a:t> </a:t>
            </a:r>
            <a:r>
              <a:rPr sz="1600" b="1" spc="-5" dirty="0">
                <a:latin typeface="Arial"/>
                <a:cs typeface="Arial"/>
              </a:rPr>
              <a:t>36</a:t>
            </a:r>
            <a:endParaRPr sz="1600" dirty="0">
              <a:latin typeface="Arial"/>
              <a:cs typeface="Arial"/>
            </a:endParaRPr>
          </a:p>
        </p:txBody>
      </p:sp>
      <p:sp>
        <p:nvSpPr>
          <p:cNvPr id="50" name="object 19">
            <a:extLst>
              <a:ext uri="{FF2B5EF4-FFF2-40B4-BE49-F238E27FC236}">
                <a16:creationId xmlns:a16="http://schemas.microsoft.com/office/drawing/2014/main" id="{3E7329A4-37D9-9141-8BEC-37DBDBA2963C}"/>
              </a:ext>
            </a:extLst>
          </p:cNvPr>
          <p:cNvSpPr txBox="1"/>
          <p:nvPr/>
        </p:nvSpPr>
        <p:spPr>
          <a:xfrm>
            <a:off x="4419600" y="4455925"/>
            <a:ext cx="3423028" cy="738664"/>
          </a:xfrm>
          <a:prstGeom prst="rect">
            <a:avLst/>
          </a:prstGeom>
        </p:spPr>
        <p:txBody>
          <a:bodyPr vert="horz" wrap="square" lIns="0" tIns="0" rIns="0" bIns="0" rtlCol="0">
            <a:spAutoFit/>
          </a:bodyPr>
          <a:lstStyle/>
          <a:p>
            <a:pPr marL="12699" marR="5079" algn="ctr" defTabSz="914286">
              <a:spcBef>
                <a:spcPts val="211"/>
              </a:spcBef>
              <a:defRPr/>
            </a:pPr>
            <a:r>
              <a:rPr sz="1600" b="1" spc="-5" dirty="0">
                <a:latin typeface="Arial"/>
                <a:cs typeface="Arial"/>
              </a:rPr>
              <a:t>≥2-step </a:t>
            </a:r>
            <a:r>
              <a:rPr sz="1600" spc="-5" dirty="0">
                <a:latin typeface="Arial"/>
                <a:cs typeface="Arial"/>
              </a:rPr>
              <a:t>or </a:t>
            </a:r>
            <a:r>
              <a:rPr sz="1600" b="1" spc="-5" dirty="0">
                <a:latin typeface="Arial"/>
                <a:cs typeface="Arial"/>
              </a:rPr>
              <a:t>≥3-step </a:t>
            </a:r>
            <a:r>
              <a:rPr sz="1600" spc="-5" dirty="0">
                <a:latin typeface="Arial"/>
                <a:cs typeface="Arial"/>
              </a:rPr>
              <a:t>improvement  or worsening on the </a:t>
            </a:r>
            <a:r>
              <a:rPr sz="1600" b="1" spc="-5" dirty="0">
                <a:latin typeface="Arial"/>
                <a:cs typeface="Arial"/>
              </a:rPr>
              <a:t>ETDRS  DRSS </a:t>
            </a:r>
            <a:r>
              <a:rPr sz="1600" spc="-5" dirty="0">
                <a:latin typeface="Arial"/>
                <a:cs typeface="Arial"/>
              </a:rPr>
              <a:t>and time to </a:t>
            </a:r>
            <a:r>
              <a:rPr sz="1600" b="1" spc="-5" dirty="0">
                <a:latin typeface="Arial"/>
                <a:cs typeface="Arial"/>
              </a:rPr>
              <a:t>new  proliferative</a:t>
            </a:r>
            <a:r>
              <a:rPr sz="1600" b="1" spc="-11" dirty="0">
                <a:latin typeface="Arial"/>
                <a:cs typeface="Arial"/>
              </a:rPr>
              <a:t> </a:t>
            </a:r>
            <a:r>
              <a:rPr sz="1600" spc="-5" dirty="0">
                <a:latin typeface="Arial"/>
                <a:cs typeface="Arial"/>
              </a:rPr>
              <a:t>event</a:t>
            </a:r>
            <a:endParaRPr sz="1600" dirty="0">
              <a:latin typeface="Arial"/>
              <a:cs typeface="Arial"/>
            </a:endParaRPr>
          </a:p>
        </p:txBody>
      </p:sp>
      <p:sp>
        <p:nvSpPr>
          <p:cNvPr id="55" name="object 10">
            <a:extLst>
              <a:ext uri="{FF2B5EF4-FFF2-40B4-BE49-F238E27FC236}">
                <a16:creationId xmlns:a16="http://schemas.microsoft.com/office/drawing/2014/main" id="{2234070B-6E33-B349-979C-3878139D239F}"/>
              </a:ext>
            </a:extLst>
          </p:cNvPr>
          <p:cNvSpPr txBox="1"/>
          <p:nvPr/>
        </p:nvSpPr>
        <p:spPr>
          <a:xfrm>
            <a:off x="618012" y="5742654"/>
            <a:ext cx="109841" cy="323165"/>
          </a:xfrm>
          <a:prstGeom prst="rect">
            <a:avLst/>
          </a:prstGeom>
        </p:spPr>
        <p:txBody>
          <a:bodyPr vert="horz" wrap="square" lIns="0" tIns="0" rIns="0" bIns="0" rtlCol="0">
            <a:spAutoFit/>
          </a:bodyPr>
          <a:lstStyle/>
          <a:p>
            <a:pPr marL="12699" defTabSz="914286">
              <a:defRPr/>
            </a:pPr>
            <a:r>
              <a:rPr sz="700" spc="-5" dirty="0">
                <a:latin typeface="Arial"/>
                <a:cs typeface="Arial"/>
              </a:rPr>
              <a:t>1.</a:t>
            </a:r>
            <a:endParaRPr sz="700">
              <a:latin typeface="Arial"/>
              <a:cs typeface="Arial"/>
            </a:endParaRPr>
          </a:p>
          <a:p>
            <a:pPr marL="12699" defTabSz="914286">
              <a:defRPr/>
            </a:pPr>
            <a:r>
              <a:rPr sz="700" spc="-5" dirty="0">
                <a:latin typeface="Arial"/>
                <a:cs typeface="Arial"/>
              </a:rPr>
              <a:t>2.</a:t>
            </a:r>
            <a:endParaRPr sz="700">
              <a:latin typeface="Arial"/>
              <a:cs typeface="Arial"/>
            </a:endParaRPr>
          </a:p>
          <a:p>
            <a:pPr marL="12699" defTabSz="914286">
              <a:defRPr/>
            </a:pPr>
            <a:r>
              <a:rPr sz="700" spc="-5" dirty="0">
                <a:latin typeface="Arial"/>
                <a:cs typeface="Arial"/>
              </a:rPr>
              <a:t>3.</a:t>
            </a:r>
            <a:endParaRPr sz="700">
              <a:latin typeface="Arial"/>
              <a:cs typeface="Arial"/>
            </a:endParaRPr>
          </a:p>
        </p:txBody>
      </p:sp>
      <p:sp>
        <p:nvSpPr>
          <p:cNvPr id="56" name="object 11">
            <a:extLst>
              <a:ext uri="{FF2B5EF4-FFF2-40B4-BE49-F238E27FC236}">
                <a16:creationId xmlns:a16="http://schemas.microsoft.com/office/drawing/2014/main" id="{289740D0-E407-084B-B740-1CEE39CC5F52}"/>
              </a:ext>
            </a:extLst>
          </p:cNvPr>
          <p:cNvSpPr txBox="1"/>
          <p:nvPr/>
        </p:nvSpPr>
        <p:spPr>
          <a:xfrm>
            <a:off x="812800" y="5742654"/>
            <a:ext cx="3163632" cy="323165"/>
          </a:xfrm>
          <a:prstGeom prst="rect">
            <a:avLst/>
          </a:prstGeom>
        </p:spPr>
        <p:txBody>
          <a:bodyPr vert="horz" wrap="square" lIns="0" tIns="0" rIns="0" bIns="0" rtlCol="0">
            <a:spAutoFit/>
          </a:bodyPr>
          <a:lstStyle/>
          <a:p>
            <a:pPr marL="12699" marR="5079" defTabSz="914286">
              <a:defRPr/>
            </a:pPr>
            <a:r>
              <a:rPr sz="700" dirty="0">
                <a:latin typeface="Arial"/>
                <a:cs typeface="Arial"/>
              </a:rPr>
              <a:t>Wykoff </a:t>
            </a:r>
            <a:r>
              <a:rPr sz="700" spc="-5" dirty="0">
                <a:latin typeface="Arial"/>
                <a:cs typeface="Arial"/>
              </a:rPr>
              <a:t>C, et al. </a:t>
            </a:r>
            <a:r>
              <a:rPr sz="700" i="1" spc="-5" dirty="0">
                <a:latin typeface="Arial"/>
                <a:cs typeface="Arial"/>
              </a:rPr>
              <a:t>Ophthalmology Retina. </a:t>
            </a:r>
            <a:r>
              <a:rPr sz="700" spc="-5" dirty="0">
                <a:latin typeface="Arial"/>
                <a:cs typeface="Arial"/>
              </a:rPr>
              <a:t>2018;2:997–1009  </a:t>
            </a:r>
            <a:r>
              <a:rPr sz="700" dirty="0">
                <a:latin typeface="Arial"/>
                <a:cs typeface="Arial"/>
              </a:rPr>
              <a:t>Ip </a:t>
            </a:r>
            <a:r>
              <a:rPr sz="700" spc="-5" dirty="0">
                <a:latin typeface="Arial"/>
                <a:cs typeface="Arial"/>
              </a:rPr>
              <a:t>MS, et al. </a:t>
            </a:r>
            <a:r>
              <a:rPr sz="700" i="1" spc="-5" dirty="0">
                <a:latin typeface="Arial"/>
                <a:cs typeface="Arial"/>
              </a:rPr>
              <a:t>Ophthalmology.</a:t>
            </a:r>
            <a:r>
              <a:rPr sz="700" i="1" spc="115" dirty="0">
                <a:latin typeface="Arial"/>
                <a:cs typeface="Arial"/>
              </a:rPr>
              <a:t> </a:t>
            </a:r>
            <a:r>
              <a:rPr sz="700" spc="-5" dirty="0">
                <a:latin typeface="Arial"/>
                <a:cs typeface="Arial"/>
              </a:rPr>
              <a:t>2017;124:596–603</a:t>
            </a:r>
            <a:endParaRPr sz="700" dirty="0">
              <a:latin typeface="Arial"/>
              <a:cs typeface="Arial"/>
            </a:endParaRPr>
          </a:p>
          <a:p>
            <a:pPr marL="12699" defTabSz="914286">
              <a:defRPr/>
            </a:pPr>
            <a:r>
              <a:rPr sz="700" dirty="0">
                <a:latin typeface="Arial"/>
                <a:cs typeface="Arial"/>
              </a:rPr>
              <a:t>Ip </a:t>
            </a:r>
            <a:r>
              <a:rPr sz="700" spc="-5" dirty="0">
                <a:latin typeface="Arial"/>
                <a:cs typeface="Arial"/>
              </a:rPr>
              <a:t>MS, et al. </a:t>
            </a:r>
            <a:r>
              <a:rPr sz="700" dirty="0">
                <a:latin typeface="Arial"/>
                <a:cs typeface="Arial"/>
              </a:rPr>
              <a:t>Arch </a:t>
            </a:r>
            <a:r>
              <a:rPr sz="700" i="1" spc="-5" dirty="0">
                <a:latin typeface="Arial"/>
                <a:cs typeface="Arial"/>
              </a:rPr>
              <a:t>Ophthal.</a:t>
            </a:r>
            <a:r>
              <a:rPr sz="700" i="1" spc="91" dirty="0">
                <a:latin typeface="Arial"/>
                <a:cs typeface="Arial"/>
              </a:rPr>
              <a:t> </a:t>
            </a:r>
            <a:r>
              <a:rPr sz="700" spc="-5" dirty="0">
                <a:latin typeface="Arial"/>
                <a:cs typeface="Arial"/>
              </a:rPr>
              <a:t>2012;130:1145–52</a:t>
            </a:r>
            <a:endParaRPr sz="700" dirty="0">
              <a:latin typeface="Arial"/>
              <a:cs typeface="Arial"/>
            </a:endParaRPr>
          </a:p>
        </p:txBody>
      </p:sp>
    </p:spTree>
    <p:extLst>
      <p:ext uri="{BB962C8B-B14F-4D97-AF65-F5344CB8AC3E}">
        <p14:creationId xmlns:p14="http://schemas.microsoft.com/office/powerpoint/2010/main" val="16388040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BE65BD66-6E64-B84C-9C96-06ACA6AA92C7}"/>
              </a:ext>
            </a:extLst>
          </p:cNvPr>
          <p:cNvSpPr/>
          <p:nvPr/>
        </p:nvSpPr>
        <p:spPr>
          <a:xfrm>
            <a:off x="609600" y="2044540"/>
            <a:ext cx="10981267" cy="3433392"/>
          </a:xfrm>
          <a:prstGeom prst="roundRect">
            <a:avLst>
              <a:gd name="adj" fmla="val 3921"/>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nvGrpSpPr>
          <p:cNvPr id="129" name="Group 128">
            <a:extLst>
              <a:ext uri="{FF2B5EF4-FFF2-40B4-BE49-F238E27FC236}">
                <a16:creationId xmlns:a16="http://schemas.microsoft.com/office/drawing/2014/main" id="{E07C95A2-B4C4-B045-925C-C66C97904649}"/>
              </a:ext>
            </a:extLst>
          </p:cNvPr>
          <p:cNvGrpSpPr/>
          <p:nvPr/>
        </p:nvGrpSpPr>
        <p:grpSpPr>
          <a:xfrm>
            <a:off x="10505735" y="-1686265"/>
            <a:ext cx="3372530" cy="3372530"/>
            <a:chOff x="10363200" y="-1804038"/>
            <a:chExt cx="3659885" cy="3659885"/>
          </a:xfrm>
        </p:grpSpPr>
        <p:sp>
          <p:nvSpPr>
            <p:cNvPr id="130" name="Pie 129">
              <a:extLst>
                <a:ext uri="{FF2B5EF4-FFF2-40B4-BE49-F238E27FC236}">
                  <a16:creationId xmlns:a16="http://schemas.microsoft.com/office/drawing/2014/main" id="{ACE41397-5453-B447-BCF8-D227FA7AA0BD}"/>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1" name="Block Arc 130">
              <a:extLst>
                <a:ext uri="{FF2B5EF4-FFF2-40B4-BE49-F238E27FC236}">
                  <a16:creationId xmlns:a16="http://schemas.microsoft.com/office/drawing/2014/main" id="{AF06005F-AFF0-794F-A74F-CE0055ED00E3}"/>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sp>
        <p:nvSpPr>
          <p:cNvPr id="6" name="Slide Number Placeholder 5"/>
          <p:cNvSpPr>
            <a:spLocks noGrp="1"/>
          </p:cNvSpPr>
          <p:nvPr>
            <p:ph type="sldNum" sz="quarter" idx="11"/>
          </p:nvPr>
        </p:nvSpPr>
        <p:spPr/>
        <p:txBody>
          <a:bodyPr/>
          <a:lstStyle/>
          <a:p>
            <a:fld id="{47547CF9-5B10-D24F-A8D7-45A9778164F7}" type="slidenum">
              <a:rPr lang="uk-UA" smtClean="0">
                <a:latin typeface="Arial" panose="020B0604020202020204" pitchFamily="34" charset="0"/>
                <a:cs typeface="Arial" panose="020B0604020202020204" pitchFamily="34" charset="0"/>
              </a:rPr>
              <a:pPr/>
              <a:t>32</a:t>
            </a:fld>
            <a:endParaRPr lang="uk-UA" dirty="0">
              <a:latin typeface="Arial" panose="020B0604020202020204" pitchFamily="34" charset="0"/>
              <a:cs typeface="Arial" panose="020B0604020202020204" pitchFamily="34" charset="0"/>
            </a:endParaRPr>
          </a:p>
        </p:txBody>
      </p:sp>
      <p:sp>
        <p:nvSpPr>
          <p:cNvPr id="11" name="Title 1"/>
          <p:cNvSpPr>
            <a:spLocks noGrp="1"/>
          </p:cNvSpPr>
          <p:nvPr>
            <p:ph type="title"/>
          </p:nvPr>
        </p:nvSpPr>
        <p:spPr>
          <a:xfrm>
            <a:off x="613277" y="388292"/>
            <a:ext cx="9140323" cy="1371122"/>
          </a:xfrm>
        </p:spPr>
        <p:txBody>
          <a:bodyPr wrap="square" anchor="ctr">
            <a:normAutofit/>
          </a:bodyPr>
          <a:lstStyle/>
          <a:p>
            <a:pPr>
              <a:lnSpc>
                <a:spcPct val="90000"/>
              </a:lnSpc>
            </a:pPr>
            <a:r>
              <a:rPr lang="en-US" b="0" spc="-133" dirty="0"/>
              <a:t>&gt;75% of Ranibizumab </a:t>
            </a:r>
            <a:r>
              <a:rPr lang="en-US" b="0" spc="-133" dirty="0">
                <a:latin typeface="Arial" panose="020B0604020202020204" pitchFamily="34" charset="0"/>
                <a:cs typeface="Arial" panose="020B0604020202020204" pitchFamily="34" charset="0"/>
              </a:rPr>
              <a:t>treated patients with </a:t>
            </a:r>
            <a:r>
              <a:rPr lang="en-US" b="0" spc="-133" dirty="0"/>
              <a:t>DRSS 47–53 had ≥2-step DR improvement by Month12</a:t>
            </a:r>
            <a:endParaRPr lang="en-US" b="0" spc="-133" dirty="0">
              <a:latin typeface="Arial" panose="020B0604020202020204" pitchFamily="34" charset="0"/>
              <a:cs typeface="Arial" panose="020B0604020202020204" pitchFamily="34" charset="0"/>
            </a:endParaRPr>
          </a:p>
        </p:txBody>
      </p:sp>
      <p:sp>
        <p:nvSpPr>
          <p:cNvPr id="128" name="object 75">
            <a:extLst>
              <a:ext uri="{FF2B5EF4-FFF2-40B4-BE49-F238E27FC236}">
                <a16:creationId xmlns:a16="http://schemas.microsoft.com/office/drawing/2014/main" id="{30DD792A-BB05-C34D-9535-3EBD4B5D0B6A}"/>
              </a:ext>
            </a:extLst>
          </p:cNvPr>
          <p:cNvSpPr/>
          <p:nvPr/>
        </p:nvSpPr>
        <p:spPr>
          <a:xfrm>
            <a:off x="11125200" y="396639"/>
            <a:ext cx="784862" cy="580208"/>
          </a:xfrm>
          <a:prstGeom prst="rect">
            <a:avLst/>
          </a:prstGeom>
          <a: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artisticPhotocopy/>
                      </a14:imgEffect>
                      <a14:imgEffect>
                        <a14:brightnessContrast bright="40000" contrast="40000"/>
                      </a14:imgEffect>
                    </a14:imgLayer>
                  </a14:imgProps>
                </a:ext>
              </a:extLst>
            </a:blip>
            <a:stretch>
              <a:fillRect/>
            </a:stretch>
          </a:blipFill>
        </p:spPr>
        <p:txBody>
          <a:bodyPr wrap="square" lIns="0" tIns="0" rIns="0" bIns="0" rtlCol="0"/>
          <a:lstStyle/>
          <a:p>
            <a:pPr defTabSz="914286">
              <a:defRPr/>
            </a:pPr>
            <a:endParaRPr sz="1800" dirty="0">
              <a:solidFill>
                <a:prstClr val="black"/>
              </a:solidFill>
              <a:latin typeface="Calibri"/>
            </a:endParaRPr>
          </a:p>
        </p:txBody>
      </p:sp>
      <p:sp>
        <p:nvSpPr>
          <p:cNvPr id="133" name="object 35">
            <a:extLst>
              <a:ext uri="{FF2B5EF4-FFF2-40B4-BE49-F238E27FC236}">
                <a16:creationId xmlns:a16="http://schemas.microsoft.com/office/drawing/2014/main" id="{75039687-917E-BB42-9091-00F58A49549A}"/>
              </a:ext>
            </a:extLst>
          </p:cNvPr>
          <p:cNvSpPr txBox="1"/>
          <p:nvPr/>
        </p:nvSpPr>
        <p:spPr>
          <a:xfrm>
            <a:off x="3225894" y="1924295"/>
            <a:ext cx="5901125" cy="276999"/>
          </a:xfrm>
          <a:prstGeom prst="rect">
            <a:avLst/>
          </a:prstGeom>
          <a:solidFill>
            <a:schemeClr val="bg1"/>
          </a:solidFill>
        </p:spPr>
        <p:txBody>
          <a:bodyPr vert="horz" wrap="square" lIns="0" tIns="0" rIns="0" bIns="0" rtlCol="0">
            <a:spAutoFit/>
          </a:bodyPr>
          <a:lstStyle/>
          <a:p>
            <a:pPr marL="12699" algn="ctr" defTabSz="914286">
              <a:defRPr/>
            </a:pPr>
            <a:r>
              <a:rPr lang="en-IN" sz="1800" b="1" spc="-5" dirty="0">
                <a:solidFill>
                  <a:prstClr val="black"/>
                </a:solidFill>
                <a:cs typeface="Arial"/>
              </a:rPr>
              <a:t>RIDE/RISE patients with ≥2-step improvement*</a:t>
            </a:r>
          </a:p>
        </p:txBody>
      </p:sp>
      <p:grpSp>
        <p:nvGrpSpPr>
          <p:cNvPr id="2" name="Group 1">
            <a:extLst>
              <a:ext uri="{FF2B5EF4-FFF2-40B4-BE49-F238E27FC236}">
                <a16:creationId xmlns:a16="http://schemas.microsoft.com/office/drawing/2014/main" id="{505D3FA9-E7DE-ED4C-A883-DFEC7CFB491F}"/>
              </a:ext>
            </a:extLst>
          </p:cNvPr>
          <p:cNvGrpSpPr/>
          <p:nvPr/>
        </p:nvGrpSpPr>
        <p:grpSpPr>
          <a:xfrm>
            <a:off x="898914" y="2590487"/>
            <a:ext cx="10226286" cy="2755946"/>
            <a:chOff x="1435793" y="2731734"/>
            <a:chExt cx="9262343" cy="2496167"/>
          </a:xfrm>
        </p:grpSpPr>
        <p:sp>
          <p:nvSpPr>
            <p:cNvPr id="42" name="object 4">
              <a:extLst>
                <a:ext uri="{FF2B5EF4-FFF2-40B4-BE49-F238E27FC236}">
                  <a16:creationId xmlns:a16="http://schemas.microsoft.com/office/drawing/2014/main" id="{C3702AFA-63BC-224B-A44F-AF2E224FF37E}"/>
                </a:ext>
              </a:extLst>
            </p:cNvPr>
            <p:cNvSpPr/>
            <p:nvPr/>
          </p:nvSpPr>
          <p:spPr>
            <a:xfrm>
              <a:off x="9545887" y="3884618"/>
              <a:ext cx="248379" cy="827424"/>
            </a:xfrm>
            <a:prstGeom prst="rect">
              <a:avLst/>
            </a:prstGeom>
            <a:solidFill>
              <a:schemeClr val="accent1">
                <a:lumMod val="10000"/>
                <a:lumOff val="90000"/>
              </a:schemeClr>
            </a:solidFill>
          </p:spPr>
          <p:txBody>
            <a:bodyPr wrap="square" lIns="0" tIns="0" rIns="0" bIns="0" rtlCol="0"/>
            <a:lstStyle/>
            <a:p>
              <a:pPr defTabSz="914286">
                <a:defRPr/>
              </a:pPr>
              <a:endParaRPr sz="1800">
                <a:solidFill>
                  <a:prstClr val="black"/>
                </a:solidFill>
                <a:latin typeface="Calibri"/>
              </a:endParaRPr>
            </a:p>
          </p:txBody>
        </p:sp>
        <p:sp>
          <p:nvSpPr>
            <p:cNvPr id="43" name="object 5">
              <a:extLst>
                <a:ext uri="{FF2B5EF4-FFF2-40B4-BE49-F238E27FC236}">
                  <a16:creationId xmlns:a16="http://schemas.microsoft.com/office/drawing/2014/main" id="{00022855-BBC6-FD48-A3DC-FE952B47E86D}"/>
                </a:ext>
              </a:extLst>
            </p:cNvPr>
            <p:cNvSpPr/>
            <p:nvPr/>
          </p:nvSpPr>
          <p:spPr>
            <a:xfrm>
              <a:off x="3846869" y="4695279"/>
              <a:ext cx="248888" cy="0"/>
            </a:xfrm>
            <a:custGeom>
              <a:avLst/>
              <a:gdLst/>
              <a:ahLst/>
              <a:cxnLst/>
              <a:rect l="l" t="t" r="r" b="b"/>
              <a:pathLst>
                <a:path w="248920">
                  <a:moveTo>
                    <a:pt x="0" y="0"/>
                  </a:moveTo>
                  <a:lnTo>
                    <a:pt x="248412" y="0"/>
                  </a:lnTo>
                </a:path>
              </a:pathLst>
            </a:custGeom>
            <a:solidFill>
              <a:srgbClr val="E4A720"/>
            </a:solidFill>
            <a:ln w="33527">
              <a:solidFill>
                <a:srgbClr val="E4A720"/>
              </a:solidFill>
            </a:ln>
          </p:spPr>
          <p:txBody>
            <a:bodyPr wrap="square" lIns="0" tIns="0" rIns="0" bIns="0" rtlCol="0"/>
            <a:lstStyle/>
            <a:p>
              <a:pPr defTabSz="914286">
                <a:defRPr/>
              </a:pPr>
              <a:endParaRPr sz="1800">
                <a:solidFill>
                  <a:prstClr val="black"/>
                </a:solidFill>
                <a:latin typeface="Calibri"/>
              </a:endParaRPr>
            </a:p>
          </p:txBody>
        </p:sp>
        <p:sp>
          <p:nvSpPr>
            <p:cNvPr id="44" name="object 6">
              <a:extLst>
                <a:ext uri="{FF2B5EF4-FFF2-40B4-BE49-F238E27FC236}">
                  <a16:creationId xmlns:a16="http://schemas.microsoft.com/office/drawing/2014/main" id="{1862BD22-2AE4-BE4D-8148-65B6CD542677}"/>
                </a:ext>
              </a:extLst>
            </p:cNvPr>
            <p:cNvSpPr/>
            <p:nvPr/>
          </p:nvSpPr>
          <p:spPr>
            <a:xfrm>
              <a:off x="5271622" y="4695279"/>
              <a:ext cx="248888" cy="0"/>
            </a:xfrm>
            <a:custGeom>
              <a:avLst/>
              <a:gdLst/>
              <a:ahLst/>
              <a:cxnLst/>
              <a:rect l="l" t="t" r="r" b="b"/>
              <a:pathLst>
                <a:path w="248920">
                  <a:moveTo>
                    <a:pt x="0" y="0"/>
                  </a:moveTo>
                  <a:lnTo>
                    <a:pt x="248412" y="0"/>
                  </a:lnTo>
                </a:path>
              </a:pathLst>
            </a:custGeom>
            <a:solidFill>
              <a:srgbClr val="E4A720"/>
            </a:solidFill>
            <a:ln w="33527">
              <a:solidFill>
                <a:srgbClr val="E4A720"/>
              </a:solidFill>
            </a:ln>
          </p:spPr>
          <p:txBody>
            <a:bodyPr wrap="square" lIns="0" tIns="0" rIns="0" bIns="0" rtlCol="0"/>
            <a:lstStyle/>
            <a:p>
              <a:pPr defTabSz="914286">
                <a:defRPr/>
              </a:pPr>
              <a:endParaRPr sz="1800">
                <a:solidFill>
                  <a:prstClr val="black"/>
                </a:solidFill>
                <a:latin typeface="Calibri"/>
              </a:endParaRPr>
            </a:p>
          </p:txBody>
        </p:sp>
        <p:sp>
          <p:nvSpPr>
            <p:cNvPr id="45" name="object 7">
              <a:extLst>
                <a:ext uri="{FF2B5EF4-FFF2-40B4-BE49-F238E27FC236}">
                  <a16:creationId xmlns:a16="http://schemas.microsoft.com/office/drawing/2014/main" id="{17E15969-7E63-FA49-9936-2FDAC7DA251D}"/>
                </a:ext>
              </a:extLst>
            </p:cNvPr>
            <p:cNvSpPr/>
            <p:nvPr/>
          </p:nvSpPr>
          <p:spPr>
            <a:xfrm>
              <a:off x="6696378" y="4480425"/>
              <a:ext cx="248888" cy="231745"/>
            </a:xfrm>
            <a:custGeom>
              <a:avLst/>
              <a:gdLst/>
              <a:ahLst/>
              <a:cxnLst/>
              <a:rect l="l" t="t" r="r" b="b"/>
              <a:pathLst>
                <a:path w="248920" h="231775">
                  <a:moveTo>
                    <a:pt x="248412" y="0"/>
                  </a:moveTo>
                  <a:lnTo>
                    <a:pt x="0" y="0"/>
                  </a:lnTo>
                  <a:lnTo>
                    <a:pt x="0" y="231647"/>
                  </a:lnTo>
                  <a:lnTo>
                    <a:pt x="248412" y="231647"/>
                  </a:lnTo>
                  <a:lnTo>
                    <a:pt x="248412" y="0"/>
                  </a:lnTo>
                  <a:close/>
                </a:path>
              </a:pathLst>
            </a:custGeom>
            <a:solidFill>
              <a:srgbClr val="E4A720"/>
            </a:solidFill>
          </p:spPr>
          <p:txBody>
            <a:bodyPr wrap="square" lIns="0" tIns="0" rIns="0" bIns="0" rtlCol="0"/>
            <a:lstStyle/>
            <a:p>
              <a:pPr defTabSz="914286">
                <a:defRPr/>
              </a:pPr>
              <a:endParaRPr sz="1800">
                <a:solidFill>
                  <a:prstClr val="black"/>
                </a:solidFill>
                <a:latin typeface="Calibri"/>
              </a:endParaRPr>
            </a:p>
          </p:txBody>
        </p:sp>
        <p:sp>
          <p:nvSpPr>
            <p:cNvPr id="46" name="object 8">
              <a:extLst>
                <a:ext uri="{FF2B5EF4-FFF2-40B4-BE49-F238E27FC236}">
                  <a16:creationId xmlns:a16="http://schemas.microsoft.com/office/drawing/2014/main" id="{FEA4C4E7-3D13-8344-A8AE-C3A5DEE9866F}"/>
                </a:ext>
              </a:extLst>
            </p:cNvPr>
            <p:cNvSpPr/>
            <p:nvPr/>
          </p:nvSpPr>
          <p:spPr>
            <a:xfrm>
              <a:off x="8121131" y="4513947"/>
              <a:ext cx="248888" cy="198094"/>
            </a:xfrm>
            <a:custGeom>
              <a:avLst/>
              <a:gdLst/>
              <a:ahLst/>
              <a:cxnLst/>
              <a:rect l="l" t="t" r="r" b="b"/>
              <a:pathLst>
                <a:path w="248920" h="198120">
                  <a:moveTo>
                    <a:pt x="248411" y="0"/>
                  </a:moveTo>
                  <a:lnTo>
                    <a:pt x="0" y="0"/>
                  </a:lnTo>
                  <a:lnTo>
                    <a:pt x="0" y="198119"/>
                  </a:lnTo>
                  <a:lnTo>
                    <a:pt x="248411" y="198119"/>
                  </a:lnTo>
                  <a:lnTo>
                    <a:pt x="248411" y="0"/>
                  </a:lnTo>
                  <a:close/>
                </a:path>
              </a:pathLst>
            </a:custGeom>
            <a:solidFill>
              <a:srgbClr val="E4A720"/>
            </a:solidFill>
          </p:spPr>
          <p:txBody>
            <a:bodyPr wrap="square" lIns="0" tIns="0" rIns="0" bIns="0" rtlCol="0"/>
            <a:lstStyle/>
            <a:p>
              <a:pPr defTabSz="914286">
                <a:defRPr/>
              </a:pPr>
              <a:endParaRPr sz="1800">
                <a:solidFill>
                  <a:prstClr val="black"/>
                </a:solidFill>
                <a:latin typeface="Calibri"/>
              </a:endParaRPr>
            </a:p>
          </p:txBody>
        </p:sp>
        <p:sp>
          <p:nvSpPr>
            <p:cNvPr id="47" name="object 9">
              <a:extLst>
                <a:ext uri="{FF2B5EF4-FFF2-40B4-BE49-F238E27FC236}">
                  <a16:creationId xmlns:a16="http://schemas.microsoft.com/office/drawing/2014/main" id="{0879569B-99BC-BF47-BDB9-2F0D13DE498C}"/>
                </a:ext>
              </a:extLst>
            </p:cNvPr>
            <p:cNvSpPr/>
            <p:nvPr/>
          </p:nvSpPr>
          <p:spPr>
            <a:xfrm>
              <a:off x="2739064" y="4181757"/>
              <a:ext cx="248888" cy="530791"/>
            </a:xfrm>
            <a:custGeom>
              <a:avLst/>
              <a:gdLst/>
              <a:ahLst/>
              <a:cxnLst/>
              <a:rect l="l" t="t" r="r" b="b"/>
              <a:pathLst>
                <a:path w="248919" h="530860">
                  <a:moveTo>
                    <a:pt x="248412" y="0"/>
                  </a:moveTo>
                  <a:lnTo>
                    <a:pt x="0" y="0"/>
                  </a:lnTo>
                  <a:lnTo>
                    <a:pt x="0" y="530352"/>
                  </a:lnTo>
                  <a:lnTo>
                    <a:pt x="248412" y="530352"/>
                  </a:lnTo>
                  <a:lnTo>
                    <a:pt x="248412" y="0"/>
                  </a:lnTo>
                  <a:close/>
                </a:path>
              </a:pathLst>
            </a:custGeom>
            <a:solidFill>
              <a:srgbClr val="034E88"/>
            </a:solidFill>
          </p:spPr>
          <p:txBody>
            <a:bodyPr wrap="square" lIns="0" tIns="0" rIns="0" bIns="0" rtlCol="0"/>
            <a:lstStyle/>
            <a:p>
              <a:pPr defTabSz="914286">
                <a:defRPr/>
              </a:pPr>
              <a:endParaRPr sz="1800">
                <a:solidFill>
                  <a:prstClr val="black"/>
                </a:solidFill>
                <a:latin typeface="Calibri"/>
              </a:endParaRPr>
            </a:p>
          </p:txBody>
        </p:sp>
        <p:sp>
          <p:nvSpPr>
            <p:cNvPr id="48" name="object 10">
              <a:extLst>
                <a:ext uri="{FF2B5EF4-FFF2-40B4-BE49-F238E27FC236}">
                  <a16:creationId xmlns:a16="http://schemas.microsoft.com/office/drawing/2014/main" id="{CCDFAB9F-7B6E-F247-B3AA-7789A3A6142C}"/>
                </a:ext>
              </a:extLst>
            </p:cNvPr>
            <p:cNvSpPr/>
            <p:nvPr/>
          </p:nvSpPr>
          <p:spPr>
            <a:xfrm>
              <a:off x="4163818" y="3785569"/>
              <a:ext cx="248888" cy="926979"/>
            </a:xfrm>
            <a:custGeom>
              <a:avLst/>
              <a:gdLst/>
              <a:ahLst/>
              <a:cxnLst/>
              <a:rect l="l" t="t" r="r" b="b"/>
              <a:pathLst>
                <a:path w="248920" h="927100">
                  <a:moveTo>
                    <a:pt x="248412" y="0"/>
                  </a:moveTo>
                  <a:lnTo>
                    <a:pt x="0" y="0"/>
                  </a:lnTo>
                  <a:lnTo>
                    <a:pt x="0" y="926591"/>
                  </a:lnTo>
                  <a:lnTo>
                    <a:pt x="248412" y="926591"/>
                  </a:lnTo>
                  <a:lnTo>
                    <a:pt x="248412" y="0"/>
                  </a:lnTo>
                  <a:close/>
                </a:path>
              </a:pathLst>
            </a:custGeom>
            <a:solidFill>
              <a:srgbClr val="034E88"/>
            </a:solidFill>
          </p:spPr>
          <p:txBody>
            <a:bodyPr wrap="square" lIns="0" tIns="0" rIns="0" bIns="0" rtlCol="0"/>
            <a:lstStyle/>
            <a:p>
              <a:pPr defTabSz="914286">
                <a:defRPr/>
              </a:pPr>
              <a:endParaRPr sz="1800">
                <a:solidFill>
                  <a:prstClr val="black"/>
                </a:solidFill>
                <a:latin typeface="Calibri"/>
              </a:endParaRPr>
            </a:p>
          </p:txBody>
        </p:sp>
        <p:sp>
          <p:nvSpPr>
            <p:cNvPr id="49" name="object 11">
              <a:extLst>
                <a:ext uri="{FF2B5EF4-FFF2-40B4-BE49-F238E27FC236}">
                  <a16:creationId xmlns:a16="http://schemas.microsoft.com/office/drawing/2014/main" id="{AA30B406-8EF9-ED42-8A25-511666A3AF11}"/>
                </a:ext>
              </a:extLst>
            </p:cNvPr>
            <p:cNvSpPr/>
            <p:nvPr/>
          </p:nvSpPr>
          <p:spPr>
            <a:xfrm>
              <a:off x="5587052" y="3453381"/>
              <a:ext cx="250158" cy="1259041"/>
            </a:xfrm>
            <a:custGeom>
              <a:avLst/>
              <a:gdLst/>
              <a:ahLst/>
              <a:cxnLst/>
              <a:rect l="l" t="t" r="r" b="b"/>
              <a:pathLst>
                <a:path w="250189" h="1259204">
                  <a:moveTo>
                    <a:pt x="249936" y="0"/>
                  </a:moveTo>
                  <a:lnTo>
                    <a:pt x="0" y="0"/>
                  </a:lnTo>
                  <a:lnTo>
                    <a:pt x="0" y="1258823"/>
                  </a:lnTo>
                  <a:lnTo>
                    <a:pt x="249936" y="1258823"/>
                  </a:lnTo>
                  <a:lnTo>
                    <a:pt x="249936" y="0"/>
                  </a:lnTo>
                  <a:close/>
                </a:path>
              </a:pathLst>
            </a:custGeom>
            <a:solidFill>
              <a:srgbClr val="034E88"/>
            </a:solidFill>
          </p:spPr>
          <p:txBody>
            <a:bodyPr wrap="square" lIns="0" tIns="0" rIns="0" bIns="0" rtlCol="0"/>
            <a:lstStyle/>
            <a:p>
              <a:pPr defTabSz="914286">
                <a:defRPr/>
              </a:pPr>
              <a:endParaRPr sz="1800">
                <a:solidFill>
                  <a:prstClr val="black"/>
                </a:solidFill>
                <a:latin typeface="Calibri"/>
              </a:endParaRPr>
            </a:p>
          </p:txBody>
        </p:sp>
        <p:sp>
          <p:nvSpPr>
            <p:cNvPr id="50" name="object 12">
              <a:extLst>
                <a:ext uri="{FF2B5EF4-FFF2-40B4-BE49-F238E27FC236}">
                  <a16:creationId xmlns:a16="http://schemas.microsoft.com/office/drawing/2014/main" id="{15950193-39DC-7043-8793-F083CC3F203B}"/>
                </a:ext>
              </a:extLst>
            </p:cNvPr>
            <p:cNvSpPr/>
            <p:nvPr/>
          </p:nvSpPr>
          <p:spPr>
            <a:xfrm>
              <a:off x="7011804" y="3421381"/>
              <a:ext cx="248888" cy="1290787"/>
            </a:xfrm>
            <a:custGeom>
              <a:avLst/>
              <a:gdLst/>
              <a:ahLst/>
              <a:cxnLst/>
              <a:rect l="l" t="t" r="r" b="b"/>
              <a:pathLst>
                <a:path w="248920" h="1290954">
                  <a:moveTo>
                    <a:pt x="248411" y="0"/>
                  </a:moveTo>
                  <a:lnTo>
                    <a:pt x="0" y="0"/>
                  </a:lnTo>
                  <a:lnTo>
                    <a:pt x="0" y="1290828"/>
                  </a:lnTo>
                  <a:lnTo>
                    <a:pt x="248411" y="1290828"/>
                  </a:lnTo>
                  <a:lnTo>
                    <a:pt x="248411" y="0"/>
                  </a:lnTo>
                  <a:close/>
                </a:path>
              </a:pathLst>
            </a:custGeom>
            <a:solidFill>
              <a:srgbClr val="034E88"/>
            </a:solidFill>
          </p:spPr>
          <p:txBody>
            <a:bodyPr wrap="square" lIns="0" tIns="0" rIns="0" bIns="0" rtlCol="0"/>
            <a:lstStyle/>
            <a:p>
              <a:pPr defTabSz="914286">
                <a:defRPr/>
              </a:pPr>
              <a:endParaRPr sz="1800">
                <a:solidFill>
                  <a:prstClr val="black"/>
                </a:solidFill>
                <a:latin typeface="Calibri"/>
              </a:endParaRPr>
            </a:p>
          </p:txBody>
        </p:sp>
        <p:sp>
          <p:nvSpPr>
            <p:cNvPr id="51" name="object 13">
              <a:extLst>
                <a:ext uri="{FF2B5EF4-FFF2-40B4-BE49-F238E27FC236}">
                  <a16:creationId xmlns:a16="http://schemas.microsoft.com/office/drawing/2014/main" id="{649B90B5-DB58-224A-B575-76DD65EFF228}"/>
                </a:ext>
              </a:extLst>
            </p:cNvPr>
            <p:cNvSpPr/>
            <p:nvPr/>
          </p:nvSpPr>
          <p:spPr>
            <a:xfrm>
              <a:off x="8436559" y="3421381"/>
              <a:ext cx="248888" cy="1290787"/>
            </a:xfrm>
            <a:custGeom>
              <a:avLst/>
              <a:gdLst/>
              <a:ahLst/>
              <a:cxnLst/>
              <a:rect l="l" t="t" r="r" b="b"/>
              <a:pathLst>
                <a:path w="248920" h="1290954">
                  <a:moveTo>
                    <a:pt x="248411" y="0"/>
                  </a:moveTo>
                  <a:lnTo>
                    <a:pt x="0" y="0"/>
                  </a:lnTo>
                  <a:lnTo>
                    <a:pt x="0" y="1290828"/>
                  </a:lnTo>
                  <a:lnTo>
                    <a:pt x="248411" y="1290828"/>
                  </a:lnTo>
                  <a:lnTo>
                    <a:pt x="248411" y="0"/>
                  </a:lnTo>
                  <a:close/>
                </a:path>
              </a:pathLst>
            </a:custGeom>
            <a:solidFill>
              <a:srgbClr val="034E88"/>
            </a:solidFill>
          </p:spPr>
          <p:txBody>
            <a:bodyPr wrap="square" lIns="0" tIns="0" rIns="0" bIns="0" rtlCol="0"/>
            <a:lstStyle/>
            <a:p>
              <a:pPr defTabSz="914286">
                <a:defRPr/>
              </a:pPr>
              <a:endParaRPr sz="1800">
                <a:solidFill>
                  <a:prstClr val="black"/>
                </a:solidFill>
                <a:latin typeface="Calibri"/>
              </a:endParaRPr>
            </a:p>
          </p:txBody>
        </p:sp>
        <p:sp>
          <p:nvSpPr>
            <p:cNvPr id="52" name="object 14">
              <a:extLst>
                <a:ext uri="{FF2B5EF4-FFF2-40B4-BE49-F238E27FC236}">
                  <a16:creationId xmlns:a16="http://schemas.microsoft.com/office/drawing/2014/main" id="{0C2806B7-8F9F-FF4F-8BF1-98314F8820A8}"/>
                </a:ext>
              </a:extLst>
            </p:cNvPr>
            <p:cNvSpPr/>
            <p:nvPr/>
          </p:nvSpPr>
          <p:spPr>
            <a:xfrm>
              <a:off x="9861314" y="3421381"/>
              <a:ext cx="248888" cy="1290787"/>
            </a:xfrm>
            <a:custGeom>
              <a:avLst/>
              <a:gdLst/>
              <a:ahLst/>
              <a:cxnLst/>
              <a:rect l="l" t="t" r="r" b="b"/>
              <a:pathLst>
                <a:path w="248920" h="1290954">
                  <a:moveTo>
                    <a:pt x="248412" y="0"/>
                  </a:moveTo>
                  <a:lnTo>
                    <a:pt x="0" y="0"/>
                  </a:lnTo>
                  <a:lnTo>
                    <a:pt x="0" y="1290828"/>
                  </a:lnTo>
                  <a:lnTo>
                    <a:pt x="248412" y="1290828"/>
                  </a:lnTo>
                  <a:lnTo>
                    <a:pt x="248412" y="0"/>
                  </a:lnTo>
                  <a:close/>
                </a:path>
              </a:pathLst>
            </a:custGeom>
            <a:solidFill>
              <a:srgbClr val="034E88"/>
            </a:solidFill>
          </p:spPr>
          <p:txBody>
            <a:bodyPr wrap="square" lIns="0" tIns="0" rIns="0" bIns="0" rtlCol="0"/>
            <a:lstStyle/>
            <a:p>
              <a:pPr defTabSz="914286">
                <a:defRPr/>
              </a:pPr>
              <a:endParaRPr sz="1800">
                <a:solidFill>
                  <a:prstClr val="black"/>
                </a:solidFill>
                <a:latin typeface="Calibri"/>
              </a:endParaRPr>
            </a:p>
          </p:txBody>
        </p:sp>
        <p:sp>
          <p:nvSpPr>
            <p:cNvPr id="53" name="object 15">
              <a:extLst>
                <a:ext uri="{FF2B5EF4-FFF2-40B4-BE49-F238E27FC236}">
                  <a16:creationId xmlns:a16="http://schemas.microsoft.com/office/drawing/2014/main" id="{A99A37B6-4098-674C-AF4D-969A79C3F8D9}"/>
                </a:ext>
              </a:extLst>
            </p:cNvPr>
            <p:cNvSpPr/>
            <p:nvPr/>
          </p:nvSpPr>
          <p:spPr>
            <a:xfrm>
              <a:off x="3054491" y="4132996"/>
              <a:ext cx="248888" cy="579045"/>
            </a:xfrm>
            <a:custGeom>
              <a:avLst/>
              <a:gdLst/>
              <a:ahLst/>
              <a:cxnLst/>
              <a:rect l="l" t="t" r="r" b="b"/>
              <a:pathLst>
                <a:path w="248920" h="579120">
                  <a:moveTo>
                    <a:pt x="248412" y="0"/>
                  </a:moveTo>
                  <a:lnTo>
                    <a:pt x="0" y="0"/>
                  </a:lnTo>
                  <a:lnTo>
                    <a:pt x="0" y="579119"/>
                  </a:lnTo>
                  <a:lnTo>
                    <a:pt x="248412" y="579119"/>
                  </a:lnTo>
                  <a:lnTo>
                    <a:pt x="248412" y="0"/>
                  </a:lnTo>
                  <a:close/>
                </a:path>
              </a:pathLst>
            </a:custGeom>
            <a:solidFill>
              <a:srgbClr val="39A4F9"/>
            </a:solidFill>
          </p:spPr>
          <p:txBody>
            <a:bodyPr wrap="square" lIns="0" tIns="0" rIns="0" bIns="0" rtlCol="0"/>
            <a:lstStyle/>
            <a:p>
              <a:pPr defTabSz="914286">
                <a:defRPr/>
              </a:pPr>
              <a:endParaRPr sz="1800">
                <a:solidFill>
                  <a:prstClr val="black"/>
                </a:solidFill>
                <a:latin typeface="Calibri"/>
              </a:endParaRPr>
            </a:p>
          </p:txBody>
        </p:sp>
        <p:sp>
          <p:nvSpPr>
            <p:cNvPr id="54" name="object 16">
              <a:extLst>
                <a:ext uri="{FF2B5EF4-FFF2-40B4-BE49-F238E27FC236}">
                  <a16:creationId xmlns:a16="http://schemas.microsoft.com/office/drawing/2014/main" id="{E52B3064-734A-ED4F-B9C6-CCFAEF9C80B1}"/>
                </a:ext>
              </a:extLst>
            </p:cNvPr>
            <p:cNvSpPr/>
            <p:nvPr/>
          </p:nvSpPr>
          <p:spPr>
            <a:xfrm>
              <a:off x="4479245" y="3619477"/>
              <a:ext cx="248888" cy="1092693"/>
            </a:xfrm>
            <a:custGeom>
              <a:avLst/>
              <a:gdLst/>
              <a:ahLst/>
              <a:cxnLst/>
              <a:rect l="l" t="t" r="r" b="b"/>
              <a:pathLst>
                <a:path w="248920" h="1092835">
                  <a:moveTo>
                    <a:pt x="248412" y="0"/>
                  </a:moveTo>
                  <a:lnTo>
                    <a:pt x="0" y="0"/>
                  </a:lnTo>
                  <a:lnTo>
                    <a:pt x="0" y="1092708"/>
                  </a:lnTo>
                  <a:lnTo>
                    <a:pt x="248412" y="1092708"/>
                  </a:lnTo>
                  <a:lnTo>
                    <a:pt x="248412" y="0"/>
                  </a:lnTo>
                  <a:close/>
                </a:path>
              </a:pathLst>
            </a:custGeom>
            <a:solidFill>
              <a:srgbClr val="39A4F9"/>
            </a:solidFill>
          </p:spPr>
          <p:txBody>
            <a:bodyPr wrap="square" lIns="0" tIns="0" rIns="0" bIns="0" rtlCol="0"/>
            <a:lstStyle/>
            <a:p>
              <a:pPr defTabSz="914286">
                <a:defRPr/>
              </a:pPr>
              <a:endParaRPr sz="1800">
                <a:solidFill>
                  <a:prstClr val="black"/>
                </a:solidFill>
                <a:latin typeface="Calibri"/>
              </a:endParaRPr>
            </a:p>
          </p:txBody>
        </p:sp>
        <p:sp>
          <p:nvSpPr>
            <p:cNvPr id="55" name="object 17">
              <a:extLst>
                <a:ext uri="{FF2B5EF4-FFF2-40B4-BE49-F238E27FC236}">
                  <a16:creationId xmlns:a16="http://schemas.microsoft.com/office/drawing/2014/main" id="{D7C95A32-6E11-DF4D-8640-5564115402D2}"/>
                </a:ext>
              </a:extLst>
            </p:cNvPr>
            <p:cNvSpPr/>
            <p:nvPr/>
          </p:nvSpPr>
          <p:spPr>
            <a:xfrm>
              <a:off x="5904001" y="3453381"/>
              <a:ext cx="248888" cy="1259041"/>
            </a:xfrm>
            <a:custGeom>
              <a:avLst/>
              <a:gdLst/>
              <a:ahLst/>
              <a:cxnLst/>
              <a:rect l="l" t="t" r="r" b="b"/>
              <a:pathLst>
                <a:path w="248920" h="1259204">
                  <a:moveTo>
                    <a:pt x="248412" y="0"/>
                  </a:moveTo>
                  <a:lnTo>
                    <a:pt x="0" y="0"/>
                  </a:lnTo>
                  <a:lnTo>
                    <a:pt x="0" y="1258823"/>
                  </a:lnTo>
                  <a:lnTo>
                    <a:pt x="248412" y="1258823"/>
                  </a:lnTo>
                  <a:lnTo>
                    <a:pt x="248412" y="0"/>
                  </a:lnTo>
                  <a:close/>
                </a:path>
              </a:pathLst>
            </a:custGeom>
            <a:solidFill>
              <a:srgbClr val="39A4F9"/>
            </a:solidFill>
          </p:spPr>
          <p:txBody>
            <a:bodyPr wrap="square" lIns="0" tIns="0" rIns="0" bIns="0" rtlCol="0"/>
            <a:lstStyle/>
            <a:p>
              <a:pPr defTabSz="914286">
                <a:defRPr/>
              </a:pPr>
              <a:endParaRPr sz="1800">
                <a:solidFill>
                  <a:prstClr val="black"/>
                </a:solidFill>
                <a:latin typeface="Calibri"/>
              </a:endParaRPr>
            </a:p>
          </p:txBody>
        </p:sp>
        <p:sp>
          <p:nvSpPr>
            <p:cNvPr id="56" name="object 18">
              <a:extLst>
                <a:ext uri="{FF2B5EF4-FFF2-40B4-BE49-F238E27FC236}">
                  <a16:creationId xmlns:a16="http://schemas.microsoft.com/office/drawing/2014/main" id="{08736C59-A392-2247-8AEC-95DFC38A85B2}"/>
                </a:ext>
              </a:extLst>
            </p:cNvPr>
            <p:cNvSpPr/>
            <p:nvPr/>
          </p:nvSpPr>
          <p:spPr>
            <a:xfrm>
              <a:off x="7328755" y="3387858"/>
              <a:ext cx="248888" cy="1324439"/>
            </a:xfrm>
            <a:custGeom>
              <a:avLst/>
              <a:gdLst/>
              <a:ahLst/>
              <a:cxnLst/>
              <a:rect l="l" t="t" r="r" b="b"/>
              <a:pathLst>
                <a:path w="248920" h="1324610">
                  <a:moveTo>
                    <a:pt x="248411" y="0"/>
                  </a:moveTo>
                  <a:lnTo>
                    <a:pt x="0" y="0"/>
                  </a:lnTo>
                  <a:lnTo>
                    <a:pt x="0" y="1324356"/>
                  </a:lnTo>
                  <a:lnTo>
                    <a:pt x="248411" y="1324356"/>
                  </a:lnTo>
                  <a:lnTo>
                    <a:pt x="248411" y="0"/>
                  </a:lnTo>
                  <a:close/>
                </a:path>
              </a:pathLst>
            </a:custGeom>
            <a:solidFill>
              <a:srgbClr val="39A4F9"/>
            </a:solidFill>
          </p:spPr>
          <p:txBody>
            <a:bodyPr wrap="square" lIns="0" tIns="0" rIns="0" bIns="0" rtlCol="0"/>
            <a:lstStyle/>
            <a:p>
              <a:pPr defTabSz="914286">
                <a:defRPr/>
              </a:pPr>
              <a:endParaRPr sz="1800">
                <a:solidFill>
                  <a:prstClr val="black"/>
                </a:solidFill>
                <a:latin typeface="Calibri"/>
              </a:endParaRPr>
            </a:p>
          </p:txBody>
        </p:sp>
        <p:sp>
          <p:nvSpPr>
            <p:cNvPr id="57" name="object 19">
              <a:extLst>
                <a:ext uri="{FF2B5EF4-FFF2-40B4-BE49-F238E27FC236}">
                  <a16:creationId xmlns:a16="http://schemas.microsoft.com/office/drawing/2014/main" id="{54BC032D-5107-0A48-8727-B42DCB49DBAF}"/>
                </a:ext>
              </a:extLst>
            </p:cNvPr>
            <p:cNvSpPr/>
            <p:nvPr/>
          </p:nvSpPr>
          <p:spPr>
            <a:xfrm>
              <a:off x="8751986" y="3371096"/>
              <a:ext cx="250158" cy="1340945"/>
            </a:xfrm>
            <a:custGeom>
              <a:avLst/>
              <a:gdLst/>
              <a:ahLst/>
              <a:cxnLst/>
              <a:rect l="l" t="t" r="r" b="b"/>
              <a:pathLst>
                <a:path w="250190" h="1341120">
                  <a:moveTo>
                    <a:pt x="249936" y="0"/>
                  </a:moveTo>
                  <a:lnTo>
                    <a:pt x="0" y="0"/>
                  </a:lnTo>
                  <a:lnTo>
                    <a:pt x="0" y="1341120"/>
                  </a:lnTo>
                  <a:lnTo>
                    <a:pt x="249936" y="1341120"/>
                  </a:lnTo>
                  <a:lnTo>
                    <a:pt x="249936" y="0"/>
                  </a:lnTo>
                  <a:close/>
                </a:path>
              </a:pathLst>
            </a:custGeom>
            <a:solidFill>
              <a:srgbClr val="39A4F9"/>
            </a:solidFill>
          </p:spPr>
          <p:txBody>
            <a:bodyPr wrap="square" lIns="0" tIns="0" rIns="0" bIns="0" rtlCol="0"/>
            <a:lstStyle/>
            <a:p>
              <a:pPr defTabSz="914286">
                <a:defRPr/>
              </a:pPr>
              <a:endParaRPr sz="1800">
                <a:solidFill>
                  <a:prstClr val="black"/>
                </a:solidFill>
                <a:latin typeface="Calibri"/>
              </a:endParaRPr>
            </a:p>
          </p:txBody>
        </p:sp>
        <p:sp>
          <p:nvSpPr>
            <p:cNvPr id="58" name="object 20">
              <a:extLst>
                <a:ext uri="{FF2B5EF4-FFF2-40B4-BE49-F238E27FC236}">
                  <a16:creationId xmlns:a16="http://schemas.microsoft.com/office/drawing/2014/main" id="{C46E661F-F1F5-E743-B14A-B7C7134FD041}"/>
                </a:ext>
              </a:extLst>
            </p:cNvPr>
            <p:cNvSpPr/>
            <p:nvPr/>
          </p:nvSpPr>
          <p:spPr>
            <a:xfrm>
              <a:off x="10176739" y="3371096"/>
              <a:ext cx="248888" cy="1340945"/>
            </a:xfrm>
            <a:custGeom>
              <a:avLst/>
              <a:gdLst/>
              <a:ahLst/>
              <a:cxnLst/>
              <a:rect l="l" t="t" r="r" b="b"/>
              <a:pathLst>
                <a:path w="248920" h="1341120">
                  <a:moveTo>
                    <a:pt x="248411" y="0"/>
                  </a:moveTo>
                  <a:lnTo>
                    <a:pt x="0" y="0"/>
                  </a:lnTo>
                  <a:lnTo>
                    <a:pt x="0" y="1341120"/>
                  </a:lnTo>
                  <a:lnTo>
                    <a:pt x="248411" y="1341120"/>
                  </a:lnTo>
                  <a:lnTo>
                    <a:pt x="248411" y="0"/>
                  </a:lnTo>
                  <a:close/>
                </a:path>
              </a:pathLst>
            </a:custGeom>
            <a:solidFill>
              <a:srgbClr val="39A4F9"/>
            </a:solidFill>
          </p:spPr>
          <p:txBody>
            <a:bodyPr wrap="square" lIns="0" tIns="0" rIns="0" bIns="0" rtlCol="0"/>
            <a:lstStyle/>
            <a:p>
              <a:pPr defTabSz="914286">
                <a:defRPr/>
              </a:pPr>
              <a:endParaRPr sz="1800">
                <a:solidFill>
                  <a:prstClr val="black"/>
                </a:solidFill>
                <a:latin typeface="Calibri"/>
              </a:endParaRPr>
            </a:p>
          </p:txBody>
        </p:sp>
        <p:sp>
          <p:nvSpPr>
            <p:cNvPr id="59" name="object 21">
              <a:extLst>
                <a:ext uri="{FF2B5EF4-FFF2-40B4-BE49-F238E27FC236}">
                  <a16:creationId xmlns:a16="http://schemas.microsoft.com/office/drawing/2014/main" id="{85620382-6771-324E-817D-19301D599A0B}"/>
                </a:ext>
              </a:extLst>
            </p:cNvPr>
            <p:cNvSpPr/>
            <p:nvPr/>
          </p:nvSpPr>
          <p:spPr>
            <a:xfrm>
              <a:off x="2150878" y="3057193"/>
              <a:ext cx="0" cy="1655229"/>
            </a:xfrm>
            <a:custGeom>
              <a:avLst/>
              <a:gdLst/>
              <a:ahLst/>
              <a:cxnLst/>
              <a:rect l="l" t="t" r="r" b="b"/>
              <a:pathLst>
                <a:path h="1655445">
                  <a:moveTo>
                    <a:pt x="0" y="1655063"/>
                  </a:moveTo>
                  <a:lnTo>
                    <a:pt x="0"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60" name="object 22">
              <a:extLst>
                <a:ext uri="{FF2B5EF4-FFF2-40B4-BE49-F238E27FC236}">
                  <a16:creationId xmlns:a16="http://schemas.microsoft.com/office/drawing/2014/main" id="{4168CE39-8B47-0B44-A417-C825559A0E28}"/>
                </a:ext>
              </a:extLst>
            </p:cNvPr>
            <p:cNvSpPr/>
            <p:nvPr/>
          </p:nvSpPr>
          <p:spPr>
            <a:xfrm>
              <a:off x="2105164" y="4712041"/>
              <a:ext cx="45714" cy="0"/>
            </a:xfrm>
            <a:custGeom>
              <a:avLst/>
              <a:gdLst/>
              <a:ahLst/>
              <a:cxnLst/>
              <a:rect l="l" t="t" r="r" b="b"/>
              <a:pathLst>
                <a:path w="45719">
                  <a:moveTo>
                    <a:pt x="0" y="0"/>
                  </a:moveTo>
                  <a:lnTo>
                    <a:pt x="45719"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61" name="object 23">
              <a:extLst>
                <a:ext uri="{FF2B5EF4-FFF2-40B4-BE49-F238E27FC236}">
                  <a16:creationId xmlns:a16="http://schemas.microsoft.com/office/drawing/2014/main" id="{1EE9E032-806B-A246-81C8-2339A77A31CE}"/>
                </a:ext>
              </a:extLst>
            </p:cNvPr>
            <p:cNvSpPr/>
            <p:nvPr/>
          </p:nvSpPr>
          <p:spPr>
            <a:xfrm>
              <a:off x="2105164" y="4381376"/>
              <a:ext cx="45714" cy="0"/>
            </a:xfrm>
            <a:custGeom>
              <a:avLst/>
              <a:gdLst/>
              <a:ahLst/>
              <a:cxnLst/>
              <a:rect l="l" t="t" r="r" b="b"/>
              <a:pathLst>
                <a:path w="45719">
                  <a:moveTo>
                    <a:pt x="0" y="0"/>
                  </a:moveTo>
                  <a:lnTo>
                    <a:pt x="45719"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62" name="object 24">
              <a:extLst>
                <a:ext uri="{FF2B5EF4-FFF2-40B4-BE49-F238E27FC236}">
                  <a16:creationId xmlns:a16="http://schemas.microsoft.com/office/drawing/2014/main" id="{2A37E5BE-1685-C343-8149-880398D0B6C3}"/>
                </a:ext>
              </a:extLst>
            </p:cNvPr>
            <p:cNvSpPr/>
            <p:nvPr/>
          </p:nvSpPr>
          <p:spPr>
            <a:xfrm>
              <a:off x="2105164" y="4050710"/>
              <a:ext cx="45714" cy="0"/>
            </a:xfrm>
            <a:custGeom>
              <a:avLst/>
              <a:gdLst/>
              <a:ahLst/>
              <a:cxnLst/>
              <a:rect l="l" t="t" r="r" b="b"/>
              <a:pathLst>
                <a:path w="45719">
                  <a:moveTo>
                    <a:pt x="0" y="0"/>
                  </a:moveTo>
                  <a:lnTo>
                    <a:pt x="45719"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63" name="object 25">
              <a:extLst>
                <a:ext uri="{FF2B5EF4-FFF2-40B4-BE49-F238E27FC236}">
                  <a16:creationId xmlns:a16="http://schemas.microsoft.com/office/drawing/2014/main" id="{475F03E3-2BEF-B346-B22F-948F63D02289}"/>
                </a:ext>
              </a:extLst>
            </p:cNvPr>
            <p:cNvSpPr/>
            <p:nvPr/>
          </p:nvSpPr>
          <p:spPr>
            <a:xfrm>
              <a:off x="2105164" y="3718521"/>
              <a:ext cx="45714" cy="0"/>
            </a:xfrm>
            <a:custGeom>
              <a:avLst/>
              <a:gdLst/>
              <a:ahLst/>
              <a:cxnLst/>
              <a:rect l="l" t="t" r="r" b="b"/>
              <a:pathLst>
                <a:path w="45719">
                  <a:moveTo>
                    <a:pt x="0" y="0"/>
                  </a:moveTo>
                  <a:lnTo>
                    <a:pt x="45719"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64" name="object 26">
              <a:extLst>
                <a:ext uri="{FF2B5EF4-FFF2-40B4-BE49-F238E27FC236}">
                  <a16:creationId xmlns:a16="http://schemas.microsoft.com/office/drawing/2014/main" id="{E0A812AE-7274-C34F-9CAA-98A01CF6E944}"/>
                </a:ext>
              </a:extLst>
            </p:cNvPr>
            <p:cNvSpPr/>
            <p:nvPr/>
          </p:nvSpPr>
          <p:spPr>
            <a:xfrm>
              <a:off x="2105164" y="3387857"/>
              <a:ext cx="45714" cy="0"/>
            </a:xfrm>
            <a:custGeom>
              <a:avLst/>
              <a:gdLst/>
              <a:ahLst/>
              <a:cxnLst/>
              <a:rect l="l" t="t" r="r" b="b"/>
              <a:pathLst>
                <a:path w="45719">
                  <a:moveTo>
                    <a:pt x="0" y="0"/>
                  </a:moveTo>
                  <a:lnTo>
                    <a:pt x="45719"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65" name="object 27">
              <a:extLst>
                <a:ext uri="{FF2B5EF4-FFF2-40B4-BE49-F238E27FC236}">
                  <a16:creationId xmlns:a16="http://schemas.microsoft.com/office/drawing/2014/main" id="{6B0FED94-653D-F34C-97E1-9887988E49D9}"/>
                </a:ext>
              </a:extLst>
            </p:cNvPr>
            <p:cNvSpPr/>
            <p:nvPr/>
          </p:nvSpPr>
          <p:spPr>
            <a:xfrm>
              <a:off x="2105164" y="3057192"/>
              <a:ext cx="45714" cy="0"/>
            </a:xfrm>
            <a:custGeom>
              <a:avLst/>
              <a:gdLst/>
              <a:ahLst/>
              <a:cxnLst/>
              <a:rect l="l" t="t" r="r" b="b"/>
              <a:pathLst>
                <a:path w="45719">
                  <a:moveTo>
                    <a:pt x="0" y="0"/>
                  </a:moveTo>
                  <a:lnTo>
                    <a:pt x="45719"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66" name="object 28">
              <a:extLst>
                <a:ext uri="{FF2B5EF4-FFF2-40B4-BE49-F238E27FC236}">
                  <a16:creationId xmlns:a16="http://schemas.microsoft.com/office/drawing/2014/main" id="{C8B0F444-BFF8-F24C-8075-9DA6CA97BD89}"/>
                </a:ext>
              </a:extLst>
            </p:cNvPr>
            <p:cNvSpPr/>
            <p:nvPr/>
          </p:nvSpPr>
          <p:spPr>
            <a:xfrm>
              <a:off x="2150878" y="4712041"/>
              <a:ext cx="8547258" cy="0"/>
            </a:xfrm>
            <a:custGeom>
              <a:avLst/>
              <a:gdLst/>
              <a:ahLst/>
              <a:cxnLst/>
              <a:rect l="l" t="t" r="r" b="b"/>
              <a:pathLst>
                <a:path w="8548370">
                  <a:moveTo>
                    <a:pt x="0" y="0"/>
                  </a:moveTo>
                  <a:lnTo>
                    <a:pt x="8548116"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67" name="object 29">
              <a:extLst>
                <a:ext uri="{FF2B5EF4-FFF2-40B4-BE49-F238E27FC236}">
                  <a16:creationId xmlns:a16="http://schemas.microsoft.com/office/drawing/2014/main" id="{78B967CC-A8EE-BC4F-BAC2-15BAB8ACFBD2}"/>
                </a:ext>
              </a:extLst>
            </p:cNvPr>
            <p:cNvSpPr txBox="1"/>
            <p:nvPr/>
          </p:nvSpPr>
          <p:spPr>
            <a:xfrm>
              <a:off x="3916712" y="4438392"/>
              <a:ext cx="110475" cy="184642"/>
            </a:xfrm>
            <a:prstGeom prst="rect">
              <a:avLst/>
            </a:prstGeom>
          </p:spPr>
          <p:txBody>
            <a:bodyPr vert="horz" wrap="square" lIns="0" tIns="0" rIns="0" bIns="0" rtlCol="0">
              <a:spAutoFit/>
            </a:bodyPr>
            <a:lstStyle/>
            <a:p>
              <a:pPr marL="12699" defTabSz="914286">
                <a:defRPr/>
              </a:pPr>
              <a:r>
                <a:rPr sz="1200" spc="-5" dirty="0">
                  <a:solidFill>
                    <a:srgbClr val="404040"/>
                  </a:solidFill>
                  <a:latin typeface="Arial"/>
                  <a:cs typeface="Arial"/>
                </a:rPr>
                <a:t>2</a:t>
              </a:r>
              <a:endParaRPr sz="1200">
                <a:solidFill>
                  <a:prstClr val="black"/>
                </a:solidFill>
                <a:latin typeface="Arial"/>
                <a:cs typeface="Arial"/>
              </a:endParaRPr>
            </a:p>
          </p:txBody>
        </p:sp>
        <p:sp>
          <p:nvSpPr>
            <p:cNvPr id="68" name="object 30">
              <a:extLst>
                <a:ext uri="{FF2B5EF4-FFF2-40B4-BE49-F238E27FC236}">
                  <a16:creationId xmlns:a16="http://schemas.microsoft.com/office/drawing/2014/main" id="{34F058E8-B27F-8843-9966-1AF01CB778B2}"/>
                </a:ext>
              </a:extLst>
            </p:cNvPr>
            <p:cNvSpPr txBox="1"/>
            <p:nvPr/>
          </p:nvSpPr>
          <p:spPr>
            <a:xfrm>
              <a:off x="5341465" y="4438392"/>
              <a:ext cx="110475" cy="184642"/>
            </a:xfrm>
            <a:prstGeom prst="rect">
              <a:avLst/>
            </a:prstGeom>
          </p:spPr>
          <p:txBody>
            <a:bodyPr vert="horz" wrap="square" lIns="0" tIns="0" rIns="0" bIns="0" rtlCol="0">
              <a:spAutoFit/>
            </a:bodyPr>
            <a:lstStyle/>
            <a:p>
              <a:pPr marL="12699" defTabSz="914286">
                <a:defRPr/>
              </a:pPr>
              <a:r>
                <a:rPr sz="1200" spc="-5" dirty="0">
                  <a:solidFill>
                    <a:srgbClr val="404040"/>
                  </a:solidFill>
                  <a:latin typeface="Arial"/>
                  <a:cs typeface="Arial"/>
                </a:rPr>
                <a:t>2</a:t>
              </a:r>
              <a:endParaRPr sz="1200">
                <a:solidFill>
                  <a:prstClr val="black"/>
                </a:solidFill>
                <a:latin typeface="Arial"/>
                <a:cs typeface="Arial"/>
              </a:endParaRPr>
            </a:p>
          </p:txBody>
        </p:sp>
        <p:sp>
          <p:nvSpPr>
            <p:cNvPr id="69" name="object 31">
              <a:extLst>
                <a:ext uri="{FF2B5EF4-FFF2-40B4-BE49-F238E27FC236}">
                  <a16:creationId xmlns:a16="http://schemas.microsoft.com/office/drawing/2014/main" id="{E9B6EA12-E968-9340-B659-30DFA3AB6191}"/>
                </a:ext>
              </a:extLst>
            </p:cNvPr>
            <p:cNvSpPr txBox="1"/>
            <p:nvPr/>
          </p:nvSpPr>
          <p:spPr>
            <a:xfrm>
              <a:off x="6723936" y="4239662"/>
              <a:ext cx="196189" cy="184642"/>
            </a:xfrm>
            <a:prstGeom prst="rect">
              <a:avLst/>
            </a:prstGeom>
          </p:spPr>
          <p:txBody>
            <a:bodyPr vert="horz" wrap="square" lIns="0" tIns="0" rIns="0" bIns="0" rtlCol="0">
              <a:spAutoFit/>
            </a:bodyPr>
            <a:lstStyle/>
            <a:p>
              <a:pPr marL="12699" defTabSz="914286">
                <a:defRPr/>
              </a:pPr>
              <a:r>
                <a:rPr sz="1200" spc="-5" dirty="0">
                  <a:solidFill>
                    <a:srgbClr val="404040"/>
                  </a:solidFill>
                  <a:latin typeface="Arial"/>
                  <a:cs typeface="Arial"/>
                </a:rPr>
                <a:t>14</a:t>
              </a:r>
              <a:endParaRPr sz="1200">
                <a:solidFill>
                  <a:prstClr val="black"/>
                </a:solidFill>
                <a:latin typeface="Arial"/>
                <a:cs typeface="Arial"/>
              </a:endParaRPr>
            </a:p>
          </p:txBody>
        </p:sp>
        <p:sp>
          <p:nvSpPr>
            <p:cNvPr id="70" name="object 32">
              <a:extLst>
                <a:ext uri="{FF2B5EF4-FFF2-40B4-BE49-F238E27FC236}">
                  <a16:creationId xmlns:a16="http://schemas.microsoft.com/office/drawing/2014/main" id="{E0ABBF80-1C1D-574C-9046-AA2FF27966F6}"/>
                </a:ext>
              </a:extLst>
            </p:cNvPr>
            <p:cNvSpPr txBox="1"/>
            <p:nvPr/>
          </p:nvSpPr>
          <p:spPr>
            <a:xfrm>
              <a:off x="8148690" y="4272933"/>
              <a:ext cx="196189" cy="184642"/>
            </a:xfrm>
            <a:prstGeom prst="rect">
              <a:avLst/>
            </a:prstGeom>
          </p:spPr>
          <p:txBody>
            <a:bodyPr vert="horz" wrap="square" lIns="0" tIns="0" rIns="0" bIns="0" rtlCol="0">
              <a:spAutoFit/>
            </a:bodyPr>
            <a:lstStyle/>
            <a:p>
              <a:pPr marL="12699" defTabSz="914286">
                <a:defRPr/>
              </a:pPr>
              <a:r>
                <a:rPr sz="1200" spc="-5" dirty="0">
                  <a:solidFill>
                    <a:srgbClr val="404040"/>
                  </a:solidFill>
                  <a:latin typeface="Arial"/>
                  <a:cs typeface="Arial"/>
                </a:rPr>
                <a:t>12</a:t>
              </a:r>
              <a:endParaRPr sz="1200">
                <a:solidFill>
                  <a:prstClr val="black"/>
                </a:solidFill>
                <a:latin typeface="Arial"/>
                <a:cs typeface="Arial"/>
              </a:endParaRPr>
            </a:p>
          </p:txBody>
        </p:sp>
        <p:sp>
          <p:nvSpPr>
            <p:cNvPr id="71" name="object 33">
              <a:extLst>
                <a:ext uri="{FF2B5EF4-FFF2-40B4-BE49-F238E27FC236}">
                  <a16:creationId xmlns:a16="http://schemas.microsoft.com/office/drawing/2014/main" id="{2782C513-1E45-2E44-9C8F-95A550260F03}"/>
                </a:ext>
              </a:extLst>
            </p:cNvPr>
            <p:cNvSpPr txBox="1"/>
            <p:nvPr/>
          </p:nvSpPr>
          <p:spPr>
            <a:xfrm>
              <a:off x="9573443" y="3643601"/>
              <a:ext cx="196189" cy="184642"/>
            </a:xfrm>
            <a:prstGeom prst="rect">
              <a:avLst/>
            </a:prstGeom>
          </p:spPr>
          <p:txBody>
            <a:bodyPr vert="horz" wrap="square" lIns="0" tIns="0" rIns="0" bIns="0" rtlCol="0">
              <a:spAutoFit/>
            </a:bodyPr>
            <a:lstStyle/>
            <a:p>
              <a:pPr marL="12699" defTabSz="914286">
                <a:defRPr/>
              </a:pPr>
              <a:r>
                <a:rPr sz="1200" dirty="0">
                  <a:solidFill>
                    <a:srgbClr val="404040"/>
                  </a:solidFill>
                  <a:latin typeface="Arial"/>
                  <a:cs typeface="Arial"/>
                </a:rPr>
                <a:t>50</a:t>
              </a:r>
              <a:endParaRPr sz="1200">
                <a:solidFill>
                  <a:prstClr val="black"/>
                </a:solidFill>
                <a:latin typeface="Arial"/>
                <a:cs typeface="Arial"/>
              </a:endParaRPr>
            </a:p>
          </p:txBody>
        </p:sp>
        <p:sp>
          <p:nvSpPr>
            <p:cNvPr id="72" name="object 34">
              <a:extLst>
                <a:ext uri="{FF2B5EF4-FFF2-40B4-BE49-F238E27FC236}">
                  <a16:creationId xmlns:a16="http://schemas.microsoft.com/office/drawing/2014/main" id="{B0C149B3-0A84-D146-B13D-49739E41C2E9}"/>
                </a:ext>
              </a:extLst>
            </p:cNvPr>
            <p:cNvSpPr txBox="1"/>
            <p:nvPr/>
          </p:nvSpPr>
          <p:spPr>
            <a:xfrm>
              <a:off x="2765099" y="3941632"/>
              <a:ext cx="196189" cy="184642"/>
            </a:xfrm>
            <a:prstGeom prst="rect">
              <a:avLst/>
            </a:prstGeom>
          </p:spPr>
          <p:txBody>
            <a:bodyPr vert="horz" wrap="square" lIns="0" tIns="0" rIns="0" bIns="0" rtlCol="0">
              <a:spAutoFit/>
            </a:bodyPr>
            <a:lstStyle/>
            <a:p>
              <a:pPr marL="12699" defTabSz="914286">
                <a:defRPr/>
              </a:pPr>
              <a:r>
                <a:rPr sz="1200" spc="-5" dirty="0">
                  <a:solidFill>
                    <a:srgbClr val="404040"/>
                  </a:solidFill>
                  <a:latin typeface="Arial"/>
                  <a:cs typeface="Arial"/>
                </a:rPr>
                <a:t>32</a:t>
              </a:r>
              <a:endParaRPr sz="1200">
                <a:solidFill>
                  <a:prstClr val="black"/>
                </a:solidFill>
                <a:latin typeface="Arial"/>
                <a:cs typeface="Arial"/>
              </a:endParaRPr>
            </a:p>
          </p:txBody>
        </p:sp>
        <p:sp>
          <p:nvSpPr>
            <p:cNvPr id="73" name="object 35">
              <a:extLst>
                <a:ext uri="{FF2B5EF4-FFF2-40B4-BE49-F238E27FC236}">
                  <a16:creationId xmlns:a16="http://schemas.microsoft.com/office/drawing/2014/main" id="{97F26BD8-1B9D-E64D-8112-9D7DFA51AFDC}"/>
                </a:ext>
              </a:extLst>
            </p:cNvPr>
            <p:cNvSpPr txBox="1"/>
            <p:nvPr/>
          </p:nvSpPr>
          <p:spPr>
            <a:xfrm>
              <a:off x="4189854" y="3544556"/>
              <a:ext cx="196189" cy="184642"/>
            </a:xfrm>
            <a:prstGeom prst="rect">
              <a:avLst/>
            </a:prstGeom>
          </p:spPr>
          <p:txBody>
            <a:bodyPr vert="horz" wrap="square" lIns="0" tIns="0" rIns="0" bIns="0" rtlCol="0">
              <a:spAutoFit/>
            </a:bodyPr>
            <a:lstStyle/>
            <a:p>
              <a:pPr marL="12699" defTabSz="914286">
                <a:defRPr/>
              </a:pPr>
              <a:r>
                <a:rPr sz="1200" spc="-5" dirty="0">
                  <a:solidFill>
                    <a:srgbClr val="404040"/>
                  </a:solidFill>
                  <a:latin typeface="Arial"/>
                  <a:cs typeface="Arial"/>
                </a:rPr>
                <a:t>56</a:t>
              </a:r>
              <a:endParaRPr sz="1200">
                <a:solidFill>
                  <a:prstClr val="black"/>
                </a:solidFill>
                <a:latin typeface="Arial"/>
                <a:cs typeface="Arial"/>
              </a:endParaRPr>
            </a:p>
          </p:txBody>
        </p:sp>
        <p:sp>
          <p:nvSpPr>
            <p:cNvPr id="74" name="object 36">
              <a:extLst>
                <a:ext uri="{FF2B5EF4-FFF2-40B4-BE49-F238E27FC236}">
                  <a16:creationId xmlns:a16="http://schemas.microsoft.com/office/drawing/2014/main" id="{C0239BC2-230F-8446-9FF5-2C3E890D7D7C}"/>
                </a:ext>
              </a:extLst>
            </p:cNvPr>
            <p:cNvSpPr txBox="1"/>
            <p:nvPr/>
          </p:nvSpPr>
          <p:spPr>
            <a:xfrm>
              <a:off x="7039616" y="3179985"/>
              <a:ext cx="196189" cy="184642"/>
            </a:xfrm>
            <a:prstGeom prst="rect">
              <a:avLst/>
            </a:prstGeom>
          </p:spPr>
          <p:txBody>
            <a:bodyPr vert="horz" wrap="square" lIns="0" tIns="0" rIns="0" bIns="0" rtlCol="0">
              <a:spAutoFit/>
            </a:bodyPr>
            <a:lstStyle/>
            <a:p>
              <a:pPr marL="12699" defTabSz="914286">
                <a:defRPr/>
              </a:pPr>
              <a:r>
                <a:rPr sz="1200" spc="-5" dirty="0">
                  <a:solidFill>
                    <a:srgbClr val="404040"/>
                  </a:solidFill>
                  <a:latin typeface="Arial"/>
                  <a:cs typeface="Arial"/>
                </a:rPr>
                <a:t>78</a:t>
              </a:r>
              <a:endParaRPr sz="1200">
                <a:solidFill>
                  <a:prstClr val="black"/>
                </a:solidFill>
                <a:latin typeface="Arial"/>
                <a:cs typeface="Arial"/>
              </a:endParaRPr>
            </a:p>
          </p:txBody>
        </p:sp>
        <p:sp>
          <p:nvSpPr>
            <p:cNvPr id="75" name="object 37">
              <a:extLst>
                <a:ext uri="{FF2B5EF4-FFF2-40B4-BE49-F238E27FC236}">
                  <a16:creationId xmlns:a16="http://schemas.microsoft.com/office/drawing/2014/main" id="{68F76E72-802D-FC4C-981D-73BD739AA507}"/>
                </a:ext>
              </a:extLst>
            </p:cNvPr>
            <p:cNvSpPr txBox="1"/>
            <p:nvPr/>
          </p:nvSpPr>
          <p:spPr>
            <a:xfrm>
              <a:off x="8464370" y="3179985"/>
              <a:ext cx="196189" cy="184642"/>
            </a:xfrm>
            <a:prstGeom prst="rect">
              <a:avLst/>
            </a:prstGeom>
          </p:spPr>
          <p:txBody>
            <a:bodyPr vert="horz" wrap="square" lIns="0" tIns="0" rIns="0" bIns="0" rtlCol="0">
              <a:spAutoFit/>
            </a:bodyPr>
            <a:lstStyle/>
            <a:p>
              <a:pPr marL="12699" defTabSz="914286">
                <a:defRPr/>
              </a:pPr>
              <a:r>
                <a:rPr sz="1200" spc="-5" dirty="0">
                  <a:solidFill>
                    <a:srgbClr val="404040"/>
                  </a:solidFill>
                  <a:latin typeface="Arial"/>
                  <a:cs typeface="Arial"/>
                </a:rPr>
                <a:t>78</a:t>
              </a:r>
              <a:endParaRPr sz="1200">
                <a:solidFill>
                  <a:prstClr val="black"/>
                </a:solidFill>
                <a:latin typeface="Arial"/>
                <a:cs typeface="Arial"/>
              </a:endParaRPr>
            </a:p>
          </p:txBody>
        </p:sp>
        <p:sp>
          <p:nvSpPr>
            <p:cNvPr id="76" name="object 38">
              <a:extLst>
                <a:ext uri="{FF2B5EF4-FFF2-40B4-BE49-F238E27FC236}">
                  <a16:creationId xmlns:a16="http://schemas.microsoft.com/office/drawing/2014/main" id="{0CD04876-519B-F247-B16F-0978D7062774}"/>
                </a:ext>
              </a:extLst>
            </p:cNvPr>
            <p:cNvSpPr txBox="1"/>
            <p:nvPr/>
          </p:nvSpPr>
          <p:spPr>
            <a:xfrm>
              <a:off x="9889125" y="3179985"/>
              <a:ext cx="196189" cy="184642"/>
            </a:xfrm>
            <a:prstGeom prst="rect">
              <a:avLst/>
            </a:prstGeom>
          </p:spPr>
          <p:txBody>
            <a:bodyPr vert="horz" wrap="square" lIns="0" tIns="0" rIns="0" bIns="0" rtlCol="0">
              <a:spAutoFit/>
            </a:bodyPr>
            <a:lstStyle/>
            <a:p>
              <a:pPr marL="12699" defTabSz="914286">
                <a:defRPr/>
              </a:pPr>
              <a:r>
                <a:rPr sz="1200" spc="-5" dirty="0">
                  <a:solidFill>
                    <a:srgbClr val="404040"/>
                  </a:solidFill>
                  <a:latin typeface="Arial"/>
                  <a:cs typeface="Arial"/>
                </a:rPr>
                <a:t>78</a:t>
              </a:r>
              <a:endParaRPr sz="1200">
                <a:solidFill>
                  <a:prstClr val="black"/>
                </a:solidFill>
                <a:latin typeface="Arial"/>
                <a:cs typeface="Arial"/>
              </a:endParaRPr>
            </a:p>
          </p:txBody>
        </p:sp>
        <p:sp>
          <p:nvSpPr>
            <p:cNvPr id="77" name="object 39">
              <a:extLst>
                <a:ext uri="{FF2B5EF4-FFF2-40B4-BE49-F238E27FC236}">
                  <a16:creationId xmlns:a16="http://schemas.microsoft.com/office/drawing/2014/main" id="{71008D47-4F7C-094B-A311-41A43EA3CF2F}"/>
                </a:ext>
              </a:extLst>
            </p:cNvPr>
            <p:cNvSpPr txBox="1"/>
            <p:nvPr/>
          </p:nvSpPr>
          <p:spPr>
            <a:xfrm>
              <a:off x="3081160" y="3891983"/>
              <a:ext cx="196189" cy="184642"/>
            </a:xfrm>
            <a:prstGeom prst="rect">
              <a:avLst/>
            </a:prstGeom>
          </p:spPr>
          <p:txBody>
            <a:bodyPr vert="horz" wrap="square" lIns="0" tIns="0" rIns="0" bIns="0" rtlCol="0">
              <a:spAutoFit/>
            </a:bodyPr>
            <a:lstStyle/>
            <a:p>
              <a:pPr marL="12699" defTabSz="914286">
                <a:defRPr/>
              </a:pPr>
              <a:r>
                <a:rPr sz="1200" spc="-5" dirty="0">
                  <a:solidFill>
                    <a:srgbClr val="404040"/>
                  </a:solidFill>
                  <a:latin typeface="Arial"/>
                  <a:cs typeface="Arial"/>
                </a:rPr>
                <a:t>35</a:t>
              </a:r>
              <a:endParaRPr sz="1200">
                <a:solidFill>
                  <a:prstClr val="black"/>
                </a:solidFill>
                <a:latin typeface="Arial"/>
                <a:cs typeface="Arial"/>
              </a:endParaRPr>
            </a:p>
          </p:txBody>
        </p:sp>
        <p:sp>
          <p:nvSpPr>
            <p:cNvPr id="78" name="object 40">
              <a:extLst>
                <a:ext uri="{FF2B5EF4-FFF2-40B4-BE49-F238E27FC236}">
                  <a16:creationId xmlns:a16="http://schemas.microsoft.com/office/drawing/2014/main" id="{58347574-4F97-414B-8A1E-62334E62D344}"/>
                </a:ext>
              </a:extLst>
            </p:cNvPr>
            <p:cNvSpPr txBox="1"/>
            <p:nvPr/>
          </p:nvSpPr>
          <p:spPr>
            <a:xfrm>
              <a:off x="4505914" y="3378716"/>
              <a:ext cx="196189" cy="184642"/>
            </a:xfrm>
            <a:prstGeom prst="rect">
              <a:avLst/>
            </a:prstGeom>
          </p:spPr>
          <p:txBody>
            <a:bodyPr vert="horz" wrap="square" lIns="0" tIns="0" rIns="0" bIns="0" rtlCol="0">
              <a:spAutoFit/>
            </a:bodyPr>
            <a:lstStyle/>
            <a:p>
              <a:pPr marL="12699" defTabSz="914286">
                <a:defRPr/>
              </a:pPr>
              <a:r>
                <a:rPr sz="1200" spc="-5" dirty="0">
                  <a:solidFill>
                    <a:srgbClr val="404040"/>
                  </a:solidFill>
                  <a:latin typeface="Arial"/>
                  <a:cs typeface="Arial"/>
                </a:rPr>
                <a:t>66</a:t>
              </a:r>
              <a:endParaRPr sz="1200">
                <a:solidFill>
                  <a:prstClr val="black"/>
                </a:solidFill>
                <a:latin typeface="Arial"/>
                <a:cs typeface="Arial"/>
              </a:endParaRPr>
            </a:p>
          </p:txBody>
        </p:sp>
        <p:sp>
          <p:nvSpPr>
            <p:cNvPr id="79" name="object 41">
              <a:extLst>
                <a:ext uri="{FF2B5EF4-FFF2-40B4-BE49-F238E27FC236}">
                  <a16:creationId xmlns:a16="http://schemas.microsoft.com/office/drawing/2014/main" id="{DED12DF0-56E0-F94B-80B4-F7906E9A0464}"/>
                </a:ext>
              </a:extLst>
            </p:cNvPr>
            <p:cNvSpPr txBox="1"/>
            <p:nvPr/>
          </p:nvSpPr>
          <p:spPr>
            <a:xfrm>
              <a:off x="5614859" y="3213256"/>
              <a:ext cx="512378" cy="184642"/>
            </a:xfrm>
            <a:prstGeom prst="rect">
              <a:avLst/>
            </a:prstGeom>
          </p:spPr>
          <p:txBody>
            <a:bodyPr vert="horz" wrap="square" lIns="0" tIns="0" rIns="0" bIns="0" rtlCol="0">
              <a:spAutoFit/>
            </a:bodyPr>
            <a:lstStyle/>
            <a:p>
              <a:pPr marL="12699" defTabSz="914286">
                <a:tabLst>
                  <a:tab pos="328253" algn="l"/>
                </a:tabLst>
                <a:defRPr/>
              </a:pPr>
              <a:r>
                <a:rPr sz="1200" spc="-5" dirty="0">
                  <a:solidFill>
                    <a:srgbClr val="404040"/>
                  </a:solidFill>
                  <a:latin typeface="Arial"/>
                  <a:cs typeface="Arial"/>
                </a:rPr>
                <a:t>76	76</a:t>
              </a:r>
              <a:endParaRPr sz="1200">
                <a:solidFill>
                  <a:prstClr val="black"/>
                </a:solidFill>
                <a:latin typeface="Arial"/>
                <a:cs typeface="Arial"/>
              </a:endParaRPr>
            </a:p>
          </p:txBody>
        </p:sp>
        <p:sp>
          <p:nvSpPr>
            <p:cNvPr id="80" name="object 42">
              <a:extLst>
                <a:ext uri="{FF2B5EF4-FFF2-40B4-BE49-F238E27FC236}">
                  <a16:creationId xmlns:a16="http://schemas.microsoft.com/office/drawing/2014/main" id="{3B8F6833-BC91-A548-A34F-0F04B6AFBD49}"/>
                </a:ext>
              </a:extLst>
            </p:cNvPr>
            <p:cNvSpPr txBox="1"/>
            <p:nvPr/>
          </p:nvSpPr>
          <p:spPr>
            <a:xfrm>
              <a:off x="7355423" y="3147097"/>
              <a:ext cx="196189" cy="184642"/>
            </a:xfrm>
            <a:prstGeom prst="rect">
              <a:avLst/>
            </a:prstGeom>
          </p:spPr>
          <p:txBody>
            <a:bodyPr vert="horz" wrap="square" lIns="0" tIns="0" rIns="0" bIns="0" rtlCol="0">
              <a:spAutoFit/>
            </a:bodyPr>
            <a:lstStyle/>
            <a:p>
              <a:pPr marL="12699" defTabSz="914286">
                <a:defRPr/>
              </a:pPr>
              <a:r>
                <a:rPr sz="1200" spc="-5" dirty="0">
                  <a:solidFill>
                    <a:srgbClr val="404040"/>
                  </a:solidFill>
                  <a:latin typeface="Arial"/>
                  <a:cs typeface="Arial"/>
                </a:rPr>
                <a:t>80</a:t>
              </a:r>
              <a:endParaRPr sz="1200">
                <a:solidFill>
                  <a:prstClr val="black"/>
                </a:solidFill>
                <a:latin typeface="Arial"/>
                <a:cs typeface="Arial"/>
              </a:endParaRPr>
            </a:p>
          </p:txBody>
        </p:sp>
        <p:sp>
          <p:nvSpPr>
            <p:cNvPr id="81" name="object 43">
              <a:extLst>
                <a:ext uri="{FF2B5EF4-FFF2-40B4-BE49-F238E27FC236}">
                  <a16:creationId xmlns:a16="http://schemas.microsoft.com/office/drawing/2014/main" id="{048A49BD-9FB9-5240-B4FC-AD82EC9987B1}"/>
                </a:ext>
              </a:extLst>
            </p:cNvPr>
            <p:cNvSpPr txBox="1"/>
            <p:nvPr/>
          </p:nvSpPr>
          <p:spPr>
            <a:xfrm>
              <a:off x="8780178" y="3130336"/>
              <a:ext cx="1620944" cy="184642"/>
            </a:xfrm>
            <a:prstGeom prst="rect">
              <a:avLst/>
            </a:prstGeom>
          </p:spPr>
          <p:txBody>
            <a:bodyPr vert="horz" wrap="square" lIns="0" tIns="0" rIns="0" bIns="0" rtlCol="0">
              <a:spAutoFit/>
            </a:bodyPr>
            <a:lstStyle/>
            <a:p>
              <a:pPr marL="12699" defTabSz="914286">
                <a:tabLst>
                  <a:tab pos="1436825" algn="l"/>
                </a:tabLst>
                <a:defRPr/>
              </a:pPr>
              <a:r>
                <a:rPr sz="1200" spc="-5" dirty="0">
                  <a:solidFill>
                    <a:srgbClr val="404040"/>
                  </a:solidFill>
                  <a:latin typeface="Arial"/>
                  <a:cs typeface="Arial"/>
                </a:rPr>
                <a:t>81	81</a:t>
              </a:r>
              <a:endParaRPr sz="1200">
                <a:solidFill>
                  <a:prstClr val="black"/>
                </a:solidFill>
                <a:latin typeface="Arial"/>
                <a:cs typeface="Arial"/>
              </a:endParaRPr>
            </a:p>
          </p:txBody>
        </p:sp>
        <p:sp>
          <p:nvSpPr>
            <p:cNvPr id="82" name="object 44">
              <a:extLst>
                <a:ext uri="{FF2B5EF4-FFF2-40B4-BE49-F238E27FC236}">
                  <a16:creationId xmlns:a16="http://schemas.microsoft.com/office/drawing/2014/main" id="{DF5A9C18-5B56-9244-B1D3-F20F6AAC33CD}"/>
                </a:ext>
              </a:extLst>
            </p:cNvPr>
            <p:cNvSpPr txBox="1"/>
            <p:nvPr/>
          </p:nvSpPr>
          <p:spPr>
            <a:xfrm>
              <a:off x="1922056" y="4609948"/>
              <a:ext cx="110475" cy="184642"/>
            </a:xfrm>
            <a:prstGeom prst="rect">
              <a:avLst/>
            </a:prstGeom>
          </p:spPr>
          <p:txBody>
            <a:bodyPr vert="horz" wrap="square" lIns="0" tIns="0" rIns="0" bIns="0" rtlCol="0">
              <a:spAutoFit/>
            </a:bodyPr>
            <a:lstStyle/>
            <a:p>
              <a:pPr marL="12699" defTabSz="914286">
                <a:defRPr/>
              </a:pPr>
              <a:r>
                <a:rPr sz="1200" spc="-5" dirty="0">
                  <a:solidFill>
                    <a:prstClr val="black"/>
                  </a:solidFill>
                  <a:latin typeface="Arial"/>
                  <a:cs typeface="Arial"/>
                </a:rPr>
                <a:t>0</a:t>
              </a:r>
              <a:endParaRPr sz="1200">
                <a:solidFill>
                  <a:prstClr val="black"/>
                </a:solidFill>
                <a:latin typeface="Arial"/>
                <a:cs typeface="Arial"/>
              </a:endParaRPr>
            </a:p>
          </p:txBody>
        </p:sp>
        <p:sp>
          <p:nvSpPr>
            <p:cNvPr id="83" name="object 45">
              <a:extLst>
                <a:ext uri="{FF2B5EF4-FFF2-40B4-BE49-F238E27FC236}">
                  <a16:creationId xmlns:a16="http://schemas.microsoft.com/office/drawing/2014/main" id="{DDFD772F-71B5-8C4F-A9EC-CDA906CF312A}"/>
                </a:ext>
              </a:extLst>
            </p:cNvPr>
            <p:cNvSpPr txBox="1"/>
            <p:nvPr/>
          </p:nvSpPr>
          <p:spPr>
            <a:xfrm>
              <a:off x="1837357" y="4278646"/>
              <a:ext cx="196189" cy="184642"/>
            </a:xfrm>
            <a:prstGeom prst="rect">
              <a:avLst/>
            </a:prstGeom>
          </p:spPr>
          <p:txBody>
            <a:bodyPr vert="horz" wrap="square" lIns="0" tIns="0" rIns="0" bIns="0" rtlCol="0">
              <a:spAutoFit/>
            </a:bodyPr>
            <a:lstStyle/>
            <a:p>
              <a:pPr marL="12699" defTabSz="914286">
                <a:defRPr/>
              </a:pPr>
              <a:r>
                <a:rPr sz="1200" spc="-5" dirty="0">
                  <a:solidFill>
                    <a:prstClr val="black"/>
                  </a:solidFill>
                  <a:latin typeface="Arial"/>
                  <a:cs typeface="Arial"/>
                </a:rPr>
                <a:t>20</a:t>
              </a:r>
              <a:endParaRPr sz="1200">
                <a:solidFill>
                  <a:prstClr val="black"/>
                </a:solidFill>
                <a:latin typeface="Arial"/>
                <a:cs typeface="Arial"/>
              </a:endParaRPr>
            </a:p>
          </p:txBody>
        </p:sp>
        <p:sp>
          <p:nvSpPr>
            <p:cNvPr id="84" name="object 46">
              <a:extLst>
                <a:ext uri="{FF2B5EF4-FFF2-40B4-BE49-F238E27FC236}">
                  <a16:creationId xmlns:a16="http://schemas.microsoft.com/office/drawing/2014/main" id="{CCC5263B-5F3D-6E4D-AF1D-85260604946B}"/>
                </a:ext>
              </a:extLst>
            </p:cNvPr>
            <p:cNvSpPr txBox="1"/>
            <p:nvPr/>
          </p:nvSpPr>
          <p:spPr>
            <a:xfrm>
              <a:off x="1837357" y="3947728"/>
              <a:ext cx="196189" cy="184642"/>
            </a:xfrm>
            <a:prstGeom prst="rect">
              <a:avLst/>
            </a:prstGeom>
          </p:spPr>
          <p:txBody>
            <a:bodyPr vert="horz" wrap="square" lIns="0" tIns="0" rIns="0" bIns="0" rtlCol="0">
              <a:spAutoFit/>
            </a:bodyPr>
            <a:lstStyle/>
            <a:p>
              <a:pPr marL="12699" defTabSz="914286">
                <a:defRPr/>
              </a:pPr>
              <a:r>
                <a:rPr sz="1200" spc="-5" dirty="0">
                  <a:solidFill>
                    <a:prstClr val="black"/>
                  </a:solidFill>
                  <a:latin typeface="Arial"/>
                  <a:cs typeface="Arial"/>
                </a:rPr>
                <a:t>40</a:t>
              </a:r>
              <a:endParaRPr sz="1200">
                <a:solidFill>
                  <a:prstClr val="black"/>
                </a:solidFill>
                <a:latin typeface="Arial"/>
                <a:cs typeface="Arial"/>
              </a:endParaRPr>
            </a:p>
          </p:txBody>
        </p:sp>
        <p:sp>
          <p:nvSpPr>
            <p:cNvPr id="85" name="object 47">
              <a:extLst>
                <a:ext uri="{FF2B5EF4-FFF2-40B4-BE49-F238E27FC236}">
                  <a16:creationId xmlns:a16="http://schemas.microsoft.com/office/drawing/2014/main" id="{0139FC90-FB9B-CB49-8BE6-F685FFAA57D9}"/>
                </a:ext>
              </a:extLst>
            </p:cNvPr>
            <p:cNvSpPr txBox="1"/>
            <p:nvPr/>
          </p:nvSpPr>
          <p:spPr>
            <a:xfrm>
              <a:off x="1837357" y="3616429"/>
              <a:ext cx="196189" cy="184642"/>
            </a:xfrm>
            <a:prstGeom prst="rect">
              <a:avLst/>
            </a:prstGeom>
          </p:spPr>
          <p:txBody>
            <a:bodyPr vert="horz" wrap="square" lIns="0" tIns="0" rIns="0" bIns="0" rtlCol="0">
              <a:spAutoFit/>
            </a:bodyPr>
            <a:lstStyle/>
            <a:p>
              <a:pPr marL="12699" defTabSz="914286">
                <a:defRPr/>
              </a:pPr>
              <a:r>
                <a:rPr sz="1200" spc="-5" dirty="0">
                  <a:solidFill>
                    <a:prstClr val="black"/>
                  </a:solidFill>
                  <a:latin typeface="Arial"/>
                  <a:cs typeface="Arial"/>
                </a:rPr>
                <a:t>60</a:t>
              </a:r>
              <a:endParaRPr sz="1200">
                <a:solidFill>
                  <a:prstClr val="black"/>
                </a:solidFill>
                <a:latin typeface="Arial"/>
                <a:cs typeface="Arial"/>
              </a:endParaRPr>
            </a:p>
          </p:txBody>
        </p:sp>
        <p:sp>
          <p:nvSpPr>
            <p:cNvPr id="86" name="object 48">
              <a:extLst>
                <a:ext uri="{FF2B5EF4-FFF2-40B4-BE49-F238E27FC236}">
                  <a16:creationId xmlns:a16="http://schemas.microsoft.com/office/drawing/2014/main" id="{8C8E541C-14EA-C143-AD8F-658E0D0B2AE8}"/>
                </a:ext>
              </a:extLst>
            </p:cNvPr>
            <p:cNvSpPr txBox="1"/>
            <p:nvPr/>
          </p:nvSpPr>
          <p:spPr>
            <a:xfrm>
              <a:off x="1837357" y="3285128"/>
              <a:ext cx="196189" cy="184642"/>
            </a:xfrm>
            <a:prstGeom prst="rect">
              <a:avLst/>
            </a:prstGeom>
          </p:spPr>
          <p:txBody>
            <a:bodyPr vert="horz" wrap="square" lIns="0" tIns="0" rIns="0" bIns="0" rtlCol="0">
              <a:spAutoFit/>
            </a:bodyPr>
            <a:lstStyle/>
            <a:p>
              <a:pPr marL="12699" defTabSz="914286">
                <a:defRPr/>
              </a:pPr>
              <a:r>
                <a:rPr sz="1200" dirty="0">
                  <a:solidFill>
                    <a:prstClr val="black"/>
                  </a:solidFill>
                  <a:latin typeface="Arial"/>
                  <a:cs typeface="Arial"/>
                </a:rPr>
                <a:t>80</a:t>
              </a:r>
              <a:endParaRPr sz="1200">
                <a:solidFill>
                  <a:prstClr val="black"/>
                </a:solidFill>
                <a:latin typeface="Arial"/>
                <a:cs typeface="Arial"/>
              </a:endParaRPr>
            </a:p>
          </p:txBody>
        </p:sp>
        <p:sp>
          <p:nvSpPr>
            <p:cNvPr id="87" name="object 49">
              <a:extLst>
                <a:ext uri="{FF2B5EF4-FFF2-40B4-BE49-F238E27FC236}">
                  <a16:creationId xmlns:a16="http://schemas.microsoft.com/office/drawing/2014/main" id="{A72B8415-5160-484A-8281-FE389D1E5055}"/>
                </a:ext>
              </a:extLst>
            </p:cNvPr>
            <p:cNvSpPr txBox="1"/>
            <p:nvPr/>
          </p:nvSpPr>
          <p:spPr>
            <a:xfrm>
              <a:off x="1752657" y="2954209"/>
              <a:ext cx="279364" cy="184642"/>
            </a:xfrm>
            <a:prstGeom prst="rect">
              <a:avLst/>
            </a:prstGeom>
          </p:spPr>
          <p:txBody>
            <a:bodyPr vert="horz" wrap="square" lIns="0" tIns="0" rIns="0" bIns="0" rtlCol="0">
              <a:spAutoFit/>
            </a:bodyPr>
            <a:lstStyle/>
            <a:p>
              <a:pPr marL="12699" defTabSz="914286">
                <a:defRPr/>
              </a:pPr>
              <a:r>
                <a:rPr sz="1200" spc="-5" dirty="0">
                  <a:solidFill>
                    <a:prstClr val="black"/>
                  </a:solidFill>
                  <a:latin typeface="Arial"/>
                  <a:cs typeface="Arial"/>
                </a:rPr>
                <a:t>1</a:t>
              </a:r>
              <a:r>
                <a:rPr sz="1200" spc="-15" dirty="0">
                  <a:solidFill>
                    <a:prstClr val="black"/>
                  </a:solidFill>
                  <a:latin typeface="Arial"/>
                  <a:cs typeface="Arial"/>
                </a:rPr>
                <a:t>0</a:t>
              </a:r>
              <a:r>
                <a:rPr sz="1200" spc="-5" dirty="0">
                  <a:solidFill>
                    <a:prstClr val="black"/>
                  </a:solidFill>
                  <a:latin typeface="Arial"/>
                  <a:cs typeface="Arial"/>
                </a:rPr>
                <a:t>0</a:t>
              </a:r>
              <a:endParaRPr sz="1200">
                <a:solidFill>
                  <a:prstClr val="black"/>
                </a:solidFill>
                <a:latin typeface="Arial"/>
                <a:cs typeface="Arial"/>
              </a:endParaRPr>
            </a:p>
          </p:txBody>
        </p:sp>
        <p:sp>
          <p:nvSpPr>
            <p:cNvPr id="88" name="object 50">
              <a:extLst>
                <a:ext uri="{FF2B5EF4-FFF2-40B4-BE49-F238E27FC236}">
                  <a16:creationId xmlns:a16="http://schemas.microsoft.com/office/drawing/2014/main" id="{66499803-72D8-D041-B9B7-3B90D18369AF}"/>
                </a:ext>
              </a:extLst>
            </p:cNvPr>
            <p:cNvSpPr txBox="1"/>
            <p:nvPr/>
          </p:nvSpPr>
          <p:spPr>
            <a:xfrm>
              <a:off x="2808018" y="4791533"/>
              <a:ext cx="110475" cy="184642"/>
            </a:xfrm>
            <a:prstGeom prst="rect">
              <a:avLst/>
            </a:prstGeom>
          </p:spPr>
          <p:txBody>
            <a:bodyPr vert="horz" wrap="square" lIns="0" tIns="0" rIns="0" bIns="0" rtlCol="0">
              <a:spAutoFit/>
            </a:bodyPr>
            <a:lstStyle/>
            <a:p>
              <a:pPr marL="12699" defTabSz="914286">
                <a:defRPr/>
              </a:pPr>
              <a:r>
                <a:rPr sz="1200" spc="-5" dirty="0">
                  <a:solidFill>
                    <a:prstClr val="black"/>
                  </a:solidFill>
                  <a:latin typeface="Arial"/>
                  <a:cs typeface="Arial"/>
                </a:rPr>
                <a:t>3</a:t>
              </a:r>
              <a:endParaRPr sz="1200">
                <a:solidFill>
                  <a:prstClr val="black"/>
                </a:solidFill>
                <a:latin typeface="Arial"/>
                <a:cs typeface="Arial"/>
              </a:endParaRPr>
            </a:p>
          </p:txBody>
        </p:sp>
        <p:sp>
          <p:nvSpPr>
            <p:cNvPr id="89" name="object 51">
              <a:extLst>
                <a:ext uri="{FF2B5EF4-FFF2-40B4-BE49-F238E27FC236}">
                  <a16:creationId xmlns:a16="http://schemas.microsoft.com/office/drawing/2014/main" id="{19C3FF22-7F7A-A141-974B-6082B332DE60}"/>
                </a:ext>
              </a:extLst>
            </p:cNvPr>
            <p:cNvSpPr txBox="1"/>
            <p:nvPr/>
          </p:nvSpPr>
          <p:spPr>
            <a:xfrm>
              <a:off x="4232772" y="4791533"/>
              <a:ext cx="110475" cy="184642"/>
            </a:xfrm>
            <a:prstGeom prst="rect">
              <a:avLst/>
            </a:prstGeom>
          </p:spPr>
          <p:txBody>
            <a:bodyPr vert="horz" wrap="square" lIns="0" tIns="0" rIns="0" bIns="0" rtlCol="0">
              <a:spAutoFit/>
            </a:bodyPr>
            <a:lstStyle/>
            <a:p>
              <a:pPr marL="12699" defTabSz="914286">
                <a:defRPr/>
              </a:pPr>
              <a:r>
                <a:rPr sz="1200" spc="-5" dirty="0">
                  <a:solidFill>
                    <a:prstClr val="black"/>
                  </a:solidFill>
                  <a:latin typeface="Arial"/>
                  <a:cs typeface="Arial"/>
                </a:rPr>
                <a:t>6</a:t>
              </a:r>
              <a:endParaRPr sz="1200">
                <a:solidFill>
                  <a:prstClr val="black"/>
                </a:solidFill>
                <a:latin typeface="Arial"/>
                <a:cs typeface="Arial"/>
              </a:endParaRPr>
            </a:p>
          </p:txBody>
        </p:sp>
        <p:sp>
          <p:nvSpPr>
            <p:cNvPr id="90" name="object 52">
              <a:extLst>
                <a:ext uri="{FF2B5EF4-FFF2-40B4-BE49-F238E27FC236}">
                  <a16:creationId xmlns:a16="http://schemas.microsoft.com/office/drawing/2014/main" id="{4E5A53C4-D93B-E242-92A5-B659E70ACCB7}"/>
                </a:ext>
              </a:extLst>
            </p:cNvPr>
            <p:cNvSpPr txBox="1"/>
            <p:nvPr/>
          </p:nvSpPr>
          <p:spPr>
            <a:xfrm>
              <a:off x="5615242" y="4791532"/>
              <a:ext cx="196189" cy="184642"/>
            </a:xfrm>
            <a:prstGeom prst="rect">
              <a:avLst/>
            </a:prstGeom>
          </p:spPr>
          <p:txBody>
            <a:bodyPr vert="horz" wrap="square" lIns="0" tIns="0" rIns="0" bIns="0" rtlCol="0">
              <a:spAutoFit/>
            </a:bodyPr>
            <a:lstStyle/>
            <a:p>
              <a:pPr marL="12699" defTabSz="914286">
                <a:defRPr/>
              </a:pPr>
              <a:r>
                <a:rPr sz="1200" spc="-5" dirty="0">
                  <a:solidFill>
                    <a:prstClr val="black"/>
                  </a:solidFill>
                  <a:latin typeface="Arial"/>
                  <a:cs typeface="Arial"/>
                </a:rPr>
                <a:t>12</a:t>
              </a:r>
              <a:endParaRPr sz="1200">
                <a:solidFill>
                  <a:prstClr val="black"/>
                </a:solidFill>
                <a:latin typeface="Arial"/>
                <a:cs typeface="Arial"/>
              </a:endParaRPr>
            </a:p>
          </p:txBody>
        </p:sp>
        <p:sp>
          <p:nvSpPr>
            <p:cNvPr id="91" name="object 53">
              <a:extLst>
                <a:ext uri="{FF2B5EF4-FFF2-40B4-BE49-F238E27FC236}">
                  <a16:creationId xmlns:a16="http://schemas.microsoft.com/office/drawing/2014/main" id="{BF383A3E-FD85-774D-B987-FBEC78CC64A9}"/>
                </a:ext>
              </a:extLst>
            </p:cNvPr>
            <p:cNvSpPr txBox="1"/>
            <p:nvPr/>
          </p:nvSpPr>
          <p:spPr>
            <a:xfrm>
              <a:off x="7040251" y="4791532"/>
              <a:ext cx="196189" cy="184642"/>
            </a:xfrm>
            <a:prstGeom prst="rect">
              <a:avLst/>
            </a:prstGeom>
          </p:spPr>
          <p:txBody>
            <a:bodyPr vert="horz" wrap="square" lIns="0" tIns="0" rIns="0" bIns="0" rtlCol="0">
              <a:spAutoFit/>
            </a:bodyPr>
            <a:lstStyle/>
            <a:p>
              <a:pPr marL="12699" defTabSz="914286">
                <a:defRPr/>
              </a:pPr>
              <a:r>
                <a:rPr sz="1200" spc="-5" dirty="0">
                  <a:solidFill>
                    <a:prstClr val="black"/>
                  </a:solidFill>
                  <a:latin typeface="Arial"/>
                  <a:cs typeface="Arial"/>
                </a:rPr>
                <a:t>18</a:t>
              </a:r>
              <a:endParaRPr sz="1200">
                <a:solidFill>
                  <a:prstClr val="black"/>
                </a:solidFill>
                <a:latin typeface="Arial"/>
                <a:cs typeface="Arial"/>
              </a:endParaRPr>
            </a:p>
          </p:txBody>
        </p:sp>
        <p:sp>
          <p:nvSpPr>
            <p:cNvPr id="92" name="object 54">
              <a:extLst>
                <a:ext uri="{FF2B5EF4-FFF2-40B4-BE49-F238E27FC236}">
                  <a16:creationId xmlns:a16="http://schemas.microsoft.com/office/drawing/2014/main" id="{8150A498-4CA4-B44D-9CF9-0EE1C4E38E49}"/>
                </a:ext>
              </a:extLst>
            </p:cNvPr>
            <p:cNvSpPr txBox="1"/>
            <p:nvPr/>
          </p:nvSpPr>
          <p:spPr>
            <a:xfrm>
              <a:off x="8465005" y="4791532"/>
              <a:ext cx="196189" cy="184642"/>
            </a:xfrm>
            <a:prstGeom prst="rect">
              <a:avLst/>
            </a:prstGeom>
          </p:spPr>
          <p:txBody>
            <a:bodyPr vert="horz" wrap="square" lIns="0" tIns="0" rIns="0" bIns="0" rtlCol="0">
              <a:spAutoFit/>
            </a:bodyPr>
            <a:lstStyle/>
            <a:p>
              <a:pPr marL="12699" defTabSz="914286">
                <a:defRPr/>
              </a:pPr>
              <a:r>
                <a:rPr sz="1200" spc="-5" dirty="0">
                  <a:solidFill>
                    <a:prstClr val="black"/>
                  </a:solidFill>
                  <a:latin typeface="Arial"/>
                  <a:cs typeface="Arial"/>
                </a:rPr>
                <a:t>24</a:t>
              </a:r>
              <a:endParaRPr sz="1200">
                <a:solidFill>
                  <a:prstClr val="black"/>
                </a:solidFill>
                <a:latin typeface="Arial"/>
                <a:cs typeface="Arial"/>
              </a:endParaRPr>
            </a:p>
          </p:txBody>
        </p:sp>
        <p:sp>
          <p:nvSpPr>
            <p:cNvPr id="93" name="object 55">
              <a:extLst>
                <a:ext uri="{FF2B5EF4-FFF2-40B4-BE49-F238E27FC236}">
                  <a16:creationId xmlns:a16="http://schemas.microsoft.com/office/drawing/2014/main" id="{42B4ECF2-C449-0D4E-AEC4-CA0CEBB573ED}"/>
                </a:ext>
              </a:extLst>
            </p:cNvPr>
            <p:cNvSpPr txBox="1"/>
            <p:nvPr/>
          </p:nvSpPr>
          <p:spPr>
            <a:xfrm>
              <a:off x="9889761" y="4791532"/>
              <a:ext cx="196189" cy="184642"/>
            </a:xfrm>
            <a:prstGeom prst="rect">
              <a:avLst/>
            </a:prstGeom>
          </p:spPr>
          <p:txBody>
            <a:bodyPr vert="horz" wrap="square" lIns="0" tIns="0" rIns="0" bIns="0" rtlCol="0">
              <a:spAutoFit/>
            </a:bodyPr>
            <a:lstStyle/>
            <a:p>
              <a:pPr marL="12699" defTabSz="914286">
                <a:defRPr/>
              </a:pPr>
              <a:r>
                <a:rPr sz="1200" spc="-5" dirty="0">
                  <a:solidFill>
                    <a:prstClr val="black"/>
                  </a:solidFill>
                  <a:latin typeface="Arial"/>
                  <a:cs typeface="Arial"/>
                </a:rPr>
                <a:t>36</a:t>
              </a:r>
              <a:endParaRPr sz="1200">
                <a:solidFill>
                  <a:prstClr val="black"/>
                </a:solidFill>
                <a:latin typeface="Arial"/>
                <a:cs typeface="Arial"/>
              </a:endParaRPr>
            </a:p>
          </p:txBody>
        </p:sp>
        <p:sp>
          <p:nvSpPr>
            <p:cNvPr id="95" name="object 60">
              <a:extLst>
                <a:ext uri="{FF2B5EF4-FFF2-40B4-BE49-F238E27FC236}">
                  <a16:creationId xmlns:a16="http://schemas.microsoft.com/office/drawing/2014/main" id="{22127710-16D2-1B43-8274-51557F41B06E}"/>
                </a:ext>
              </a:extLst>
            </p:cNvPr>
            <p:cNvSpPr txBox="1"/>
            <p:nvPr/>
          </p:nvSpPr>
          <p:spPr>
            <a:xfrm>
              <a:off x="2436592" y="2732370"/>
              <a:ext cx="467934" cy="184642"/>
            </a:xfrm>
            <a:prstGeom prst="rect">
              <a:avLst/>
            </a:prstGeom>
          </p:spPr>
          <p:txBody>
            <a:bodyPr vert="horz" wrap="square" lIns="0" tIns="0" rIns="0" bIns="0" rtlCol="0">
              <a:spAutoFit/>
            </a:bodyPr>
            <a:lstStyle/>
            <a:p>
              <a:pPr marL="12699" defTabSz="914286">
                <a:defRPr/>
              </a:pPr>
              <a:r>
                <a:rPr sz="1200" dirty="0">
                  <a:solidFill>
                    <a:prstClr val="black"/>
                  </a:solidFill>
                  <a:latin typeface="Arial"/>
                  <a:cs typeface="Arial"/>
                </a:rPr>
                <a:t>S</a:t>
              </a:r>
              <a:r>
                <a:rPr sz="1200" spc="-5" dirty="0">
                  <a:solidFill>
                    <a:prstClr val="black"/>
                  </a:solidFill>
                  <a:latin typeface="Arial"/>
                  <a:cs typeface="Arial"/>
                </a:rPr>
                <a:t>ha</a:t>
              </a:r>
              <a:r>
                <a:rPr sz="1200" spc="5" dirty="0">
                  <a:solidFill>
                    <a:prstClr val="black"/>
                  </a:solidFill>
                  <a:latin typeface="Arial"/>
                  <a:cs typeface="Arial"/>
                </a:rPr>
                <a:t>m</a:t>
              </a:r>
              <a:r>
                <a:rPr sz="1200" dirty="0">
                  <a:solidFill>
                    <a:prstClr val="black"/>
                  </a:solidFill>
                  <a:latin typeface="Arial"/>
                  <a:cs typeface="Arial"/>
                </a:rPr>
                <a:t>/</a:t>
              </a:r>
              <a:endParaRPr sz="1200">
                <a:solidFill>
                  <a:prstClr val="black"/>
                </a:solidFill>
                <a:latin typeface="Arial"/>
                <a:cs typeface="Arial"/>
              </a:endParaRPr>
            </a:p>
          </p:txBody>
        </p:sp>
        <p:sp>
          <p:nvSpPr>
            <p:cNvPr id="123" name="object 61">
              <a:extLst>
                <a:ext uri="{FF2B5EF4-FFF2-40B4-BE49-F238E27FC236}">
                  <a16:creationId xmlns:a16="http://schemas.microsoft.com/office/drawing/2014/main" id="{A7FAC9DD-426B-D04B-9819-BAC40FB87194}"/>
                </a:ext>
              </a:extLst>
            </p:cNvPr>
            <p:cNvSpPr txBox="1"/>
            <p:nvPr/>
          </p:nvSpPr>
          <p:spPr>
            <a:xfrm>
              <a:off x="3046568" y="2732370"/>
              <a:ext cx="2605701" cy="184642"/>
            </a:xfrm>
            <a:prstGeom prst="rect">
              <a:avLst/>
            </a:prstGeom>
          </p:spPr>
          <p:txBody>
            <a:bodyPr vert="horz" wrap="square" lIns="0" tIns="0" rIns="0" bIns="0" rtlCol="0">
              <a:spAutoFit/>
            </a:bodyPr>
            <a:lstStyle/>
            <a:p>
              <a:pPr marL="12699" defTabSz="914286">
                <a:defRPr/>
              </a:pPr>
              <a:r>
                <a:rPr sz="1200" spc="-5" dirty="0">
                  <a:solidFill>
                    <a:prstClr val="black"/>
                  </a:solidFill>
                  <a:latin typeface="Arial"/>
                  <a:cs typeface="Arial"/>
                </a:rPr>
                <a:t>Ranibizumab </a:t>
              </a:r>
              <a:r>
                <a:rPr sz="1200" dirty="0">
                  <a:solidFill>
                    <a:prstClr val="black"/>
                  </a:solidFill>
                  <a:latin typeface="Arial"/>
                  <a:cs typeface="Arial"/>
                </a:rPr>
                <a:t>0.5 mg </a:t>
              </a:r>
              <a:r>
                <a:rPr sz="1200" spc="-5" dirty="0">
                  <a:solidFill>
                    <a:prstClr val="black"/>
                  </a:solidFill>
                  <a:latin typeface="Arial"/>
                  <a:cs typeface="Arial"/>
                </a:rPr>
                <a:t>crossover</a:t>
              </a:r>
              <a:r>
                <a:rPr sz="1200" spc="-80" dirty="0">
                  <a:solidFill>
                    <a:prstClr val="black"/>
                  </a:solidFill>
                  <a:latin typeface="Arial"/>
                  <a:cs typeface="Arial"/>
                </a:rPr>
                <a:t> </a:t>
              </a:r>
              <a:r>
                <a:rPr sz="1200" spc="-5" dirty="0">
                  <a:solidFill>
                    <a:prstClr val="black"/>
                  </a:solidFill>
                  <a:latin typeface="Arial"/>
                  <a:cs typeface="Arial"/>
                </a:rPr>
                <a:t>(n=86)</a:t>
              </a:r>
              <a:endParaRPr sz="1200" dirty="0">
                <a:solidFill>
                  <a:prstClr val="black"/>
                </a:solidFill>
                <a:latin typeface="Arial"/>
                <a:cs typeface="Arial"/>
              </a:endParaRPr>
            </a:p>
          </p:txBody>
        </p:sp>
        <p:sp>
          <p:nvSpPr>
            <p:cNvPr id="134" name="object 62">
              <a:extLst>
                <a:ext uri="{FF2B5EF4-FFF2-40B4-BE49-F238E27FC236}">
                  <a16:creationId xmlns:a16="http://schemas.microsoft.com/office/drawing/2014/main" id="{A0C6C674-C008-CD4C-A501-F3195741F461}"/>
                </a:ext>
              </a:extLst>
            </p:cNvPr>
            <p:cNvSpPr/>
            <p:nvPr/>
          </p:nvSpPr>
          <p:spPr>
            <a:xfrm>
              <a:off x="2298688" y="2775289"/>
              <a:ext cx="119364" cy="121904"/>
            </a:xfrm>
            <a:custGeom>
              <a:avLst/>
              <a:gdLst/>
              <a:ahLst/>
              <a:cxnLst/>
              <a:rect l="l" t="t" r="r" b="b"/>
              <a:pathLst>
                <a:path w="119380" h="121919">
                  <a:moveTo>
                    <a:pt x="0" y="121920"/>
                  </a:moveTo>
                  <a:lnTo>
                    <a:pt x="118871" y="121920"/>
                  </a:lnTo>
                  <a:lnTo>
                    <a:pt x="118871" y="0"/>
                  </a:lnTo>
                  <a:lnTo>
                    <a:pt x="0" y="0"/>
                  </a:lnTo>
                  <a:lnTo>
                    <a:pt x="0" y="121920"/>
                  </a:lnTo>
                  <a:close/>
                </a:path>
              </a:pathLst>
            </a:custGeom>
            <a:solidFill>
              <a:srgbClr val="6BC2AA"/>
            </a:solidFill>
          </p:spPr>
          <p:txBody>
            <a:bodyPr wrap="square" lIns="0" tIns="0" rIns="0" bIns="0" rtlCol="0"/>
            <a:lstStyle/>
            <a:p>
              <a:pPr defTabSz="914286">
                <a:defRPr/>
              </a:pPr>
              <a:endParaRPr sz="1800">
                <a:solidFill>
                  <a:prstClr val="black"/>
                </a:solidFill>
                <a:latin typeface="Calibri"/>
              </a:endParaRPr>
            </a:p>
          </p:txBody>
        </p:sp>
        <p:sp>
          <p:nvSpPr>
            <p:cNvPr id="135" name="object 63">
              <a:extLst>
                <a:ext uri="{FF2B5EF4-FFF2-40B4-BE49-F238E27FC236}">
                  <a16:creationId xmlns:a16="http://schemas.microsoft.com/office/drawing/2014/main" id="{A87A5A3C-A7E6-784C-BCD6-B40CF1882FE2}"/>
                </a:ext>
              </a:extLst>
            </p:cNvPr>
            <p:cNvSpPr/>
            <p:nvPr/>
          </p:nvSpPr>
          <p:spPr>
            <a:xfrm>
              <a:off x="2902113" y="2775289"/>
              <a:ext cx="118856" cy="121904"/>
            </a:xfrm>
            <a:prstGeom prst="rect">
              <a:avLst/>
            </a:prstGeom>
            <a:blipFill>
              <a:blip r:embed="rId4" cstate="print"/>
              <a:stretch>
                <a:fillRect/>
              </a:stretch>
            </a:blipFill>
          </p:spPr>
          <p:txBody>
            <a:bodyPr wrap="square" lIns="0" tIns="0" rIns="0" bIns="0" rtlCol="0"/>
            <a:lstStyle/>
            <a:p>
              <a:pPr defTabSz="914286">
                <a:defRPr/>
              </a:pPr>
              <a:endParaRPr sz="1800">
                <a:solidFill>
                  <a:prstClr val="black"/>
                </a:solidFill>
                <a:latin typeface="Calibri"/>
              </a:endParaRPr>
            </a:p>
          </p:txBody>
        </p:sp>
        <p:sp>
          <p:nvSpPr>
            <p:cNvPr id="136" name="object 64">
              <a:extLst>
                <a:ext uri="{FF2B5EF4-FFF2-40B4-BE49-F238E27FC236}">
                  <a16:creationId xmlns:a16="http://schemas.microsoft.com/office/drawing/2014/main" id="{3227C2B7-85E3-F242-A076-1980F7CF237A}"/>
                </a:ext>
              </a:extLst>
            </p:cNvPr>
            <p:cNvSpPr txBox="1"/>
            <p:nvPr/>
          </p:nvSpPr>
          <p:spPr>
            <a:xfrm>
              <a:off x="6327999" y="2731734"/>
              <a:ext cx="1905387" cy="184642"/>
            </a:xfrm>
            <a:prstGeom prst="rect">
              <a:avLst/>
            </a:prstGeom>
          </p:spPr>
          <p:txBody>
            <a:bodyPr vert="horz" wrap="square" lIns="0" tIns="0" rIns="0" bIns="0" rtlCol="0">
              <a:spAutoFit/>
            </a:bodyPr>
            <a:lstStyle/>
            <a:p>
              <a:pPr marL="12699" defTabSz="914286">
                <a:defRPr/>
              </a:pPr>
              <a:r>
                <a:rPr sz="1200" spc="-5" dirty="0">
                  <a:solidFill>
                    <a:prstClr val="black"/>
                  </a:solidFill>
                  <a:latin typeface="Arial"/>
                  <a:cs typeface="Arial"/>
                </a:rPr>
                <a:t>Ranibizumab </a:t>
              </a:r>
              <a:r>
                <a:rPr sz="1200" dirty="0">
                  <a:solidFill>
                    <a:prstClr val="black"/>
                  </a:solidFill>
                  <a:latin typeface="Arial"/>
                  <a:cs typeface="Arial"/>
                </a:rPr>
                <a:t>0.3 mg</a:t>
              </a:r>
              <a:r>
                <a:rPr sz="1200" spc="-91" dirty="0">
                  <a:solidFill>
                    <a:prstClr val="black"/>
                  </a:solidFill>
                  <a:latin typeface="Arial"/>
                  <a:cs typeface="Arial"/>
                </a:rPr>
                <a:t> </a:t>
              </a:r>
              <a:r>
                <a:rPr sz="1200" spc="-5" dirty="0">
                  <a:solidFill>
                    <a:prstClr val="black"/>
                  </a:solidFill>
                  <a:latin typeface="Arial"/>
                  <a:cs typeface="Arial"/>
                </a:rPr>
                <a:t>(n=88)</a:t>
              </a:r>
              <a:endParaRPr sz="1200" dirty="0">
                <a:solidFill>
                  <a:prstClr val="black"/>
                </a:solidFill>
                <a:latin typeface="Arial"/>
                <a:cs typeface="Arial"/>
              </a:endParaRPr>
            </a:p>
          </p:txBody>
        </p:sp>
        <p:sp>
          <p:nvSpPr>
            <p:cNvPr id="137" name="object 65">
              <a:extLst>
                <a:ext uri="{FF2B5EF4-FFF2-40B4-BE49-F238E27FC236}">
                  <a16:creationId xmlns:a16="http://schemas.microsoft.com/office/drawing/2014/main" id="{6AC2FF55-EBD2-7343-8E56-5545B90EBE74}"/>
                </a:ext>
              </a:extLst>
            </p:cNvPr>
            <p:cNvSpPr/>
            <p:nvPr/>
          </p:nvSpPr>
          <p:spPr>
            <a:xfrm>
              <a:off x="6188953" y="2763098"/>
              <a:ext cx="119364" cy="121904"/>
            </a:xfrm>
            <a:custGeom>
              <a:avLst/>
              <a:gdLst/>
              <a:ahLst/>
              <a:cxnLst/>
              <a:rect l="l" t="t" r="r" b="b"/>
              <a:pathLst>
                <a:path w="119379" h="121919">
                  <a:moveTo>
                    <a:pt x="0" y="121920"/>
                  </a:moveTo>
                  <a:lnTo>
                    <a:pt x="118872" y="121920"/>
                  </a:lnTo>
                  <a:lnTo>
                    <a:pt x="118872" y="0"/>
                  </a:lnTo>
                  <a:lnTo>
                    <a:pt x="0" y="0"/>
                  </a:lnTo>
                  <a:lnTo>
                    <a:pt x="0" y="121920"/>
                  </a:lnTo>
                  <a:close/>
                </a:path>
              </a:pathLst>
            </a:custGeom>
            <a:solidFill>
              <a:srgbClr val="045FA9"/>
            </a:solidFill>
          </p:spPr>
          <p:txBody>
            <a:bodyPr wrap="square" lIns="0" tIns="0" rIns="0" bIns="0" rtlCol="0"/>
            <a:lstStyle/>
            <a:p>
              <a:pPr defTabSz="914286">
                <a:defRPr/>
              </a:pPr>
              <a:endParaRPr sz="1800">
                <a:solidFill>
                  <a:prstClr val="black"/>
                </a:solidFill>
                <a:latin typeface="Calibri"/>
              </a:endParaRPr>
            </a:p>
          </p:txBody>
        </p:sp>
        <p:sp>
          <p:nvSpPr>
            <p:cNvPr id="138" name="object 66">
              <a:extLst>
                <a:ext uri="{FF2B5EF4-FFF2-40B4-BE49-F238E27FC236}">
                  <a16:creationId xmlns:a16="http://schemas.microsoft.com/office/drawing/2014/main" id="{34850FA9-FCC7-9340-A8EC-C65F7B1EDB2F}"/>
                </a:ext>
              </a:extLst>
            </p:cNvPr>
            <p:cNvSpPr txBox="1"/>
            <p:nvPr/>
          </p:nvSpPr>
          <p:spPr>
            <a:xfrm>
              <a:off x="8706401" y="2731734"/>
              <a:ext cx="1905387" cy="184642"/>
            </a:xfrm>
            <a:prstGeom prst="rect">
              <a:avLst/>
            </a:prstGeom>
          </p:spPr>
          <p:txBody>
            <a:bodyPr vert="horz" wrap="square" lIns="0" tIns="0" rIns="0" bIns="0" rtlCol="0">
              <a:spAutoFit/>
            </a:bodyPr>
            <a:lstStyle/>
            <a:p>
              <a:pPr marL="12699" defTabSz="914286">
                <a:defRPr/>
              </a:pPr>
              <a:r>
                <a:rPr sz="1200" spc="-5" dirty="0">
                  <a:solidFill>
                    <a:prstClr val="black"/>
                  </a:solidFill>
                  <a:latin typeface="Arial"/>
                  <a:cs typeface="Arial"/>
                </a:rPr>
                <a:t>Ranibizumab </a:t>
              </a:r>
              <a:r>
                <a:rPr sz="1200" dirty="0">
                  <a:solidFill>
                    <a:prstClr val="black"/>
                  </a:solidFill>
                  <a:latin typeface="Arial"/>
                  <a:cs typeface="Arial"/>
                </a:rPr>
                <a:t>0.5 mg</a:t>
              </a:r>
              <a:r>
                <a:rPr sz="1200" spc="-91" dirty="0">
                  <a:solidFill>
                    <a:prstClr val="black"/>
                  </a:solidFill>
                  <a:latin typeface="Arial"/>
                  <a:cs typeface="Arial"/>
                </a:rPr>
                <a:t> </a:t>
              </a:r>
              <a:r>
                <a:rPr sz="1200" spc="-5" dirty="0">
                  <a:solidFill>
                    <a:prstClr val="black"/>
                  </a:solidFill>
                  <a:latin typeface="Arial"/>
                  <a:cs typeface="Arial"/>
                </a:rPr>
                <a:t>(n=74)</a:t>
              </a:r>
              <a:endParaRPr sz="1200" dirty="0">
                <a:solidFill>
                  <a:prstClr val="black"/>
                </a:solidFill>
                <a:latin typeface="Arial"/>
                <a:cs typeface="Arial"/>
              </a:endParaRPr>
            </a:p>
          </p:txBody>
        </p:sp>
        <p:sp>
          <p:nvSpPr>
            <p:cNvPr id="139" name="object 67">
              <a:extLst>
                <a:ext uri="{FF2B5EF4-FFF2-40B4-BE49-F238E27FC236}">
                  <a16:creationId xmlns:a16="http://schemas.microsoft.com/office/drawing/2014/main" id="{AAE3750E-3073-074F-8BB4-8861F08374BB}"/>
                </a:ext>
              </a:extLst>
            </p:cNvPr>
            <p:cNvSpPr/>
            <p:nvPr/>
          </p:nvSpPr>
          <p:spPr>
            <a:xfrm>
              <a:off x="8567607" y="2769194"/>
              <a:ext cx="119364" cy="120635"/>
            </a:xfrm>
            <a:custGeom>
              <a:avLst/>
              <a:gdLst/>
              <a:ahLst/>
              <a:cxnLst/>
              <a:rect l="l" t="t" r="r" b="b"/>
              <a:pathLst>
                <a:path w="119379" h="120650">
                  <a:moveTo>
                    <a:pt x="0" y="120396"/>
                  </a:moveTo>
                  <a:lnTo>
                    <a:pt x="118872" y="120396"/>
                  </a:lnTo>
                  <a:lnTo>
                    <a:pt x="118872" y="0"/>
                  </a:lnTo>
                  <a:lnTo>
                    <a:pt x="0" y="0"/>
                  </a:lnTo>
                  <a:lnTo>
                    <a:pt x="0" y="120396"/>
                  </a:lnTo>
                  <a:close/>
                </a:path>
              </a:pathLst>
            </a:custGeom>
            <a:solidFill>
              <a:srgbClr val="39A4F9"/>
            </a:solidFill>
          </p:spPr>
          <p:txBody>
            <a:bodyPr wrap="square" lIns="0" tIns="0" rIns="0" bIns="0" rtlCol="0"/>
            <a:lstStyle/>
            <a:p>
              <a:pPr defTabSz="914286">
                <a:defRPr/>
              </a:pPr>
              <a:endParaRPr sz="1800">
                <a:solidFill>
                  <a:prstClr val="black"/>
                </a:solidFill>
                <a:latin typeface="Calibri"/>
              </a:endParaRPr>
            </a:p>
          </p:txBody>
        </p:sp>
        <p:sp>
          <p:nvSpPr>
            <p:cNvPr id="140" name="object 68">
              <a:extLst>
                <a:ext uri="{FF2B5EF4-FFF2-40B4-BE49-F238E27FC236}">
                  <a16:creationId xmlns:a16="http://schemas.microsoft.com/office/drawing/2014/main" id="{A9567FDB-CA71-984D-A60C-4944891424B3}"/>
                </a:ext>
              </a:extLst>
            </p:cNvPr>
            <p:cNvSpPr txBox="1"/>
            <p:nvPr/>
          </p:nvSpPr>
          <p:spPr>
            <a:xfrm>
              <a:off x="1435793" y="2879162"/>
              <a:ext cx="179536" cy="1824751"/>
            </a:xfrm>
            <a:prstGeom prst="rect">
              <a:avLst/>
            </a:prstGeom>
          </p:spPr>
          <p:txBody>
            <a:bodyPr vert="vert270" wrap="square" lIns="0" tIns="0" rIns="0" bIns="0" rtlCol="0">
              <a:spAutoFit/>
            </a:bodyPr>
            <a:lstStyle/>
            <a:p>
              <a:pPr marL="12699" defTabSz="914286">
                <a:lnSpc>
                  <a:spcPts val="1425"/>
                </a:lnSpc>
                <a:defRPr/>
              </a:pPr>
              <a:r>
                <a:rPr sz="1200" dirty="0">
                  <a:solidFill>
                    <a:srgbClr val="404040"/>
                  </a:solidFill>
                  <a:latin typeface="Arial"/>
                  <a:cs typeface="Arial"/>
                </a:rPr>
                <a:t>Percent</a:t>
              </a:r>
              <a:r>
                <a:rPr sz="1200" spc="5" dirty="0">
                  <a:solidFill>
                    <a:srgbClr val="404040"/>
                  </a:solidFill>
                  <a:latin typeface="Arial"/>
                  <a:cs typeface="Arial"/>
                </a:rPr>
                <a:t>a</a:t>
              </a:r>
              <a:r>
                <a:rPr sz="1200" spc="-11" dirty="0">
                  <a:solidFill>
                    <a:srgbClr val="404040"/>
                  </a:solidFill>
                  <a:latin typeface="Arial"/>
                  <a:cs typeface="Arial"/>
                </a:rPr>
                <a:t>g</a:t>
              </a:r>
              <a:r>
                <a:rPr sz="1200" dirty="0">
                  <a:solidFill>
                    <a:srgbClr val="404040"/>
                  </a:solidFill>
                  <a:latin typeface="Arial"/>
                  <a:cs typeface="Arial"/>
                </a:rPr>
                <a:t>e</a:t>
              </a:r>
              <a:r>
                <a:rPr sz="1200" spc="-45" dirty="0">
                  <a:solidFill>
                    <a:srgbClr val="404040"/>
                  </a:solidFill>
                  <a:latin typeface="Arial"/>
                  <a:cs typeface="Arial"/>
                </a:rPr>
                <a:t> </a:t>
              </a:r>
              <a:r>
                <a:rPr sz="1200" dirty="0">
                  <a:solidFill>
                    <a:srgbClr val="404040"/>
                  </a:solidFill>
                  <a:latin typeface="Arial"/>
                  <a:cs typeface="Arial"/>
                </a:rPr>
                <a:t>of patients</a:t>
              </a:r>
              <a:r>
                <a:rPr sz="1200" spc="-35" dirty="0">
                  <a:solidFill>
                    <a:srgbClr val="404040"/>
                  </a:solidFill>
                  <a:latin typeface="Arial"/>
                  <a:cs typeface="Arial"/>
                </a:rPr>
                <a:t> </a:t>
              </a:r>
              <a:r>
                <a:rPr sz="1200" dirty="0">
                  <a:solidFill>
                    <a:srgbClr val="404040"/>
                  </a:solidFill>
                  <a:latin typeface="Arial"/>
                  <a:cs typeface="Arial"/>
                </a:rPr>
                <a:t>(%)</a:t>
              </a:r>
              <a:endParaRPr sz="1200">
                <a:solidFill>
                  <a:prstClr val="black"/>
                </a:solidFill>
                <a:latin typeface="Arial"/>
                <a:cs typeface="Arial"/>
              </a:endParaRPr>
            </a:p>
          </p:txBody>
        </p:sp>
        <p:sp>
          <p:nvSpPr>
            <p:cNvPr id="141" name="object 69">
              <a:extLst>
                <a:ext uri="{FF2B5EF4-FFF2-40B4-BE49-F238E27FC236}">
                  <a16:creationId xmlns:a16="http://schemas.microsoft.com/office/drawing/2014/main" id="{CD0CA8EA-7778-314B-BF11-792D3EA4383E}"/>
                </a:ext>
              </a:extLst>
            </p:cNvPr>
            <p:cNvSpPr txBox="1"/>
            <p:nvPr/>
          </p:nvSpPr>
          <p:spPr>
            <a:xfrm>
              <a:off x="5843812" y="5012485"/>
              <a:ext cx="610156" cy="215416"/>
            </a:xfrm>
            <a:prstGeom prst="rect">
              <a:avLst/>
            </a:prstGeom>
          </p:spPr>
          <p:txBody>
            <a:bodyPr vert="horz" wrap="square" lIns="0" tIns="0" rIns="0" bIns="0" rtlCol="0">
              <a:spAutoFit/>
            </a:bodyPr>
            <a:lstStyle/>
            <a:p>
              <a:pPr marL="12699" defTabSz="914286">
                <a:defRPr/>
              </a:pPr>
              <a:r>
                <a:rPr sz="1400" dirty="0">
                  <a:solidFill>
                    <a:srgbClr val="404040"/>
                  </a:solidFill>
                  <a:latin typeface="Arial"/>
                  <a:cs typeface="Arial"/>
                </a:rPr>
                <a:t>Mo</a:t>
              </a:r>
              <a:r>
                <a:rPr sz="1400" spc="-5" dirty="0">
                  <a:solidFill>
                    <a:srgbClr val="404040"/>
                  </a:solidFill>
                  <a:latin typeface="Arial"/>
                  <a:cs typeface="Arial"/>
                </a:rPr>
                <a:t>n</a:t>
              </a:r>
              <a:r>
                <a:rPr sz="1400" dirty="0">
                  <a:solidFill>
                    <a:srgbClr val="404040"/>
                  </a:solidFill>
                  <a:latin typeface="Arial"/>
                  <a:cs typeface="Arial"/>
                </a:rPr>
                <a:t>ths</a:t>
              </a:r>
              <a:endParaRPr sz="1400">
                <a:solidFill>
                  <a:prstClr val="black"/>
                </a:solidFill>
                <a:latin typeface="Arial"/>
                <a:cs typeface="Arial"/>
              </a:endParaRPr>
            </a:p>
          </p:txBody>
        </p:sp>
        <p:sp>
          <p:nvSpPr>
            <p:cNvPr id="142" name="object 70">
              <a:extLst>
                <a:ext uri="{FF2B5EF4-FFF2-40B4-BE49-F238E27FC236}">
                  <a16:creationId xmlns:a16="http://schemas.microsoft.com/office/drawing/2014/main" id="{78BA1518-625E-E547-A752-46EE9786120C}"/>
                </a:ext>
              </a:extLst>
            </p:cNvPr>
            <p:cNvSpPr/>
            <p:nvPr/>
          </p:nvSpPr>
          <p:spPr>
            <a:xfrm>
              <a:off x="1988086" y="3399414"/>
              <a:ext cx="3582837" cy="1363802"/>
            </a:xfrm>
            <a:custGeom>
              <a:avLst/>
              <a:gdLst/>
              <a:ahLst/>
              <a:cxnLst/>
              <a:rect l="l" t="t" r="r" b="b"/>
              <a:pathLst>
                <a:path w="3583304" h="1363979">
                  <a:moveTo>
                    <a:pt x="3294253" y="0"/>
                  </a:moveTo>
                  <a:lnTo>
                    <a:pt x="3328416" y="110108"/>
                  </a:lnTo>
                  <a:lnTo>
                    <a:pt x="0" y="1143634"/>
                  </a:lnTo>
                  <a:lnTo>
                    <a:pt x="68452" y="1363852"/>
                  </a:lnTo>
                  <a:lnTo>
                    <a:pt x="3396741" y="330326"/>
                  </a:lnTo>
                  <a:lnTo>
                    <a:pt x="3488987" y="330326"/>
                  </a:lnTo>
                  <a:lnTo>
                    <a:pt x="3582797" y="151891"/>
                  </a:lnTo>
                  <a:lnTo>
                    <a:pt x="3294253" y="0"/>
                  </a:lnTo>
                  <a:close/>
                </a:path>
                <a:path w="3583304" h="1363979">
                  <a:moveTo>
                    <a:pt x="3488987" y="330326"/>
                  </a:moveTo>
                  <a:lnTo>
                    <a:pt x="3396741" y="330326"/>
                  </a:lnTo>
                  <a:lnTo>
                    <a:pt x="3431032" y="440563"/>
                  </a:lnTo>
                  <a:lnTo>
                    <a:pt x="3488987" y="330326"/>
                  </a:lnTo>
                  <a:close/>
                </a:path>
              </a:pathLst>
            </a:custGeom>
            <a:solidFill>
              <a:srgbClr val="FFDB93"/>
            </a:solidFill>
          </p:spPr>
          <p:txBody>
            <a:bodyPr wrap="square" lIns="0" tIns="0" rIns="0" bIns="0" rtlCol="0"/>
            <a:lstStyle/>
            <a:p>
              <a:pPr defTabSz="914286">
                <a:defRPr/>
              </a:pPr>
              <a:endParaRPr sz="1800">
                <a:solidFill>
                  <a:prstClr val="black"/>
                </a:solidFill>
                <a:latin typeface="Calibri"/>
              </a:endParaRPr>
            </a:p>
          </p:txBody>
        </p:sp>
        <p:sp>
          <p:nvSpPr>
            <p:cNvPr id="143" name="object 71">
              <a:extLst>
                <a:ext uri="{FF2B5EF4-FFF2-40B4-BE49-F238E27FC236}">
                  <a16:creationId xmlns:a16="http://schemas.microsoft.com/office/drawing/2014/main" id="{A177B9C4-51F1-8248-8C74-C47CFD632DF6}"/>
                </a:ext>
              </a:extLst>
            </p:cNvPr>
            <p:cNvSpPr/>
            <p:nvPr/>
          </p:nvSpPr>
          <p:spPr>
            <a:xfrm>
              <a:off x="2513163" y="3697188"/>
              <a:ext cx="2464114" cy="847997"/>
            </a:xfrm>
            <a:prstGeom prst="rect">
              <a:avLst/>
            </a:prstGeom>
            <a:blipFill>
              <a:blip r:embed="rId5" cstate="print"/>
              <a:stretch>
                <a:fillRect/>
              </a:stretch>
            </a:blipFill>
          </p:spPr>
          <p:txBody>
            <a:bodyPr wrap="square" lIns="0" tIns="0" rIns="0" bIns="0" rtlCol="0"/>
            <a:lstStyle/>
            <a:p>
              <a:pPr defTabSz="914286">
                <a:defRPr/>
              </a:pPr>
              <a:endParaRPr sz="1800">
                <a:solidFill>
                  <a:prstClr val="black"/>
                </a:solidFill>
                <a:latin typeface="Calibri"/>
              </a:endParaRPr>
            </a:p>
          </p:txBody>
        </p:sp>
      </p:grpSp>
      <p:sp>
        <p:nvSpPr>
          <p:cNvPr id="144" name="object 73">
            <a:extLst>
              <a:ext uri="{FF2B5EF4-FFF2-40B4-BE49-F238E27FC236}">
                <a16:creationId xmlns:a16="http://schemas.microsoft.com/office/drawing/2014/main" id="{37034578-FA20-0248-A75D-4B1ADECE3697}"/>
              </a:ext>
            </a:extLst>
          </p:cNvPr>
          <p:cNvSpPr txBox="1"/>
          <p:nvPr/>
        </p:nvSpPr>
        <p:spPr>
          <a:xfrm>
            <a:off x="575733" y="5912078"/>
            <a:ext cx="5564415" cy="215444"/>
          </a:xfrm>
          <a:prstGeom prst="rect">
            <a:avLst/>
          </a:prstGeom>
        </p:spPr>
        <p:txBody>
          <a:bodyPr vert="horz" wrap="square" lIns="0" tIns="0" rIns="0" bIns="0" rtlCol="0">
            <a:spAutoFit/>
          </a:bodyPr>
          <a:lstStyle/>
          <a:p>
            <a:pPr marL="20317" defTabSz="914286">
              <a:defRPr/>
            </a:pPr>
            <a:r>
              <a:rPr sz="700" spc="-5" dirty="0">
                <a:latin typeface="Arial"/>
                <a:cs typeface="Arial"/>
              </a:rPr>
              <a:t>Primary endpoint data. </a:t>
            </a:r>
            <a:r>
              <a:rPr sz="700" spc="-11" dirty="0">
                <a:latin typeface="Arial"/>
                <a:cs typeface="Arial"/>
              </a:rPr>
              <a:t>*All </a:t>
            </a:r>
            <a:r>
              <a:rPr sz="700" spc="-5" dirty="0">
                <a:latin typeface="Arial"/>
                <a:cs typeface="Arial"/>
              </a:rPr>
              <a:t>sham </a:t>
            </a:r>
            <a:r>
              <a:rPr sz="700" spc="-11" dirty="0">
                <a:latin typeface="Arial"/>
                <a:cs typeface="Arial"/>
              </a:rPr>
              <a:t>vs </a:t>
            </a:r>
            <a:r>
              <a:rPr sz="700" spc="-5" dirty="0">
                <a:latin typeface="Arial"/>
                <a:cs typeface="Arial"/>
              </a:rPr>
              <a:t>ranibizumab comparisons </a:t>
            </a:r>
            <a:r>
              <a:rPr sz="700" dirty="0">
                <a:latin typeface="Arial"/>
                <a:cs typeface="Arial"/>
              </a:rPr>
              <a:t>for ≥2-step improvement,</a:t>
            </a:r>
            <a:r>
              <a:rPr sz="700" spc="5" dirty="0">
                <a:latin typeface="Arial"/>
                <a:cs typeface="Arial"/>
              </a:rPr>
              <a:t> </a:t>
            </a:r>
            <a:r>
              <a:rPr sz="700" i="1" spc="-5" dirty="0">
                <a:latin typeface="Arial"/>
                <a:cs typeface="Arial"/>
              </a:rPr>
              <a:t>P</a:t>
            </a:r>
            <a:r>
              <a:rPr sz="700" spc="-5" dirty="0">
                <a:latin typeface="Arial"/>
                <a:cs typeface="Arial"/>
              </a:rPr>
              <a:t>&lt;0.0001.</a:t>
            </a:r>
            <a:endParaRPr sz="700" dirty="0">
              <a:latin typeface="Arial"/>
              <a:cs typeface="Arial"/>
            </a:endParaRPr>
          </a:p>
          <a:p>
            <a:pPr marL="12699" defTabSz="914286">
              <a:defRPr/>
            </a:pPr>
            <a:r>
              <a:rPr sz="700" dirty="0">
                <a:latin typeface="Arial"/>
                <a:cs typeface="Arial"/>
              </a:rPr>
              <a:t>Wykoff </a:t>
            </a:r>
            <a:r>
              <a:rPr sz="700" spc="-5" dirty="0">
                <a:latin typeface="Arial"/>
                <a:cs typeface="Arial"/>
              </a:rPr>
              <a:t>C, et al. </a:t>
            </a:r>
            <a:r>
              <a:rPr sz="700" i="1" spc="-5" dirty="0">
                <a:latin typeface="Arial"/>
                <a:cs typeface="Arial"/>
              </a:rPr>
              <a:t>Ophthalmology Retina. </a:t>
            </a:r>
            <a:r>
              <a:rPr sz="700" spc="-5" dirty="0">
                <a:latin typeface="Arial"/>
                <a:cs typeface="Arial"/>
              </a:rPr>
              <a:t>2018;</a:t>
            </a:r>
            <a:r>
              <a:rPr sz="700" spc="145" dirty="0">
                <a:latin typeface="Arial"/>
                <a:cs typeface="Arial"/>
              </a:rPr>
              <a:t> </a:t>
            </a:r>
            <a:r>
              <a:rPr sz="700" spc="-5" dirty="0">
                <a:latin typeface="Arial"/>
                <a:cs typeface="Arial"/>
              </a:rPr>
              <a:t>2:997–1009</a:t>
            </a:r>
            <a:endParaRPr sz="700" dirty="0">
              <a:latin typeface="Arial"/>
              <a:cs typeface="Arial"/>
            </a:endParaRPr>
          </a:p>
        </p:txBody>
      </p:sp>
    </p:spTree>
    <p:extLst>
      <p:ext uri="{BB962C8B-B14F-4D97-AF65-F5344CB8AC3E}">
        <p14:creationId xmlns:p14="http://schemas.microsoft.com/office/powerpoint/2010/main" val="735775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BE65BD66-6E64-B84C-9C96-06ACA6AA92C7}"/>
              </a:ext>
            </a:extLst>
          </p:cNvPr>
          <p:cNvSpPr/>
          <p:nvPr/>
        </p:nvSpPr>
        <p:spPr>
          <a:xfrm>
            <a:off x="609600" y="1962842"/>
            <a:ext cx="10981267" cy="3333431"/>
          </a:xfrm>
          <a:prstGeom prst="roundRect">
            <a:avLst>
              <a:gd name="adj" fmla="val 3921"/>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nvGrpSpPr>
          <p:cNvPr id="129" name="Group 128">
            <a:extLst>
              <a:ext uri="{FF2B5EF4-FFF2-40B4-BE49-F238E27FC236}">
                <a16:creationId xmlns:a16="http://schemas.microsoft.com/office/drawing/2014/main" id="{E07C95A2-B4C4-B045-925C-C66C97904649}"/>
              </a:ext>
            </a:extLst>
          </p:cNvPr>
          <p:cNvGrpSpPr/>
          <p:nvPr/>
        </p:nvGrpSpPr>
        <p:grpSpPr>
          <a:xfrm>
            <a:off x="10505735" y="-1686265"/>
            <a:ext cx="3372530" cy="3372530"/>
            <a:chOff x="10363200" y="-1804038"/>
            <a:chExt cx="3659885" cy="3659885"/>
          </a:xfrm>
        </p:grpSpPr>
        <p:sp>
          <p:nvSpPr>
            <p:cNvPr id="130" name="Pie 129">
              <a:extLst>
                <a:ext uri="{FF2B5EF4-FFF2-40B4-BE49-F238E27FC236}">
                  <a16:creationId xmlns:a16="http://schemas.microsoft.com/office/drawing/2014/main" id="{ACE41397-5453-B447-BCF8-D227FA7AA0BD}"/>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1" name="Block Arc 130">
              <a:extLst>
                <a:ext uri="{FF2B5EF4-FFF2-40B4-BE49-F238E27FC236}">
                  <a16:creationId xmlns:a16="http://schemas.microsoft.com/office/drawing/2014/main" id="{AF06005F-AFF0-794F-A74F-CE0055ED00E3}"/>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sp>
        <p:nvSpPr>
          <p:cNvPr id="6" name="Slide Number Placeholder 5"/>
          <p:cNvSpPr>
            <a:spLocks noGrp="1"/>
          </p:cNvSpPr>
          <p:nvPr>
            <p:ph type="sldNum" sz="quarter" idx="11"/>
          </p:nvPr>
        </p:nvSpPr>
        <p:spPr/>
        <p:txBody>
          <a:bodyPr/>
          <a:lstStyle/>
          <a:p>
            <a:fld id="{47547CF9-5B10-D24F-A8D7-45A9778164F7}" type="slidenum">
              <a:rPr lang="uk-UA" smtClean="0">
                <a:latin typeface="Arial" panose="020B0604020202020204" pitchFamily="34" charset="0"/>
                <a:cs typeface="Arial" panose="020B0604020202020204" pitchFamily="34" charset="0"/>
              </a:rPr>
              <a:pPr/>
              <a:t>33</a:t>
            </a:fld>
            <a:endParaRPr lang="uk-UA" dirty="0">
              <a:latin typeface="Arial" panose="020B0604020202020204" pitchFamily="34" charset="0"/>
              <a:cs typeface="Arial" panose="020B0604020202020204" pitchFamily="34" charset="0"/>
            </a:endParaRPr>
          </a:p>
        </p:txBody>
      </p:sp>
      <p:sp>
        <p:nvSpPr>
          <p:cNvPr id="11" name="Title 1"/>
          <p:cNvSpPr>
            <a:spLocks noGrp="1"/>
          </p:cNvSpPr>
          <p:nvPr>
            <p:ph type="title"/>
          </p:nvPr>
        </p:nvSpPr>
        <p:spPr>
          <a:xfrm>
            <a:off x="613277" y="388292"/>
            <a:ext cx="9140323" cy="1371122"/>
          </a:xfrm>
        </p:spPr>
        <p:txBody>
          <a:bodyPr wrap="square" anchor="ctr">
            <a:normAutofit/>
          </a:bodyPr>
          <a:lstStyle/>
          <a:p>
            <a:pPr>
              <a:lnSpc>
                <a:spcPct val="90000"/>
              </a:lnSpc>
            </a:pPr>
            <a:r>
              <a:rPr lang="en-US" b="0" spc="-133" dirty="0"/>
              <a:t>Ranibizumab </a:t>
            </a:r>
            <a:r>
              <a:rPr lang="en-US" b="0" spc="-133" dirty="0">
                <a:latin typeface="Arial" panose="020B0604020202020204" pitchFamily="34" charset="0"/>
                <a:cs typeface="Arial" panose="020B0604020202020204" pitchFamily="34" charset="0"/>
              </a:rPr>
              <a:t>treatment</a:t>
            </a:r>
            <a:r>
              <a:rPr lang="en-US" b="0" spc="-133" dirty="0"/>
              <a:t> reduced the time to new PDR event</a:t>
            </a:r>
            <a:endParaRPr lang="en-US" sz="1800" b="0" spc="-133" dirty="0">
              <a:latin typeface="Arial" panose="020B0604020202020204" pitchFamily="34" charset="0"/>
              <a:cs typeface="Arial" panose="020B0604020202020204" pitchFamily="34" charset="0"/>
            </a:endParaRPr>
          </a:p>
        </p:txBody>
      </p:sp>
      <p:sp>
        <p:nvSpPr>
          <p:cNvPr id="128" name="object 75">
            <a:extLst>
              <a:ext uri="{FF2B5EF4-FFF2-40B4-BE49-F238E27FC236}">
                <a16:creationId xmlns:a16="http://schemas.microsoft.com/office/drawing/2014/main" id="{30DD792A-BB05-C34D-9535-3EBD4B5D0B6A}"/>
              </a:ext>
            </a:extLst>
          </p:cNvPr>
          <p:cNvSpPr/>
          <p:nvPr/>
        </p:nvSpPr>
        <p:spPr>
          <a:xfrm>
            <a:off x="11125200" y="396639"/>
            <a:ext cx="784862" cy="580208"/>
          </a:xfrm>
          <a:prstGeom prst="rect">
            <a:avLst/>
          </a:prstGeom>
          <a: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artisticPhotocopy/>
                      </a14:imgEffect>
                      <a14:imgEffect>
                        <a14:brightnessContrast bright="40000" contrast="40000"/>
                      </a14:imgEffect>
                    </a14:imgLayer>
                  </a14:imgProps>
                </a:ext>
              </a:extLst>
            </a:blip>
            <a:stretch>
              <a:fillRect/>
            </a:stretch>
          </a:blipFill>
        </p:spPr>
        <p:txBody>
          <a:bodyPr wrap="square" lIns="0" tIns="0" rIns="0" bIns="0" rtlCol="0"/>
          <a:lstStyle/>
          <a:p>
            <a:pPr defTabSz="914286">
              <a:defRPr/>
            </a:pPr>
            <a:endParaRPr sz="1800" dirty="0">
              <a:solidFill>
                <a:prstClr val="black"/>
              </a:solidFill>
              <a:latin typeface="Calibri"/>
            </a:endParaRPr>
          </a:p>
        </p:txBody>
      </p:sp>
      <p:grpSp>
        <p:nvGrpSpPr>
          <p:cNvPr id="3" name="Group 2">
            <a:extLst>
              <a:ext uri="{FF2B5EF4-FFF2-40B4-BE49-F238E27FC236}">
                <a16:creationId xmlns:a16="http://schemas.microsoft.com/office/drawing/2014/main" id="{D670DCD9-BFCB-D344-802D-AA23B9BD367E}"/>
              </a:ext>
            </a:extLst>
          </p:cNvPr>
          <p:cNvGrpSpPr/>
          <p:nvPr/>
        </p:nvGrpSpPr>
        <p:grpSpPr>
          <a:xfrm>
            <a:off x="1132627" y="2070646"/>
            <a:ext cx="9967041" cy="3170426"/>
            <a:chOff x="1538522" y="2474845"/>
            <a:chExt cx="8758598" cy="2786031"/>
          </a:xfrm>
        </p:grpSpPr>
        <p:sp>
          <p:nvSpPr>
            <p:cNvPr id="96" name="object 7">
              <a:extLst>
                <a:ext uri="{FF2B5EF4-FFF2-40B4-BE49-F238E27FC236}">
                  <a16:creationId xmlns:a16="http://schemas.microsoft.com/office/drawing/2014/main" id="{3F09DFC3-E2B9-334E-8794-43B48AC3AF91}"/>
                </a:ext>
              </a:extLst>
            </p:cNvPr>
            <p:cNvSpPr txBox="1"/>
            <p:nvPr/>
          </p:nvSpPr>
          <p:spPr>
            <a:xfrm>
              <a:off x="1538522" y="2738973"/>
              <a:ext cx="179536" cy="1824751"/>
            </a:xfrm>
            <a:prstGeom prst="rect">
              <a:avLst/>
            </a:prstGeom>
          </p:spPr>
          <p:txBody>
            <a:bodyPr vert="vert270" wrap="square" lIns="0" tIns="0" rIns="0" bIns="0" rtlCol="0">
              <a:spAutoFit/>
            </a:bodyPr>
            <a:lstStyle/>
            <a:p>
              <a:pPr marL="12699" defTabSz="914286">
                <a:lnSpc>
                  <a:spcPts val="1425"/>
                </a:lnSpc>
                <a:defRPr/>
              </a:pPr>
              <a:r>
                <a:rPr sz="1200" dirty="0">
                  <a:solidFill>
                    <a:srgbClr val="404040"/>
                  </a:solidFill>
                  <a:latin typeface="Arial"/>
                  <a:cs typeface="Arial"/>
                </a:rPr>
                <a:t>Percent</a:t>
              </a:r>
              <a:r>
                <a:rPr sz="1200" spc="5" dirty="0">
                  <a:solidFill>
                    <a:srgbClr val="404040"/>
                  </a:solidFill>
                  <a:latin typeface="Arial"/>
                  <a:cs typeface="Arial"/>
                </a:rPr>
                <a:t>a</a:t>
              </a:r>
              <a:r>
                <a:rPr sz="1200" spc="-11" dirty="0">
                  <a:solidFill>
                    <a:srgbClr val="404040"/>
                  </a:solidFill>
                  <a:latin typeface="Arial"/>
                  <a:cs typeface="Arial"/>
                </a:rPr>
                <a:t>g</a:t>
              </a:r>
              <a:r>
                <a:rPr sz="1200" dirty="0">
                  <a:solidFill>
                    <a:srgbClr val="404040"/>
                  </a:solidFill>
                  <a:latin typeface="Arial"/>
                  <a:cs typeface="Arial"/>
                </a:rPr>
                <a:t>e</a:t>
              </a:r>
              <a:r>
                <a:rPr sz="1200" spc="-45" dirty="0">
                  <a:solidFill>
                    <a:srgbClr val="404040"/>
                  </a:solidFill>
                  <a:latin typeface="Arial"/>
                  <a:cs typeface="Arial"/>
                </a:rPr>
                <a:t> </a:t>
              </a:r>
              <a:r>
                <a:rPr sz="1200" dirty="0">
                  <a:solidFill>
                    <a:srgbClr val="404040"/>
                  </a:solidFill>
                  <a:latin typeface="Arial"/>
                  <a:cs typeface="Arial"/>
                </a:rPr>
                <a:t>of patients</a:t>
              </a:r>
              <a:r>
                <a:rPr sz="1200" spc="-35" dirty="0">
                  <a:solidFill>
                    <a:srgbClr val="404040"/>
                  </a:solidFill>
                  <a:latin typeface="Arial"/>
                  <a:cs typeface="Arial"/>
                </a:rPr>
                <a:t> </a:t>
              </a:r>
              <a:r>
                <a:rPr sz="1200" dirty="0">
                  <a:solidFill>
                    <a:srgbClr val="404040"/>
                  </a:solidFill>
                  <a:latin typeface="Arial"/>
                  <a:cs typeface="Arial"/>
                </a:rPr>
                <a:t>(%)</a:t>
              </a:r>
              <a:endParaRPr sz="1200" dirty="0">
                <a:solidFill>
                  <a:prstClr val="black"/>
                </a:solidFill>
                <a:latin typeface="Arial"/>
                <a:cs typeface="Arial"/>
              </a:endParaRPr>
            </a:p>
          </p:txBody>
        </p:sp>
        <p:sp>
          <p:nvSpPr>
            <p:cNvPr id="97" name="object 8">
              <a:extLst>
                <a:ext uri="{FF2B5EF4-FFF2-40B4-BE49-F238E27FC236}">
                  <a16:creationId xmlns:a16="http://schemas.microsoft.com/office/drawing/2014/main" id="{C2B50654-0943-5743-8633-AEE66A243078}"/>
                </a:ext>
              </a:extLst>
            </p:cNvPr>
            <p:cNvSpPr txBox="1"/>
            <p:nvPr/>
          </p:nvSpPr>
          <p:spPr>
            <a:xfrm>
              <a:off x="2650178" y="2522848"/>
              <a:ext cx="540315" cy="215416"/>
            </a:xfrm>
            <a:prstGeom prst="rect">
              <a:avLst/>
            </a:prstGeom>
          </p:spPr>
          <p:txBody>
            <a:bodyPr vert="horz" wrap="square" lIns="0" tIns="0" rIns="0" bIns="0" rtlCol="0">
              <a:spAutoFit/>
            </a:bodyPr>
            <a:lstStyle/>
            <a:p>
              <a:pPr marL="12699" defTabSz="914286">
                <a:defRPr/>
              </a:pPr>
              <a:r>
                <a:rPr sz="1400" dirty="0">
                  <a:solidFill>
                    <a:prstClr val="black"/>
                  </a:solidFill>
                  <a:latin typeface="Arial"/>
                  <a:cs typeface="Arial"/>
                </a:rPr>
                <a:t>Sha</a:t>
              </a:r>
              <a:r>
                <a:rPr sz="1400" spc="-11" dirty="0">
                  <a:solidFill>
                    <a:prstClr val="black"/>
                  </a:solidFill>
                  <a:latin typeface="Arial"/>
                  <a:cs typeface="Arial"/>
                </a:rPr>
                <a:t>m</a:t>
              </a:r>
              <a:r>
                <a:rPr sz="1400" dirty="0">
                  <a:solidFill>
                    <a:prstClr val="black"/>
                  </a:solidFill>
                  <a:latin typeface="Arial"/>
                  <a:cs typeface="Arial"/>
                </a:rPr>
                <a:t>/</a:t>
              </a:r>
              <a:endParaRPr sz="1400">
                <a:solidFill>
                  <a:prstClr val="black"/>
                </a:solidFill>
                <a:latin typeface="Arial"/>
                <a:cs typeface="Arial"/>
              </a:endParaRPr>
            </a:p>
          </p:txBody>
        </p:sp>
        <p:sp>
          <p:nvSpPr>
            <p:cNvPr id="98" name="object 9">
              <a:extLst>
                <a:ext uri="{FF2B5EF4-FFF2-40B4-BE49-F238E27FC236}">
                  <a16:creationId xmlns:a16="http://schemas.microsoft.com/office/drawing/2014/main" id="{29F18D74-93A9-F648-BC77-238BBCA0D200}"/>
                </a:ext>
              </a:extLst>
            </p:cNvPr>
            <p:cNvSpPr txBox="1"/>
            <p:nvPr/>
          </p:nvSpPr>
          <p:spPr>
            <a:xfrm>
              <a:off x="3564203" y="2546593"/>
              <a:ext cx="3036176" cy="215416"/>
            </a:xfrm>
            <a:prstGeom prst="rect">
              <a:avLst/>
            </a:prstGeom>
          </p:spPr>
          <p:txBody>
            <a:bodyPr vert="horz" wrap="square" lIns="0" tIns="0" rIns="0" bIns="0" rtlCol="0">
              <a:spAutoFit/>
            </a:bodyPr>
            <a:lstStyle/>
            <a:p>
              <a:pPr marL="12699" defTabSz="914286">
                <a:defRPr/>
              </a:pPr>
              <a:r>
                <a:rPr sz="1400" dirty="0">
                  <a:solidFill>
                    <a:prstClr val="black"/>
                  </a:solidFill>
                  <a:latin typeface="Arial"/>
                  <a:cs typeface="Arial"/>
                </a:rPr>
                <a:t>Ranibizumab 0.5 </a:t>
              </a:r>
              <a:r>
                <a:rPr sz="1400" spc="-5" dirty="0">
                  <a:solidFill>
                    <a:prstClr val="black"/>
                  </a:solidFill>
                  <a:latin typeface="Arial"/>
                  <a:cs typeface="Arial"/>
                </a:rPr>
                <a:t>mg crossover</a:t>
              </a:r>
              <a:r>
                <a:rPr sz="1400" spc="-155" dirty="0">
                  <a:solidFill>
                    <a:prstClr val="black"/>
                  </a:solidFill>
                  <a:latin typeface="Arial"/>
                  <a:cs typeface="Arial"/>
                </a:rPr>
                <a:t> </a:t>
              </a:r>
              <a:r>
                <a:rPr sz="1400" dirty="0">
                  <a:solidFill>
                    <a:prstClr val="black"/>
                  </a:solidFill>
                  <a:latin typeface="Arial"/>
                  <a:cs typeface="Arial"/>
                </a:rPr>
                <a:t>(n=86)</a:t>
              </a:r>
            </a:p>
          </p:txBody>
        </p:sp>
        <p:sp>
          <p:nvSpPr>
            <p:cNvPr id="99" name="object 10">
              <a:extLst>
                <a:ext uri="{FF2B5EF4-FFF2-40B4-BE49-F238E27FC236}">
                  <a16:creationId xmlns:a16="http://schemas.microsoft.com/office/drawing/2014/main" id="{A58DD43A-A406-1D4F-86C5-5B879501AAD8}"/>
                </a:ext>
              </a:extLst>
            </p:cNvPr>
            <p:cNvSpPr txBox="1"/>
            <p:nvPr/>
          </p:nvSpPr>
          <p:spPr>
            <a:xfrm>
              <a:off x="2648906" y="2808052"/>
              <a:ext cx="2219671" cy="215416"/>
            </a:xfrm>
            <a:prstGeom prst="rect">
              <a:avLst/>
            </a:prstGeom>
          </p:spPr>
          <p:txBody>
            <a:bodyPr vert="horz" wrap="square" lIns="0" tIns="0" rIns="0" bIns="0" rtlCol="0">
              <a:spAutoFit/>
            </a:bodyPr>
            <a:lstStyle/>
            <a:p>
              <a:pPr marL="12699" defTabSz="914286">
                <a:defRPr/>
              </a:pPr>
              <a:r>
                <a:rPr sz="1400" dirty="0">
                  <a:solidFill>
                    <a:prstClr val="black"/>
                  </a:solidFill>
                  <a:latin typeface="Arial"/>
                  <a:cs typeface="Arial"/>
                </a:rPr>
                <a:t>Ranibizumab 0.3 </a:t>
              </a:r>
              <a:r>
                <a:rPr sz="1400" spc="-5" dirty="0">
                  <a:solidFill>
                    <a:prstClr val="black"/>
                  </a:solidFill>
                  <a:latin typeface="Arial"/>
                  <a:cs typeface="Arial"/>
                </a:rPr>
                <a:t>mg</a:t>
              </a:r>
              <a:r>
                <a:rPr sz="1400" spc="-160" dirty="0">
                  <a:solidFill>
                    <a:prstClr val="black"/>
                  </a:solidFill>
                  <a:latin typeface="Arial"/>
                  <a:cs typeface="Arial"/>
                </a:rPr>
                <a:t> </a:t>
              </a:r>
              <a:r>
                <a:rPr sz="1400" dirty="0">
                  <a:solidFill>
                    <a:prstClr val="black"/>
                  </a:solidFill>
                  <a:latin typeface="Arial"/>
                  <a:cs typeface="Arial"/>
                </a:rPr>
                <a:t>(n=88)</a:t>
              </a:r>
            </a:p>
          </p:txBody>
        </p:sp>
        <p:sp>
          <p:nvSpPr>
            <p:cNvPr id="100" name="object 11">
              <a:extLst>
                <a:ext uri="{FF2B5EF4-FFF2-40B4-BE49-F238E27FC236}">
                  <a16:creationId xmlns:a16="http://schemas.microsoft.com/office/drawing/2014/main" id="{D646F517-02A7-6C4C-A58A-4330A3FC11AE}"/>
                </a:ext>
              </a:extLst>
            </p:cNvPr>
            <p:cNvSpPr txBox="1"/>
            <p:nvPr/>
          </p:nvSpPr>
          <p:spPr>
            <a:xfrm>
              <a:off x="2621479" y="3114336"/>
              <a:ext cx="2219671" cy="215416"/>
            </a:xfrm>
            <a:prstGeom prst="rect">
              <a:avLst/>
            </a:prstGeom>
          </p:spPr>
          <p:txBody>
            <a:bodyPr vert="horz" wrap="square" lIns="0" tIns="0" rIns="0" bIns="0" rtlCol="0">
              <a:spAutoFit/>
            </a:bodyPr>
            <a:lstStyle/>
            <a:p>
              <a:pPr marL="12699" defTabSz="914286">
                <a:defRPr/>
              </a:pPr>
              <a:r>
                <a:rPr sz="1400" dirty="0">
                  <a:solidFill>
                    <a:prstClr val="black"/>
                  </a:solidFill>
                  <a:latin typeface="Arial"/>
                  <a:cs typeface="Arial"/>
                </a:rPr>
                <a:t>Ranibizumab 0.5 </a:t>
              </a:r>
              <a:r>
                <a:rPr sz="1400" spc="-5" dirty="0">
                  <a:solidFill>
                    <a:prstClr val="black"/>
                  </a:solidFill>
                  <a:latin typeface="Arial"/>
                  <a:cs typeface="Arial"/>
                </a:rPr>
                <a:t>mg</a:t>
              </a:r>
              <a:r>
                <a:rPr sz="1400" spc="-160" dirty="0">
                  <a:solidFill>
                    <a:prstClr val="black"/>
                  </a:solidFill>
                  <a:latin typeface="Arial"/>
                  <a:cs typeface="Arial"/>
                </a:rPr>
                <a:t> </a:t>
              </a:r>
              <a:r>
                <a:rPr sz="1400" dirty="0">
                  <a:solidFill>
                    <a:prstClr val="black"/>
                  </a:solidFill>
                  <a:latin typeface="Arial"/>
                  <a:cs typeface="Arial"/>
                </a:rPr>
                <a:t>(n=74)</a:t>
              </a:r>
            </a:p>
          </p:txBody>
        </p:sp>
        <p:sp>
          <p:nvSpPr>
            <p:cNvPr id="101" name="object 12">
              <a:extLst>
                <a:ext uri="{FF2B5EF4-FFF2-40B4-BE49-F238E27FC236}">
                  <a16:creationId xmlns:a16="http://schemas.microsoft.com/office/drawing/2014/main" id="{039188F3-7103-F040-AFB0-4E0C0E8EB961}"/>
                </a:ext>
              </a:extLst>
            </p:cNvPr>
            <p:cNvSpPr txBox="1"/>
            <p:nvPr/>
          </p:nvSpPr>
          <p:spPr>
            <a:xfrm>
              <a:off x="1869357" y="2474845"/>
              <a:ext cx="196189" cy="184642"/>
            </a:xfrm>
            <a:prstGeom prst="rect">
              <a:avLst/>
            </a:prstGeom>
          </p:spPr>
          <p:txBody>
            <a:bodyPr vert="horz" wrap="square" lIns="0" tIns="0" rIns="0" bIns="0" rtlCol="0">
              <a:spAutoFit/>
            </a:bodyPr>
            <a:lstStyle/>
            <a:p>
              <a:pPr marL="12699" defTabSz="914286">
                <a:defRPr/>
              </a:pPr>
              <a:r>
                <a:rPr sz="1200" dirty="0">
                  <a:solidFill>
                    <a:prstClr val="black"/>
                  </a:solidFill>
                  <a:latin typeface="Arial"/>
                  <a:cs typeface="Arial"/>
                </a:rPr>
                <a:t>40</a:t>
              </a:r>
              <a:endParaRPr sz="1200">
                <a:solidFill>
                  <a:prstClr val="black"/>
                </a:solidFill>
                <a:latin typeface="Arial"/>
                <a:cs typeface="Arial"/>
              </a:endParaRPr>
            </a:p>
          </p:txBody>
        </p:sp>
        <p:sp>
          <p:nvSpPr>
            <p:cNvPr id="102" name="object 13">
              <a:extLst>
                <a:ext uri="{FF2B5EF4-FFF2-40B4-BE49-F238E27FC236}">
                  <a16:creationId xmlns:a16="http://schemas.microsoft.com/office/drawing/2014/main" id="{0B313E71-8005-3741-99CC-21B60E1047D0}"/>
                </a:ext>
              </a:extLst>
            </p:cNvPr>
            <p:cNvSpPr txBox="1"/>
            <p:nvPr/>
          </p:nvSpPr>
          <p:spPr>
            <a:xfrm>
              <a:off x="1858690" y="3603602"/>
              <a:ext cx="196189" cy="184642"/>
            </a:xfrm>
            <a:prstGeom prst="rect">
              <a:avLst/>
            </a:prstGeom>
          </p:spPr>
          <p:txBody>
            <a:bodyPr vert="horz" wrap="square" lIns="0" tIns="0" rIns="0" bIns="0" rtlCol="0">
              <a:spAutoFit/>
            </a:bodyPr>
            <a:lstStyle/>
            <a:p>
              <a:pPr marL="12699" defTabSz="914286">
                <a:defRPr/>
              </a:pPr>
              <a:r>
                <a:rPr sz="1200" spc="-5" dirty="0">
                  <a:solidFill>
                    <a:prstClr val="black"/>
                  </a:solidFill>
                  <a:latin typeface="Arial"/>
                  <a:cs typeface="Arial"/>
                </a:rPr>
                <a:t>20</a:t>
              </a:r>
              <a:endParaRPr sz="1200">
                <a:solidFill>
                  <a:prstClr val="black"/>
                </a:solidFill>
                <a:latin typeface="Arial"/>
                <a:cs typeface="Arial"/>
              </a:endParaRPr>
            </a:p>
          </p:txBody>
        </p:sp>
        <p:sp>
          <p:nvSpPr>
            <p:cNvPr id="103" name="object 14">
              <a:extLst>
                <a:ext uri="{FF2B5EF4-FFF2-40B4-BE49-F238E27FC236}">
                  <a16:creationId xmlns:a16="http://schemas.microsoft.com/office/drawing/2014/main" id="{157C6272-D8B8-AD46-8C35-C7C1D317F1D1}"/>
                </a:ext>
              </a:extLst>
            </p:cNvPr>
            <p:cNvSpPr txBox="1"/>
            <p:nvPr/>
          </p:nvSpPr>
          <p:spPr>
            <a:xfrm>
              <a:off x="1858690" y="3045637"/>
              <a:ext cx="196189" cy="184642"/>
            </a:xfrm>
            <a:prstGeom prst="rect">
              <a:avLst/>
            </a:prstGeom>
          </p:spPr>
          <p:txBody>
            <a:bodyPr vert="horz" wrap="square" lIns="0" tIns="0" rIns="0" bIns="0" rtlCol="0">
              <a:spAutoFit/>
            </a:bodyPr>
            <a:lstStyle/>
            <a:p>
              <a:pPr marL="12699" defTabSz="914286">
                <a:defRPr/>
              </a:pPr>
              <a:r>
                <a:rPr sz="1200" spc="-5" dirty="0">
                  <a:solidFill>
                    <a:prstClr val="black"/>
                  </a:solidFill>
                  <a:latin typeface="Arial"/>
                  <a:cs typeface="Arial"/>
                </a:rPr>
                <a:t>30</a:t>
              </a:r>
              <a:endParaRPr sz="1200">
                <a:solidFill>
                  <a:prstClr val="black"/>
                </a:solidFill>
                <a:latin typeface="Arial"/>
                <a:cs typeface="Arial"/>
              </a:endParaRPr>
            </a:p>
          </p:txBody>
        </p:sp>
        <p:sp>
          <p:nvSpPr>
            <p:cNvPr id="104" name="object 15">
              <a:extLst>
                <a:ext uri="{FF2B5EF4-FFF2-40B4-BE49-F238E27FC236}">
                  <a16:creationId xmlns:a16="http://schemas.microsoft.com/office/drawing/2014/main" id="{F4004449-FE97-0B45-906A-EAD862A7C5B5}"/>
                </a:ext>
              </a:extLst>
            </p:cNvPr>
            <p:cNvSpPr txBox="1"/>
            <p:nvPr/>
          </p:nvSpPr>
          <p:spPr>
            <a:xfrm>
              <a:off x="2102878" y="4878390"/>
              <a:ext cx="110475" cy="184642"/>
            </a:xfrm>
            <a:prstGeom prst="rect">
              <a:avLst/>
            </a:prstGeom>
          </p:spPr>
          <p:txBody>
            <a:bodyPr vert="horz" wrap="square" lIns="0" tIns="0" rIns="0" bIns="0" rtlCol="0">
              <a:spAutoFit/>
            </a:bodyPr>
            <a:lstStyle/>
            <a:p>
              <a:pPr marL="12699" defTabSz="914286">
                <a:defRPr/>
              </a:pPr>
              <a:r>
                <a:rPr sz="1200" spc="-5" dirty="0">
                  <a:solidFill>
                    <a:prstClr val="black"/>
                  </a:solidFill>
                  <a:latin typeface="Arial"/>
                  <a:cs typeface="Arial"/>
                </a:rPr>
                <a:t>0</a:t>
              </a:r>
              <a:endParaRPr sz="1200">
                <a:solidFill>
                  <a:prstClr val="black"/>
                </a:solidFill>
                <a:latin typeface="Arial"/>
                <a:cs typeface="Arial"/>
              </a:endParaRPr>
            </a:p>
          </p:txBody>
        </p:sp>
        <p:sp>
          <p:nvSpPr>
            <p:cNvPr id="105" name="object 16">
              <a:extLst>
                <a:ext uri="{FF2B5EF4-FFF2-40B4-BE49-F238E27FC236}">
                  <a16:creationId xmlns:a16="http://schemas.microsoft.com/office/drawing/2014/main" id="{A55937FD-1437-E542-B814-54454806A66F}"/>
                </a:ext>
              </a:extLst>
            </p:cNvPr>
            <p:cNvSpPr txBox="1"/>
            <p:nvPr/>
          </p:nvSpPr>
          <p:spPr>
            <a:xfrm>
              <a:off x="1869357" y="4161696"/>
              <a:ext cx="196189" cy="184642"/>
            </a:xfrm>
            <a:prstGeom prst="rect">
              <a:avLst/>
            </a:prstGeom>
          </p:spPr>
          <p:txBody>
            <a:bodyPr vert="horz" wrap="square" lIns="0" tIns="0" rIns="0" bIns="0" rtlCol="0">
              <a:spAutoFit/>
            </a:bodyPr>
            <a:lstStyle/>
            <a:p>
              <a:pPr marL="12699" defTabSz="914286">
                <a:defRPr/>
              </a:pPr>
              <a:r>
                <a:rPr sz="1200" spc="-5" dirty="0">
                  <a:solidFill>
                    <a:prstClr val="black"/>
                  </a:solidFill>
                  <a:latin typeface="Arial"/>
                  <a:cs typeface="Arial"/>
                </a:rPr>
                <a:t>10</a:t>
              </a:r>
              <a:endParaRPr sz="1200">
                <a:solidFill>
                  <a:prstClr val="black"/>
                </a:solidFill>
                <a:latin typeface="Arial"/>
                <a:cs typeface="Arial"/>
              </a:endParaRPr>
            </a:p>
          </p:txBody>
        </p:sp>
        <p:sp>
          <p:nvSpPr>
            <p:cNvPr id="106" name="object 17">
              <a:extLst>
                <a:ext uri="{FF2B5EF4-FFF2-40B4-BE49-F238E27FC236}">
                  <a16:creationId xmlns:a16="http://schemas.microsoft.com/office/drawing/2014/main" id="{3CEC9DBF-3FA9-5940-B94E-F3867173887D}"/>
                </a:ext>
              </a:extLst>
            </p:cNvPr>
            <p:cNvSpPr txBox="1"/>
            <p:nvPr/>
          </p:nvSpPr>
          <p:spPr>
            <a:xfrm>
              <a:off x="2691068" y="4878390"/>
              <a:ext cx="110475" cy="184642"/>
            </a:xfrm>
            <a:prstGeom prst="rect">
              <a:avLst/>
            </a:prstGeom>
          </p:spPr>
          <p:txBody>
            <a:bodyPr vert="horz" wrap="square" lIns="0" tIns="0" rIns="0" bIns="0" rtlCol="0">
              <a:spAutoFit/>
            </a:bodyPr>
            <a:lstStyle/>
            <a:p>
              <a:pPr marL="12699" defTabSz="914286">
                <a:defRPr/>
              </a:pPr>
              <a:r>
                <a:rPr sz="1200" spc="-5" dirty="0">
                  <a:solidFill>
                    <a:prstClr val="black"/>
                  </a:solidFill>
                  <a:latin typeface="Arial"/>
                  <a:cs typeface="Arial"/>
                </a:rPr>
                <a:t>3</a:t>
              </a:r>
              <a:endParaRPr sz="1200">
                <a:solidFill>
                  <a:prstClr val="black"/>
                </a:solidFill>
                <a:latin typeface="Arial"/>
                <a:cs typeface="Arial"/>
              </a:endParaRPr>
            </a:p>
          </p:txBody>
        </p:sp>
        <p:sp>
          <p:nvSpPr>
            <p:cNvPr id="107" name="object 18">
              <a:extLst>
                <a:ext uri="{FF2B5EF4-FFF2-40B4-BE49-F238E27FC236}">
                  <a16:creationId xmlns:a16="http://schemas.microsoft.com/office/drawing/2014/main" id="{9359587A-D0A1-CF4F-A6B7-7A23509027BC}"/>
                </a:ext>
              </a:extLst>
            </p:cNvPr>
            <p:cNvSpPr txBox="1"/>
            <p:nvPr/>
          </p:nvSpPr>
          <p:spPr>
            <a:xfrm>
              <a:off x="3295001" y="4878390"/>
              <a:ext cx="110475" cy="184642"/>
            </a:xfrm>
            <a:prstGeom prst="rect">
              <a:avLst/>
            </a:prstGeom>
          </p:spPr>
          <p:txBody>
            <a:bodyPr vert="horz" wrap="square" lIns="0" tIns="0" rIns="0" bIns="0" rtlCol="0">
              <a:spAutoFit/>
            </a:bodyPr>
            <a:lstStyle/>
            <a:p>
              <a:pPr marL="12699" defTabSz="914286">
                <a:defRPr/>
              </a:pPr>
              <a:r>
                <a:rPr sz="1200" spc="-5" dirty="0">
                  <a:solidFill>
                    <a:prstClr val="black"/>
                  </a:solidFill>
                  <a:latin typeface="Arial"/>
                  <a:cs typeface="Arial"/>
                </a:rPr>
                <a:t>6</a:t>
              </a:r>
              <a:endParaRPr sz="1200">
                <a:solidFill>
                  <a:prstClr val="black"/>
                </a:solidFill>
                <a:latin typeface="Arial"/>
                <a:cs typeface="Arial"/>
              </a:endParaRPr>
            </a:p>
          </p:txBody>
        </p:sp>
        <p:sp>
          <p:nvSpPr>
            <p:cNvPr id="108" name="object 19">
              <a:extLst>
                <a:ext uri="{FF2B5EF4-FFF2-40B4-BE49-F238E27FC236}">
                  <a16:creationId xmlns:a16="http://schemas.microsoft.com/office/drawing/2014/main" id="{F150ABA8-DA58-3D4F-95BF-FD213E709F0B}"/>
                </a:ext>
              </a:extLst>
            </p:cNvPr>
            <p:cNvSpPr txBox="1"/>
            <p:nvPr/>
          </p:nvSpPr>
          <p:spPr>
            <a:xfrm>
              <a:off x="3893600" y="4876358"/>
              <a:ext cx="110475" cy="184642"/>
            </a:xfrm>
            <a:prstGeom prst="rect">
              <a:avLst/>
            </a:prstGeom>
          </p:spPr>
          <p:txBody>
            <a:bodyPr vert="horz" wrap="square" lIns="0" tIns="0" rIns="0" bIns="0" rtlCol="0">
              <a:spAutoFit/>
            </a:bodyPr>
            <a:lstStyle/>
            <a:p>
              <a:pPr marL="12699" defTabSz="914286">
                <a:defRPr/>
              </a:pPr>
              <a:r>
                <a:rPr sz="1200" spc="-5" dirty="0">
                  <a:solidFill>
                    <a:prstClr val="black"/>
                  </a:solidFill>
                  <a:latin typeface="Arial"/>
                  <a:cs typeface="Arial"/>
                </a:rPr>
                <a:t>9</a:t>
              </a:r>
              <a:endParaRPr sz="1200">
                <a:solidFill>
                  <a:prstClr val="black"/>
                </a:solidFill>
                <a:latin typeface="Arial"/>
                <a:cs typeface="Arial"/>
              </a:endParaRPr>
            </a:p>
          </p:txBody>
        </p:sp>
        <p:sp>
          <p:nvSpPr>
            <p:cNvPr id="109" name="object 20">
              <a:extLst>
                <a:ext uri="{FF2B5EF4-FFF2-40B4-BE49-F238E27FC236}">
                  <a16:creationId xmlns:a16="http://schemas.microsoft.com/office/drawing/2014/main" id="{7D334B75-8F68-EB44-AB84-83839424019E}"/>
                </a:ext>
              </a:extLst>
            </p:cNvPr>
            <p:cNvSpPr txBox="1"/>
            <p:nvPr/>
          </p:nvSpPr>
          <p:spPr>
            <a:xfrm>
              <a:off x="4449788" y="4878770"/>
              <a:ext cx="196189" cy="184642"/>
            </a:xfrm>
            <a:prstGeom prst="rect">
              <a:avLst/>
            </a:prstGeom>
          </p:spPr>
          <p:txBody>
            <a:bodyPr vert="horz" wrap="square" lIns="0" tIns="0" rIns="0" bIns="0" rtlCol="0">
              <a:spAutoFit/>
            </a:bodyPr>
            <a:lstStyle/>
            <a:p>
              <a:pPr marL="12699" defTabSz="914286">
                <a:defRPr/>
              </a:pPr>
              <a:r>
                <a:rPr sz="1200" spc="-5" dirty="0">
                  <a:solidFill>
                    <a:prstClr val="black"/>
                  </a:solidFill>
                  <a:latin typeface="Arial"/>
                  <a:cs typeface="Arial"/>
                </a:rPr>
                <a:t>12</a:t>
              </a:r>
              <a:endParaRPr sz="1200">
                <a:solidFill>
                  <a:prstClr val="black"/>
                </a:solidFill>
                <a:latin typeface="Arial"/>
                <a:cs typeface="Arial"/>
              </a:endParaRPr>
            </a:p>
          </p:txBody>
        </p:sp>
        <p:sp>
          <p:nvSpPr>
            <p:cNvPr id="110" name="object 21">
              <a:extLst>
                <a:ext uri="{FF2B5EF4-FFF2-40B4-BE49-F238E27FC236}">
                  <a16:creationId xmlns:a16="http://schemas.microsoft.com/office/drawing/2014/main" id="{CDFC089B-92DB-3348-98FF-CC71877A443C}"/>
                </a:ext>
              </a:extLst>
            </p:cNvPr>
            <p:cNvSpPr txBox="1"/>
            <p:nvPr/>
          </p:nvSpPr>
          <p:spPr>
            <a:xfrm>
              <a:off x="5047754" y="4878770"/>
              <a:ext cx="196189" cy="184642"/>
            </a:xfrm>
            <a:prstGeom prst="rect">
              <a:avLst/>
            </a:prstGeom>
          </p:spPr>
          <p:txBody>
            <a:bodyPr vert="horz" wrap="square" lIns="0" tIns="0" rIns="0" bIns="0" rtlCol="0">
              <a:spAutoFit/>
            </a:bodyPr>
            <a:lstStyle/>
            <a:p>
              <a:pPr marL="12699" defTabSz="914286">
                <a:defRPr/>
              </a:pPr>
              <a:r>
                <a:rPr sz="1200" spc="-5" dirty="0">
                  <a:solidFill>
                    <a:prstClr val="black"/>
                  </a:solidFill>
                  <a:latin typeface="Arial"/>
                  <a:cs typeface="Arial"/>
                </a:rPr>
                <a:t>15</a:t>
              </a:r>
              <a:endParaRPr sz="1200">
                <a:solidFill>
                  <a:prstClr val="black"/>
                </a:solidFill>
                <a:latin typeface="Arial"/>
                <a:cs typeface="Arial"/>
              </a:endParaRPr>
            </a:p>
          </p:txBody>
        </p:sp>
        <p:sp>
          <p:nvSpPr>
            <p:cNvPr id="111" name="object 22">
              <a:extLst>
                <a:ext uri="{FF2B5EF4-FFF2-40B4-BE49-F238E27FC236}">
                  <a16:creationId xmlns:a16="http://schemas.microsoft.com/office/drawing/2014/main" id="{1E7D7285-869A-6245-B107-F3118822FB64}"/>
                </a:ext>
              </a:extLst>
            </p:cNvPr>
            <p:cNvSpPr txBox="1"/>
            <p:nvPr/>
          </p:nvSpPr>
          <p:spPr>
            <a:xfrm>
              <a:off x="5459434" y="4878770"/>
              <a:ext cx="526346" cy="382106"/>
            </a:xfrm>
            <a:prstGeom prst="rect">
              <a:avLst/>
            </a:prstGeom>
          </p:spPr>
          <p:txBody>
            <a:bodyPr vert="horz" wrap="square" lIns="0" tIns="0" rIns="0" bIns="0" rtlCol="0">
              <a:spAutoFit/>
            </a:bodyPr>
            <a:lstStyle/>
            <a:p>
              <a:pPr marL="74286" algn="ctr" defTabSz="914286">
                <a:defRPr/>
              </a:pPr>
              <a:r>
                <a:rPr sz="1200" spc="-5" dirty="0">
                  <a:solidFill>
                    <a:prstClr val="black"/>
                  </a:solidFill>
                  <a:latin typeface="Arial"/>
                  <a:cs typeface="Arial"/>
                </a:rPr>
                <a:t>18</a:t>
              </a:r>
              <a:endParaRPr sz="1200">
                <a:solidFill>
                  <a:prstClr val="black"/>
                </a:solidFill>
                <a:latin typeface="Arial"/>
                <a:cs typeface="Arial"/>
              </a:endParaRPr>
            </a:p>
            <a:p>
              <a:pPr algn="ctr" defTabSz="914286">
                <a:spcBef>
                  <a:spcPts val="71"/>
                </a:spcBef>
                <a:defRPr/>
              </a:pPr>
              <a:r>
                <a:rPr sz="1200" spc="-5" dirty="0">
                  <a:solidFill>
                    <a:srgbClr val="404040"/>
                  </a:solidFill>
                  <a:latin typeface="Arial"/>
                  <a:cs typeface="Arial"/>
                </a:rPr>
                <a:t>Mon</a:t>
              </a:r>
              <a:r>
                <a:rPr sz="1200" dirty="0">
                  <a:solidFill>
                    <a:srgbClr val="404040"/>
                  </a:solidFill>
                  <a:latin typeface="Arial"/>
                  <a:cs typeface="Arial"/>
                </a:rPr>
                <a:t>t</a:t>
              </a:r>
              <a:r>
                <a:rPr sz="1200" spc="5" dirty="0">
                  <a:solidFill>
                    <a:srgbClr val="404040"/>
                  </a:solidFill>
                  <a:latin typeface="Arial"/>
                  <a:cs typeface="Arial"/>
                </a:rPr>
                <a:t>h</a:t>
              </a:r>
              <a:r>
                <a:rPr sz="1200" dirty="0">
                  <a:solidFill>
                    <a:srgbClr val="404040"/>
                  </a:solidFill>
                  <a:latin typeface="Arial"/>
                  <a:cs typeface="Arial"/>
                </a:rPr>
                <a:t>s</a:t>
              </a:r>
              <a:endParaRPr sz="1200">
                <a:solidFill>
                  <a:prstClr val="black"/>
                </a:solidFill>
                <a:latin typeface="Arial"/>
                <a:cs typeface="Arial"/>
              </a:endParaRPr>
            </a:p>
          </p:txBody>
        </p:sp>
        <p:sp>
          <p:nvSpPr>
            <p:cNvPr id="112" name="object 23">
              <a:extLst>
                <a:ext uri="{FF2B5EF4-FFF2-40B4-BE49-F238E27FC236}">
                  <a16:creationId xmlns:a16="http://schemas.microsoft.com/office/drawing/2014/main" id="{126BDAD8-E771-9747-83BA-4C8FB7D7ADA9}"/>
                </a:ext>
              </a:extLst>
            </p:cNvPr>
            <p:cNvSpPr txBox="1"/>
            <p:nvPr/>
          </p:nvSpPr>
          <p:spPr>
            <a:xfrm>
              <a:off x="6245079" y="4878770"/>
              <a:ext cx="196189" cy="184642"/>
            </a:xfrm>
            <a:prstGeom prst="rect">
              <a:avLst/>
            </a:prstGeom>
          </p:spPr>
          <p:txBody>
            <a:bodyPr vert="horz" wrap="square" lIns="0" tIns="0" rIns="0" bIns="0" rtlCol="0">
              <a:spAutoFit/>
            </a:bodyPr>
            <a:lstStyle/>
            <a:p>
              <a:pPr marL="12699" defTabSz="914286">
                <a:defRPr/>
              </a:pPr>
              <a:r>
                <a:rPr sz="1200" spc="-5" dirty="0">
                  <a:solidFill>
                    <a:prstClr val="black"/>
                  </a:solidFill>
                  <a:latin typeface="Arial"/>
                  <a:cs typeface="Arial"/>
                </a:rPr>
                <a:t>21</a:t>
              </a:r>
              <a:endParaRPr sz="1200">
                <a:solidFill>
                  <a:prstClr val="black"/>
                </a:solidFill>
                <a:latin typeface="Arial"/>
                <a:cs typeface="Arial"/>
              </a:endParaRPr>
            </a:p>
          </p:txBody>
        </p:sp>
        <p:sp>
          <p:nvSpPr>
            <p:cNvPr id="113" name="object 24">
              <a:extLst>
                <a:ext uri="{FF2B5EF4-FFF2-40B4-BE49-F238E27FC236}">
                  <a16:creationId xmlns:a16="http://schemas.microsoft.com/office/drawing/2014/main" id="{2FA134C0-6FAC-FB43-9472-AD545BE244DB}"/>
                </a:ext>
              </a:extLst>
            </p:cNvPr>
            <p:cNvSpPr txBox="1"/>
            <p:nvPr/>
          </p:nvSpPr>
          <p:spPr>
            <a:xfrm>
              <a:off x="6839110" y="4878770"/>
              <a:ext cx="196189" cy="184642"/>
            </a:xfrm>
            <a:prstGeom prst="rect">
              <a:avLst/>
            </a:prstGeom>
          </p:spPr>
          <p:txBody>
            <a:bodyPr vert="horz" wrap="square" lIns="0" tIns="0" rIns="0" bIns="0" rtlCol="0">
              <a:spAutoFit/>
            </a:bodyPr>
            <a:lstStyle/>
            <a:p>
              <a:pPr marL="12699" defTabSz="914286">
                <a:defRPr/>
              </a:pPr>
              <a:r>
                <a:rPr sz="1200" spc="-5" dirty="0">
                  <a:solidFill>
                    <a:prstClr val="black"/>
                  </a:solidFill>
                  <a:latin typeface="Arial"/>
                  <a:cs typeface="Arial"/>
                </a:rPr>
                <a:t>24</a:t>
              </a:r>
              <a:endParaRPr sz="1200">
                <a:solidFill>
                  <a:prstClr val="black"/>
                </a:solidFill>
                <a:latin typeface="Arial"/>
                <a:cs typeface="Arial"/>
              </a:endParaRPr>
            </a:p>
          </p:txBody>
        </p:sp>
        <p:sp>
          <p:nvSpPr>
            <p:cNvPr id="114" name="object 25">
              <a:extLst>
                <a:ext uri="{FF2B5EF4-FFF2-40B4-BE49-F238E27FC236}">
                  <a16:creationId xmlns:a16="http://schemas.microsoft.com/office/drawing/2014/main" id="{F93EBE9A-CDBD-D34A-9EF7-B120717DDEAA}"/>
                </a:ext>
              </a:extLst>
            </p:cNvPr>
            <p:cNvSpPr txBox="1"/>
            <p:nvPr/>
          </p:nvSpPr>
          <p:spPr>
            <a:xfrm>
              <a:off x="7447995" y="4878770"/>
              <a:ext cx="196189" cy="184642"/>
            </a:xfrm>
            <a:prstGeom prst="rect">
              <a:avLst/>
            </a:prstGeom>
          </p:spPr>
          <p:txBody>
            <a:bodyPr vert="horz" wrap="square" lIns="0" tIns="0" rIns="0" bIns="0" rtlCol="0">
              <a:spAutoFit/>
            </a:bodyPr>
            <a:lstStyle/>
            <a:p>
              <a:pPr marL="12699" defTabSz="914286">
                <a:defRPr/>
              </a:pPr>
              <a:r>
                <a:rPr sz="1200" spc="-5" dirty="0">
                  <a:solidFill>
                    <a:prstClr val="black"/>
                  </a:solidFill>
                  <a:latin typeface="Arial"/>
                  <a:cs typeface="Arial"/>
                </a:rPr>
                <a:t>27</a:t>
              </a:r>
              <a:endParaRPr sz="1200">
                <a:solidFill>
                  <a:prstClr val="black"/>
                </a:solidFill>
                <a:latin typeface="Arial"/>
                <a:cs typeface="Arial"/>
              </a:endParaRPr>
            </a:p>
          </p:txBody>
        </p:sp>
        <p:sp>
          <p:nvSpPr>
            <p:cNvPr id="115" name="object 26">
              <a:extLst>
                <a:ext uri="{FF2B5EF4-FFF2-40B4-BE49-F238E27FC236}">
                  <a16:creationId xmlns:a16="http://schemas.microsoft.com/office/drawing/2014/main" id="{29D6737E-318E-D540-A6A3-7837F3830DB3}"/>
                </a:ext>
              </a:extLst>
            </p:cNvPr>
            <p:cNvSpPr txBox="1"/>
            <p:nvPr/>
          </p:nvSpPr>
          <p:spPr>
            <a:xfrm>
              <a:off x="8049641" y="4878770"/>
              <a:ext cx="196189" cy="184642"/>
            </a:xfrm>
            <a:prstGeom prst="rect">
              <a:avLst/>
            </a:prstGeom>
          </p:spPr>
          <p:txBody>
            <a:bodyPr vert="horz" wrap="square" lIns="0" tIns="0" rIns="0" bIns="0" rtlCol="0">
              <a:spAutoFit/>
            </a:bodyPr>
            <a:lstStyle/>
            <a:p>
              <a:pPr marL="12699" defTabSz="914286">
                <a:defRPr/>
              </a:pPr>
              <a:r>
                <a:rPr sz="1200" spc="-5" dirty="0">
                  <a:solidFill>
                    <a:prstClr val="black"/>
                  </a:solidFill>
                  <a:latin typeface="Arial"/>
                  <a:cs typeface="Arial"/>
                </a:rPr>
                <a:t>30</a:t>
              </a:r>
              <a:endParaRPr sz="1200">
                <a:solidFill>
                  <a:prstClr val="black"/>
                </a:solidFill>
                <a:latin typeface="Arial"/>
                <a:cs typeface="Arial"/>
              </a:endParaRPr>
            </a:p>
          </p:txBody>
        </p:sp>
        <p:sp>
          <p:nvSpPr>
            <p:cNvPr id="116" name="object 27">
              <a:extLst>
                <a:ext uri="{FF2B5EF4-FFF2-40B4-BE49-F238E27FC236}">
                  <a16:creationId xmlns:a16="http://schemas.microsoft.com/office/drawing/2014/main" id="{A9AD87EC-12B5-7742-89C8-6D0511072BE7}"/>
                </a:ext>
              </a:extLst>
            </p:cNvPr>
            <p:cNvSpPr txBox="1"/>
            <p:nvPr/>
          </p:nvSpPr>
          <p:spPr>
            <a:xfrm>
              <a:off x="8651162" y="4878770"/>
              <a:ext cx="196189" cy="184642"/>
            </a:xfrm>
            <a:prstGeom prst="rect">
              <a:avLst/>
            </a:prstGeom>
          </p:spPr>
          <p:txBody>
            <a:bodyPr vert="horz" wrap="square" lIns="0" tIns="0" rIns="0" bIns="0" rtlCol="0">
              <a:spAutoFit/>
            </a:bodyPr>
            <a:lstStyle/>
            <a:p>
              <a:pPr marL="12699" defTabSz="914286">
                <a:defRPr/>
              </a:pPr>
              <a:r>
                <a:rPr sz="1200" spc="-5" dirty="0">
                  <a:solidFill>
                    <a:prstClr val="black"/>
                  </a:solidFill>
                  <a:latin typeface="Arial"/>
                  <a:cs typeface="Arial"/>
                </a:rPr>
                <a:t>33</a:t>
              </a:r>
              <a:endParaRPr sz="1200">
                <a:solidFill>
                  <a:prstClr val="black"/>
                </a:solidFill>
                <a:latin typeface="Arial"/>
                <a:cs typeface="Arial"/>
              </a:endParaRPr>
            </a:p>
          </p:txBody>
        </p:sp>
        <p:sp>
          <p:nvSpPr>
            <p:cNvPr id="117" name="object 28">
              <a:extLst>
                <a:ext uri="{FF2B5EF4-FFF2-40B4-BE49-F238E27FC236}">
                  <a16:creationId xmlns:a16="http://schemas.microsoft.com/office/drawing/2014/main" id="{DB97F112-5164-1C4F-9965-C874D91897E9}"/>
                </a:ext>
              </a:extLst>
            </p:cNvPr>
            <p:cNvSpPr txBox="1"/>
            <p:nvPr/>
          </p:nvSpPr>
          <p:spPr>
            <a:xfrm>
              <a:off x="9243922" y="4878770"/>
              <a:ext cx="196189" cy="184642"/>
            </a:xfrm>
            <a:prstGeom prst="rect">
              <a:avLst/>
            </a:prstGeom>
          </p:spPr>
          <p:txBody>
            <a:bodyPr vert="horz" wrap="square" lIns="0" tIns="0" rIns="0" bIns="0" rtlCol="0">
              <a:spAutoFit/>
            </a:bodyPr>
            <a:lstStyle/>
            <a:p>
              <a:pPr marL="12699" defTabSz="914286">
                <a:defRPr/>
              </a:pPr>
              <a:r>
                <a:rPr sz="1200" spc="-5" dirty="0">
                  <a:solidFill>
                    <a:prstClr val="black"/>
                  </a:solidFill>
                  <a:latin typeface="Arial"/>
                  <a:cs typeface="Arial"/>
                </a:rPr>
                <a:t>36</a:t>
              </a:r>
              <a:endParaRPr sz="1200">
                <a:solidFill>
                  <a:prstClr val="black"/>
                </a:solidFill>
                <a:latin typeface="Arial"/>
                <a:cs typeface="Arial"/>
              </a:endParaRPr>
            </a:p>
          </p:txBody>
        </p:sp>
        <p:sp>
          <p:nvSpPr>
            <p:cNvPr id="118" name="object 29">
              <a:extLst>
                <a:ext uri="{FF2B5EF4-FFF2-40B4-BE49-F238E27FC236}">
                  <a16:creationId xmlns:a16="http://schemas.microsoft.com/office/drawing/2014/main" id="{97BE3D96-3C03-2E48-9D40-FDFD4F51AE1C}"/>
                </a:ext>
              </a:extLst>
            </p:cNvPr>
            <p:cNvSpPr txBox="1"/>
            <p:nvPr/>
          </p:nvSpPr>
          <p:spPr>
            <a:xfrm>
              <a:off x="6724570" y="2857829"/>
              <a:ext cx="361268" cy="138481"/>
            </a:xfrm>
            <a:prstGeom prst="rect">
              <a:avLst/>
            </a:prstGeom>
          </p:spPr>
          <p:txBody>
            <a:bodyPr vert="horz" wrap="square" lIns="0" tIns="0" rIns="0" bIns="0" rtlCol="0">
              <a:spAutoFit/>
            </a:bodyPr>
            <a:lstStyle/>
            <a:p>
              <a:pPr marL="12699" defTabSz="914286">
                <a:defRPr/>
              </a:pPr>
              <a:r>
                <a:rPr sz="900" spc="11" dirty="0">
                  <a:solidFill>
                    <a:prstClr val="black"/>
                  </a:solidFill>
                  <a:latin typeface="Arial"/>
                  <a:cs typeface="Arial"/>
                </a:rPr>
                <a:t>25.6</a:t>
              </a:r>
              <a:r>
                <a:rPr sz="900" spc="31" dirty="0">
                  <a:solidFill>
                    <a:prstClr val="black"/>
                  </a:solidFill>
                  <a:latin typeface="Arial"/>
                  <a:cs typeface="Arial"/>
                </a:rPr>
                <a:t>%</a:t>
              </a:r>
              <a:endParaRPr sz="900">
                <a:solidFill>
                  <a:prstClr val="black"/>
                </a:solidFill>
                <a:latin typeface="Arial"/>
                <a:cs typeface="Arial"/>
              </a:endParaRPr>
            </a:p>
          </p:txBody>
        </p:sp>
        <p:sp>
          <p:nvSpPr>
            <p:cNvPr id="119" name="object 30">
              <a:extLst>
                <a:ext uri="{FF2B5EF4-FFF2-40B4-BE49-F238E27FC236}">
                  <a16:creationId xmlns:a16="http://schemas.microsoft.com/office/drawing/2014/main" id="{019E235D-B041-1D43-B26D-1A0C69D09141}"/>
                </a:ext>
              </a:extLst>
            </p:cNvPr>
            <p:cNvSpPr txBox="1"/>
            <p:nvPr/>
          </p:nvSpPr>
          <p:spPr>
            <a:xfrm>
              <a:off x="9151985" y="2668624"/>
              <a:ext cx="361904" cy="138481"/>
            </a:xfrm>
            <a:prstGeom prst="rect">
              <a:avLst/>
            </a:prstGeom>
          </p:spPr>
          <p:txBody>
            <a:bodyPr vert="horz" wrap="square" lIns="0" tIns="0" rIns="0" bIns="0" rtlCol="0">
              <a:spAutoFit/>
            </a:bodyPr>
            <a:lstStyle/>
            <a:p>
              <a:pPr marL="12699" defTabSz="914286">
                <a:defRPr/>
              </a:pPr>
              <a:r>
                <a:rPr sz="900" spc="11" dirty="0">
                  <a:solidFill>
                    <a:prstClr val="black"/>
                  </a:solidFill>
                  <a:latin typeface="Arial"/>
                  <a:cs typeface="Arial"/>
                </a:rPr>
                <a:t>35.2</a:t>
              </a:r>
              <a:r>
                <a:rPr sz="900" spc="31" dirty="0">
                  <a:solidFill>
                    <a:prstClr val="black"/>
                  </a:solidFill>
                  <a:latin typeface="Arial"/>
                  <a:cs typeface="Arial"/>
                </a:rPr>
                <a:t>%</a:t>
              </a:r>
              <a:endParaRPr sz="900">
                <a:solidFill>
                  <a:prstClr val="black"/>
                </a:solidFill>
                <a:latin typeface="Arial"/>
                <a:cs typeface="Arial"/>
              </a:endParaRPr>
            </a:p>
          </p:txBody>
        </p:sp>
        <p:sp>
          <p:nvSpPr>
            <p:cNvPr id="120" name="object 31">
              <a:extLst>
                <a:ext uri="{FF2B5EF4-FFF2-40B4-BE49-F238E27FC236}">
                  <a16:creationId xmlns:a16="http://schemas.microsoft.com/office/drawing/2014/main" id="{C4E2C260-6046-6A40-8F34-D6E4CBE298A6}"/>
                </a:ext>
              </a:extLst>
            </p:cNvPr>
            <p:cNvSpPr txBox="1"/>
            <p:nvPr/>
          </p:nvSpPr>
          <p:spPr>
            <a:xfrm>
              <a:off x="9151985" y="3954078"/>
              <a:ext cx="361904" cy="138481"/>
            </a:xfrm>
            <a:prstGeom prst="rect">
              <a:avLst/>
            </a:prstGeom>
          </p:spPr>
          <p:txBody>
            <a:bodyPr vert="horz" wrap="square" lIns="0" tIns="0" rIns="0" bIns="0" rtlCol="0">
              <a:spAutoFit/>
            </a:bodyPr>
            <a:lstStyle/>
            <a:p>
              <a:pPr marL="12699" defTabSz="914286">
                <a:defRPr/>
              </a:pPr>
              <a:r>
                <a:rPr sz="900" spc="11" dirty="0">
                  <a:solidFill>
                    <a:prstClr val="black"/>
                  </a:solidFill>
                  <a:latin typeface="Arial"/>
                  <a:cs typeface="Arial"/>
                </a:rPr>
                <a:t>12.4</a:t>
              </a:r>
              <a:r>
                <a:rPr sz="900" spc="31" dirty="0">
                  <a:solidFill>
                    <a:prstClr val="black"/>
                  </a:solidFill>
                  <a:latin typeface="Arial"/>
                  <a:cs typeface="Arial"/>
                </a:rPr>
                <a:t>%</a:t>
              </a:r>
              <a:endParaRPr sz="900">
                <a:solidFill>
                  <a:prstClr val="black"/>
                </a:solidFill>
                <a:latin typeface="Arial"/>
                <a:cs typeface="Arial"/>
              </a:endParaRPr>
            </a:p>
          </p:txBody>
        </p:sp>
        <p:sp>
          <p:nvSpPr>
            <p:cNvPr id="121" name="object 32">
              <a:extLst>
                <a:ext uri="{FF2B5EF4-FFF2-40B4-BE49-F238E27FC236}">
                  <a16:creationId xmlns:a16="http://schemas.microsoft.com/office/drawing/2014/main" id="{7CBD2D25-74FB-8642-ABBD-8635C47F0216}"/>
                </a:ext>
              </a:extLst>
            </p:cNvPr>
            <p:cNvSpPr txBox="1"/>
            <p:nvPr/>
          </p:nvSpPr>
          <p:spPr>
            <a:xfrm>
              <a:off x="9151984" y="4244236"/>
              <a:ext cx="361268" cy="138481"/>
            </a:xfrm>
            <a:prstGeom prst="rect">
              <a:avLst/>
            </a:prstGeom>
          </p:spPr>
          <p:txBody>
            <a:bodyPr vert="horz" wrap="square" lIns="0" tIns="0" rIns="0" bIns="0" rtlCol="0">
              <a:spAutoFit/>
            </a:bodyPr>
            <a:lstStyle/>
            <a:p>
              <a:pPr marL="12699" defTabSz="914286">
                <a:defRPr/>
              </a:pPr>
              <a:r>
                <a:rPr sz="900" spc="11" dirty="0">
                  <a:solidFill>
                    <a:prstClr val="black"/>
                  </a:solidFill>
                  <a:latin typeface="Arial"/>
                  <a:cs typeface="Arial"/>
                </a:rPr>
                <a:t>11.9</a:t>
              </a:r>
              <a:r>
                <a:rPr sz="900" spc="31" dirty="0">
                  <a:solidFill>
                    <a:prstClr val="black"/>
                  </a:solidFill>
                  <a:latin typeface="Arial"/>
                  <a:cs typeface="Arial"/>
                </a:rPr>
                <a:t>%</a:t>
              </a:r>
              <a:endParaRPr sz="900">
                <a:solidFill>
                  <a:prstClr val="black"/>
                </a:solidFill>
                <a:latin typeface="Arial"/>
                <a:cs typeface="Arial"/>
              </a:endParaRPr>
            </a:p>
          </p:txBody>
        </p:sp>
        <p:sp>
          <p:nvSpPr>
            <p:cNvPr id="122" name="object 33">
              <a:extLst>
                <a:ext uri="{FF2B5EF4-FFF2-40B4-BE49-F238E27FC236}">
                  <a16:creationId xmlns:a16="http://schemas.microsoft.com/office/drawing/2014/main" id="{4F097345-3E6E-464E-9B73-907248CBB759}"/>
                </a:ext>
              </a:extLst>
            </p:cNvPr>
            <p:cNvSpPr txBox="1"/>
            <p:nvPr/>
          </p:nvSpPr>
          <p:spPr>
            <a:xfrm>
              <a:off x="6789712" y="4037632"/>
              <a:ext cx="295872" cy="138481"/>
            </a:xfrm>
            <a:prstGeom prst="rect">
              <a:avLst/>
            </a:prstGeom>
          </p:spPr>
          <p:txBody>
            <a:bodyPr vert="horz" wrap="square" lIns="0" tIns="0" rIns="0" bIns="0" rtlCol="0">
              <a:spAutoFit/>
            </a:bodyPr>
            <a:lstStyle/>
            <a:p>
              <a:pPr marL="12699" defTabSz="914286">
                <a:defRPr/>
              </a:pPr>
              <a:r>
                <a:rPr sz="900" spc="11" dirty="0">
                  <a:solidFill>
                    <a:prstClr val="black"/>
                  </a:solidFill>
                  <a:latin typeface="Arial"/>
                  <a:cs typeface="Arial"/>
                </a:rPr>
                <a:t>9.5</a:t>
              </a:r>
              <a:r>
                <a:rPr sz="900" spc="31" dirty="0">
                  <a:solidFill>
                    <a:prstClr val="black"/>
                  </a:solidFill>
                  <a:latin typeface="Arial"/>
                  <a:cs typeface="Arial"/>
                </a:rPr>
                <a:t>%</a:t>
              </a:r>
              <a:endParaRPr sz="900">
                <a:solidFill>
                  <a:prstClr val="black"/>
                </a:solidFill>
                <a:latin typeface="Arial"/>
                <a:cs typeface="Arial"/>
              </a:endParaRPr>
            </a:p>
          </p:txBody>
        </p:sp>
        <p:sp>
          <p:nvSpPr>
            <p:cNvPr id="124" name="object 34">
              <a:extLst>
                <a:ext uri="{FF2B5EF4-FFF2-40B4-BE49-F238E27FC236}">
                  <a16:creationId xmlns:a16="http://schemas.microsoft.com/office/drawing/2014/main" id="{65047496-E580-A943-9D62-15F1EFD5F7DB}"/>
                </a:ext>
              </a:extLst>
            </p:cNvPr>
            <p:cNvSpPr txBox="1"/>
            <p:nvPr/>
          </p:nvSpPr>
          <p:spPr>
            <a:xfrm>
              <a:off x="6789712" y="4580996"/>
              <a:ext cx="295872" cy="138481"/>
            </a:xfrm>
            <a:prstGeom prst="rect">
              <a:avLst/>
            </a:prstGeom>
          </p:spPr>
          <p:txBody>
            <a:bodyPr vert="horz" wrap="square" lIns="0" tIns="0" rIns="0" bIns="0" rtlCol="0">
              <a:spAutoFit/>
            </a:bodyPr>
            <a:lstStyle/>
            <a:p>
              <a:pPr marL="12699" defTabSz="914286">
                <a:defRPr/>
              </a:pPr>
              <a:r>
                <a:rPr sz="900" spc="11" dirty="0">
                  <a:solidFill>
                    <a:prstClr val="black"/>
                  </a:solidFill>
                  <a:latin typeface="Arial"/>
                  <a:cs typeface="Arial"/>
                </a:rPr>
                <a:t>5.7</a:t>
              </a:r>
              <a:r>
                <a:rPr sz="900" spc="31" dirty="0">
                  <a:solidFill>
                    <a:prstClr val="black"/>
                  </a:solidFill>
                  <a:latin typeface="Arial"/>
                  <a:cs typeface="Arial"/>
                </a:rPr>
                <a:t>%</a:t>
              </a:r>
              <a:endParaRPr sz="900">
                <a:solidFill>
                  <a:prstClr val="black"/>
                </a:solidFill>
                <a:latin typeface="Arial"/>
                <a:cs typeface="Arial"/>
              </a:endParaRPr>
            </a:p>
          </p:txBody>
        </p:sp>
        <p:sp>
          <p:nvSpPr>
            <p:cNvPr id="125" name="object 35">
              <a:extLst>
                <a:ext uri="{FF2B5EF4-FFF2-40B4-BE49-F238E27FC236}">
                  <a16:creationId xmlns:a16="http://schemas.microsoft.com/office/drawing/2014/main" id="{D73E916D-E582-EA43-BDE2-67793F5DB182}"/>
                </a:ext>
              </a:extLst>
            </p:cNvPr>
            <p:cNvSpPr/>
            <p:nvPr/>
          </p:nvSpPr>
          <p:spPr>
            <a:xfrm>
              <a:off x="2155448" y="2561958"/>
              <a:ext cx="0" cy="2323797"/>
            </a:xfrm>
            <a:custGeom>
              <a:avLst/>
              <a:gdLst/>
              <a:ahLst/>
              <a:cxnLst/>
              <a:rect l="l" t="t" r="r" b="b"/>
              <a:pathLst>
                <a:path h="2324100">
                  <a:moveTo>
                    <a:pt x="0" y="0"/>
                  </a:moveTo>
                  <a:lnTo>
                    <a:pt x="0" y="2324099"/>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26" name="object 36">
              <a:extLst>
                <a:ext uri="{FF2B5EF4-FFF2-40B4-BE49-F238E27FC236}">
                  <a16:creationId xmlns:a16="http://schemas.microsoft.com/office/drawing/2014/main" id="{AFAB2A91-FD9C-1B43-94E5-25B4648F23D0}"/>
                </a:ext>
              </a:extLst>
            </p:cNvPr>
            <p:cNvSpPr/>
            <p:nvPr/>
          </p:nvSpPr>
          <p:spPr>
            <a:xfrm>
              <a:off x="2070117" y="2571100"/>
              <a:ext cx="85714" cy="0"/>
            </a:xfrm>
            <a:custGeom>
              <a:avLst/>
              <a:gdLst/>
              <a:ahLst/>
              <a:cxnLst/>
              <a:rect l="l" t="t" r="r" b="b"/>
              <a:pathLst>
                <a:path w="85725">
                  <a:moveTo>
                    <a:pt x="85343" y="0"/>
                  </a:moveTo>
                  <a:lnTo>
                    <a:pt x="0"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27" name="object 37">
              <a:extLst>
                <a:ext uri="{FF2B5EF4-FFF2-40B4-BE49-F238E27FC236}">
                  <a16:creationId xmlns:a16="http://schemas.microsoft.com/office/drawing/2014/main" id="{0A852CDF-1248-6C4B-A2BA-5E0088FDAECB}"/>
                </a:ext>
              </a:extLst>
            </p:cNvPr>
            <p:cNvSpPr/>
            <p:nvPr/>
          </p:nvSpPr>
          <p:spPr>
            <a:xfrm>
              <a:off x="2070117" y="3133382"/>
              <a:ext cx="85714" cy="0"/>
            </a:xfrm>
            <a:custGeom>
              <a:avLst/>
              <a:gdLst/>
              <a:ahLst/>
              <a:cxnLst/>
              <a:rect l="l" t="t" r="r" b="b"/>
              <a:pathLst>
                <a:path w="85725">
                  <a:moveTo>
                    <a:pt x="85343" y="0"/>
                  </a:moveTo>
                  <a:lnTo>
                    <a:pt x="0"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32" name="object 38">
              <a:extLst>
                <a:ext uri="{FF2B5EF4-FFF2-40B4-BE49-F238E27FC236}">
                  <a16:creationId xmlns:a16="http://schemas.microsoft.com/office/drawing/2014/main" id="{DD55CBE5-B65A-4F43-9026-02311B78FF23}"/>
                </a:ext>
              </a:extLst>
            </p:cNvPr>
            <p:cNvSpPr/>
            <p:nvPr/>
          </p:nvSpPr>
          <p:spPr>
            <a:xfrm>
              <a:off x="2070117" y="3697188"/>
              <a:ext cx="85714" cy="0"/>
            </a:xfrm>
            <a:custGeom>
              <a:avLst/>
              <a:gdLst/>
              <a:ahLst/>
              <a:cxnLst/>
              <a:rect l="l" t="t" r="r" b="b"/>
              <a:pathLst>
                <a:path w="85725">
                  <a:moveTo>
                    <a:pt x="85343" y="0"/>
                  </a:moveTo>
                  <a:lnTo>
                    <a:pt x="0"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45" name="object 39">
              <a:extLst>
                <a:ext uri="{FF2B5EF4-FFF2-40B4-BE49-F238E27FC236}">
                  <a16:creationId xmlns:a16="http://schemas.microsoft.com/office/drawing/2014/main" id="{0CECA302-4ABE-434D-B1B3-55A5E1A5670C}"/>
                </a:ext>
              </a:extLst>
            </p:cNvPr>
            <p:cNvSpPr/>
            <p:nvPr/>
          </p:nvSpPr>
          <p:spPr>
            <a:xfrm>
              <a:off x="2070117" y="4259471"/>
              <a:ext cx="85714" cy="0"/>
            </a:xfrm>
            <a:custGeom>
              <a:avLst/>
              <a:gdLst/>
              <a:ahLst/>
              <a:cxnLst/>
              <a:rect l="l" t="t" r="r" b="b"/>
              <a:pathLst>
                <a:path w="85725">
                  <a:moveTo>
                    <a:pt x="85343" y="0"/>
                  </a:moveTo>
                  <a:lnTo>
                    <a:pt x="0"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46" name="object 40">
              <a:extLst>
                <a:ext uri="{FF2B5EF4-FFF2-40B4-BE49-F238E27FC236}">
                  <a16:creationId xmlns:a16="http://schemas.microsoft.com/office/drawing/2014/main" id="{08D15647-7522-9049-8D4D-B326AB4163EE}"/>
                </a:ext>
              </a:extLst>
            </p:cNvPr>
            <p:cNvSpPr/>
            <p:nvPr/>
          </p:nvSpPr>
          <p:spPr>
            <a:xfrm>
              <a:off x="2355066" y="4827852"/>
              <a:ext cx="0" cy="58411"/>
            </a:xfrm>
            <a:custGeom>
              <a:avLst/>
              <a:gdLst/>
              <a:ahLst/>
              <a:cxnLst/>
              <a:rect l="l" t="t" r="r" b="b"/>
              <a:pathLst>
                <a:path h="58420">
                  <a:moveTo>
                    <a:pt x="0" y="0"/>
                  </a:moveTo>
                  <a:lnTo>
                    <a:pt x="0" y="57912"/>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47" name="object 41">
              <a:extLst>
                <a:ext uri="{FF2B5EF4-FFF2-40B4-BE49-F238E27FC236}">
                  <a16:creationId xmlns:a16="http://schemas.microsoft.com/office/drawing/2014/main" id="{6DC5B806-5E0C-0042-BFD0-4D7FC581CAED}"/>
                </a:ext>
              </a:extLst>
            </p:cNvPr>
            <p:cNvSpPr/>
            <p:nvPr/>
          </p:nvSpPr>
          <p:spPr>
            <a:xfrm>
              <a:off x="2554684" y="4827852"/>
              <a:ext cx="0" cy="58411"/>
            </a:xfrm>
            <a:custGeom>
              <a:avLst/>
              <a:gdLst/>
              <a:ahLst/>
              <a:cxnLst/>
              <a:rect l="l" t="t" r="r" b="b"/>
              <a:pathLst>
                <a:path h="58420">
                  <a:moveTo>
                    <a:pt x="0" y="0"/>
                  </a:moveTo>
                  <a:lnTo>
                    <a:pt x="0" y="57912"/>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48" name="object 42">
              <a:extLst>
                <a:ext uri="{FF2B5EF4-FFF2-40B4-BE49-F238E27FC236}">
                  <a16:creationId xmlns:a16="http://schemas.microsoft.com/office/drawing/2014/main" id="{65D8C8B9-A1D5-654A-8430-CE1BF8244D18}"/>
                </a:ext>
              </a:extLst>
            </p:cNvPr>
            <p:cNvSpPr/>
            <p:nvPr/>
          </p:nvSpPr>
          <p:spPr>
            <a:xfrm>
              <a:off x="2754302" y="4827852"/>
              <a:ext cx="0" cy="58411"/>
            </a:xfrm>
            <a:custGeom>
              <a:avLst/>
              <a:gdLst/>
              <a:ahLst/>
              <a:cxnLst/>
              <a:rect l="l" t="t" r="r" b="b"/>
              <a:pathLst>
                <a:path h="58420">
                  <a:moveTo>
                    <a:pt x="0" y="0"/>
                  </a:moveTo>
                  <a:lnTo>
                    <a:pt x="0" y="57912"/>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49" name="object 43">
              <a:extLst>
                <a:ext uri="{FF2B5EF4-FFF2-40B4-BE49-F238E27FC236}">
                  <a16:creationId xmlns:a16="http://schemas.microsoft.com/office/drawing/2014/main" id="{281668CD-2302-9043-8967-9AA33B441C3F}"/>
                </a:ext>
              </a:extLst>
            </p:cNvPr>
            <p:cNvSpPr/>
            <p:nvPr/>
          </p:nvSpPr>
          <p:spPr>
            <a:xfrm>
              <a:off x="2953920" y="4827852"/>
              <a:ext cx="0" cy="58411"/>
            </a:xfrm>
            <a:custGeom>
              <a:avLst/>
              <a:gdLst/>
              <a:ahLst/>
              <a:cxnLst/>
              <a:rect l="l" t="t" r="r" b="b"/>
              <a:pathLst>
                <a:path h="58420">
                  <a:moveTo>
                    <a:pt x="0" y="0"/>
                  </a:moveTo>
                  <a:lnTo>
                    <a:pt x="0" y="57912"/>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50" name="object 44">
              <a:extLst>
                <a:ext uri="{FF2B5EF4-FFF2-40B4-BE49-F238E27FC236}">
                  <a16:creationId xmlns:a16="http://schemas.microsoft.com/office/drawing/2014/main" id="{F5F03397-4746-A045-BB13-881A151B10EF}"/>
                </a:ext>
              </a:extLst>
            </p:cNvPr>
            <p:cNvSpPr/>
            <p:nvPr/>
          </p:nvSpPr>
          <p:spPr>
            <a:xfrm>
              <a:off x="3153538" y="4827852"/>
              <a:ext cx="0" cy="58411"/>
            </a:xfrm>
            <a:custGeom>
              <a:avLst/>
              <a:gdLst/>
              <a:ahLst/>
              <a:cxnLst/>
              <a:rect l="l" t="t" r="r" b="b"/>
              <a:pathLst>
                <a:path h="58420">
                  <a:moveTo>
                    <a:pt x="0" y="0"/>
                  </a:moveTo>
                  <a:lnTo>
                    <a:pt x="0" y="57912"/>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51" name="object 45">
              <a:extLst>
                <a:ext uri="{FF2B5EF4-FFF2-40B4-BE49-F238E27FC236}">
                  <a16:creationId xmlns:a16="http://schemas.microsoft.com/office/drawing/2014/main" id="{4998DDB0-CA6E-7B4F-B715-573321AF4B19}"/>
                </a:ext>
              </a:extLst>
            </p:cNvPr>
            <p:cNvSpPr/>
            <p:nvPr/>
          </p:nvSpPr>
          <p:spPr>
            <a:xfrm>
              <a:off x="3353157" y="4827852"/>
              <a:ext cx="0" cy="58411"/>
            </a:xfrm>
            <a:custGeom>
              <a:avLst/>
              <a:gdLst/>
              <a:ahLst/>
              <a:cxnLst/>
              <a:rect l="l" t="t" r="r" b="b"/>
              <a:pathLst>
                <a:path h="58420">
                  <a:moveTo>
                    <a:pt x="0" y="0"/>
                  </a:moveTo>
                  <a:lnTo>
                    <a:pt x="0" y="57912"/>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52" name="object 46">
              <a:extLst>
                <a:ext uri="{FF2B5EF4-FFF2-40B4-BE49-F238E27FC236}">
                  <a16:creationId xmlns:a16="http://schemas.microsoft.com/office/drawing/2014/main" id="{FDA3529D-8327-FA43-A97D-DED053A3A06A}"/>
                </a:ext>
              </a:extLst>
            </p:cNvPr>
            <p:cNvSpPr/>
            <p:nvPr/>
          </p:nvSpPr>
          <p:spPr>
            <a:xfrm>
              <a:off x="3551251" y="4827852"/>
              <a:ext cx="0" cy="58411"/>
            </a:xfrm>
            <a:custGeom>
              <a:avLst/>
              <a:gdLst/>
              <a:ahLst/>
              <a:cxnLst/>
              <a:rect l="l" t="t" r="r" b="b"/>
              <a:pathLst>
                <a:path h="58420">
                  <a:moveTo>
                    <a:pt x="0" y="0"/>
                  </a:moveTo>
                  <a:lnTo>
                    <a:pt x="0" y="57912"/>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53" name="object 47">
              <a:extLst>
                <a:ext uri="{FF2B5EF4-FFF2-40B4-BE49-F238E27FC236}">
                  <a16:creationId xmlns:a16="http://schemas.microsoft.com/office/drawing/2014/main" id="{6B427BA6-EC1B-4A46-8FFE-4B50A98A7C11}"/>
                </a:ext>
              </a:extLst>
            </p:cNvPr>
            <p:cNvSpPr/>
            <p:nvPr/>
          </p:nvSpPr>
          <p:spPr>
            <a:xfrm>
              <a:off x="3750869" y="4827852"/>
              <a:ext cx="0" cy="58411"/>
            </a:xfrm>
            <a:custGeom>
              <a:avLst/>
              <a:gdLst/>
              <a:ahLst/>
              <a:cxnLst/>
              <a:rect l="l" t="t" r="r" b="b"/>
              <a:pathLst>
                <a:path h="58420">
                  <a:moveTo>
                    <a:pt x="0" y="0"/>
                  </a:moveTo>
                  <a:lnTo>
                    <a:pt x="0" y="57912"/>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54" name="object 48">
              <a:extLst>
                <a:ext uri="{FF2B5EF4-FFF2-40B4-BE49-F238E27FC236}">
                  <a16:creationId xmlns:a16="http://schemas.microsoft.com/office/drawing/2014/main" id="{27FD3A22-053D-E34B-991E-4543CFA51B59}"/>
                </a:ext>
              </a:extLst>
            </p:cNvPr>
            <p:cNvSpPr/>
            <p:nvPr/>
          </p:nvSpPr>
          <p:spPr>
            <a:xfrm>
              <a:off x="3950487" y="4827852"/>
              <a:ext cx="0" cy="58411"/>
            </a:xfrm>
            <a:custGeom>
              <a:avLst/>
              <a:gdLst/>
              <a:ahLst/>
              <a:cxnLst/>
              <a:rect l="l" t="t" r="r" b="b"/>
              <a:pathLst>
                <a:path h="58420">
                  <a:moveTo>
                    <a:pt x="0" y="0"/>
                  </a:moveTo>
                  <a:lnTo>
                    <a:pt x="0" y="57912"/>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55" name="object 49">
              <a:extLst>
                <a:ext uri="{FF2B5EF4-FFF2-40B4-BE49-F238E27FC236}">
                  <a16:creationId xmlns:a16="http://schemas.microsoft.com/office/drawing/2014/main" id="{3780433E-49A8-0E47-9084-467F9F11DFEA}"/>
                </a:ext>
              </a:extLst>
            </p:cNvPr>
            <p:cNvSpPr/>
            <p:nvPr/>
          </p:nvSpPr>
          <p:spPr>
            <a:xfrm>
              <a:off x="4150105" y="4827852"/>
              <a:ext cx="0" cy="58411"/>
            </a:xfrm>
            <a:custGeom>
              <a:avLst/>
              <a:gdLst/>
              <a:ahLst/>
              <a:cxnLst/>
              <a:rect l="l" t="t" r="r" b="b"/>
              <a:pathLst>
                <a:path h="58420">
                  <a:moveTo>
                    <a:pt x="0" y="0"/>
                  </a:moveTo>
                  <a:lnTo>
                    <a:pt x="0" y="57912"/>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56" name="object 50">
              <a:extLst>
                <a:ext uri="{FF2B5EF4-FFF2-40B4-BE49-F238E27FC236}">
                  <a16:creationId xmlns:a16="http://schemas.microsoft.com/office/drawing/2014/main" id="{42045528-6ACE-0A46-8726-3BDC3CC917B0}"/>
                </a:ext>
              </a:extLst>
            </p:cNvPr>
            <p:cNvSpPr/>
            <p:nvPr/>
          </p:nvSpPr>
          <p:spPr>
            <a:xfrm>
              <a:off x="4349723" y="4827852"/>
              <a:ext cx="0" cy="58411"/>
            </a:xfrm>
            <a:custGeom>
              <a:avLst/>
              <a:gdLst/>
              <a:ahLst/>
              <a:cxnLst/>
              <a:rect l="l" t="t" r="r" b="b"/>
              <a:pathLst>
                <a:path h="58420">
                  <a:moveTo>
                    <a:pt x="0" y="0"/>
                  </a:moveTo>
                  <a:lnTo>
                    <a:pt x="0" y="57912"/>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57" name="object 51">
              <a:extLst>
                <a:ext uri="{FF2B5EF4-FFF2-40B4-BE49-F238E27FC236}">
                  <a16:creationId xmlns:a16="http://schemas.microsoft.com/office/drawing/2014/main" id="{57B95F05-E217-B144-8FF4-B83BEEC39419}"/>
                </a:ext>
              </a:extLst>
            </p:cNvPr>
            <p:cNvSpPr/>
            <p:nvPr/>
          </p:nvSpPr>
          <p:spPr>
            <a:xfrm>
              <a:off x="4549341" y="4827852"/>
              <a:ext cx="0" cy="58411"/>
            </a:xfrm>
            <a:custGeom>
              <a:avLst/>
              <a:gdLst/>
              <a:ahLst/>
              <a:cxnLst/>
              <a:rect l="l" t="t" r="r" b="b"/>
              <a:pathLst>
                <a:path h="58420">
                  <a:moveTo>
                    <a:pt x="0" y="0"/>
                  </a:moveTo>
                  <a:lnTo>
                    <a:pt x="0" y="57912"/>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58" name="object 52">
              <a:extLst>
                <a:ext uri="{FF2B5EF4-FFF2-40B4-BE49-F238E27FC236}">
                  <a16:creationId xmlns:a16="http://schemas.microsoft.com/office/drawing/2014/main" id="{094E59F2-137D-0048-A6B7-F9C06EDCE491}"/>
                </a:ext>
              </a:extLst>
            </p:cNvPr>
            <p:cNvSpPr/>
            <p:nvPr/>
          </p:nvSpPr>
          <p:spPr>
            <a:xfrm>
              <a:off x="4748959" y="4827852"/>
              <a:ext cx="0" cy="58411"/>
            </a:xfrm>
            <a:custGeom>
              <a:avLst/>
              <a:gdLst/>
              <a:ahLst/>
              <a:cxnLst/>
              <a:rect l="l" t="t" r="r" b="b"/>
              <a:pathLst>
                <a:path h="58420">
                  <a:moveTo>
                    <a:pt x="0" y="0"/>
                  </a:moveTo>
                  <a:lnTo>
                    <a:pt x="0" y="57912"/>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59" name="object 53">
              <a:extLst>
                <a:ext uri="{FF2B5EF4-FFF2-40B4-BE49-F238E27FC236}">
                  <a16:creationId xmlns:a16="http://schemas.microsoft.com/office/drawing/2014/main" id="{DEE63610-4E27-7445-8ACC-7C4FFBE43832}"/>
                </a:ext>
              </a:extLst>
            </p:cNvPr>
            <p:cNvSpPr/>
            <p:nvPr/>
          </p:nvSpPr>
          <p:spPr>
            <a:xfrm>
              <a:off x="4948577" y="4827852"/>
              <a:ext cx="0" cy="58411"/>
            </a:xfrm>
            <a:custGeom>
              <a:avLst/>
              <a:gdLst/>
              <a:ahLst/>
              <a:cxnLst/>
              <a:rect l="l" t="t" r="r" b="b"/>
              <a:pathLst>
                <a:path h="58420">
                  <a:moveTo>
                    <a:pt x="0" y="0"/>
                  </a:moveTo>
                  <a:lnTo>
                    <a:pt x="0" y="57912"/>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60" name="object 54">
              <a:extLst>
                <a:ext uri="{FF2B5EF4-FFF2-40B4-BE49-F238E27FC236}">
                  <a16:creationId xmlns:a16="http://schemas.microsoft.com/office/drawing/2014/main" id="{9B9A8159-94B1-D941-BBDE-505E46927031}"/>
                </a:ext>
              </a:extLst>
            </p:cNvPr>
            <p:cNvSpPr/>
            <p:nvPr/>
          </p:nvSpPr>
          <p:spPr>
            <a:xfrm>
              <a:off x="5148194" y="4827852"/>
              <a:ext cx="0" cy="58411"/>
            </a:xfrm>
            <a:custGeom>
              <a:avLst/>
              <a:gdLst/>
              <a:ahLst/>
              <a:cxnLst/>
              <a:rect l="l" t="t" r="r" b="b"/>
              <a:pathLst>
                <a:path h="58420">
                  <a:moveTo>
                    <a:pt x="0" y="0"/>
                  </a:moveTo>
                  <a:lnTo>
                    <a:pt x="0" y="57912"/>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61" name="object 55">
              <a:extLst>
                <a:ext uri="{FF2B5EF4-FFF2-40B4-BE49-F238E27FC236}">
                  <a16:creationId xmlns:a16="http://schemas.microsoft.com/office/drawing/2014/main" id="{73FF785A-2294-4445-B167-B687F399D9A6}"/>
                </a:ext>
              </a:extLst>
            </p:cNvPr>
            <p:cNvSpPr/>
            <p:nvPr/>
          </p:nvSpPr>
          <p:spPr>
            <a:xfrm>
              <a:off x="5347812" y="4827852"/>
              <a:ext cx="0" cy="58411"/>
            </a:xfrm>
            <a:custGeom>
              <a:avLst/>
              <a:gdLst/>
              <a:ahLst/>
              <a:cxnLst/>
              <a:rect l="l" t="t" r="r" b="b"/>
              <a:pathLst>
                <a:path h="58420">
                  <a:moveTo>
                    <a:pt x="0" y="0"/>
                  </a:moveTo>
                  <a:lnTo>
                    <a:pt x="0" y="57912"/>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62" name="object 56">
              <a:extLst>
                <a:ext uri="{FF2B5EF4-FFF2-40B4-BE49-F238E27FC236}">
                  <a16:creationId xmlns:a16="http://schemas.microsoft.com/office/drawing/2014/main" id="{C7CD48D9-EA36-BB4B-87A4-4DC949E18FBB}"/>
                </a:ext>
              </a:extLst>
            </p:cNvPr>
            <p:cNvSpPr/>
            <p:nvPr/>
          </p:nvSpPr>
          <p:spPr>
            <a:xfrm>
              <a:off x="5547430" y="4827852"/>
              <a:ext cx="0" cy="58411"/>
            </a:xfrm>
            <a:custGeom>
              <a:avLst/>
              <a:gdLst/>
              <a:ahLst/>
              <a:cxnLst/>
              <a:rect l="l" t="t" r="r" b="b"/>
              <a:pathLst>
                <a:path h="58420">
                  <a:moveTo>
                    <a:pt x="0" y="0"/>
                  </a:moveTo>
                  <a:lnTo>
                    <a:pt x="0" y="57912"/>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63" name="object 57">
              <a:extLst>
                <a:ext uri="{FF2B5EF4-FFF2-40B4-BE49-F238E27FC236}">
                  <a16:creationId xmlns:a16="http://schemas.microsoft.com/office/drawing/2014/main" id="{A170C156-215D-624B-A259-BECE18FE52F2}"/>
                </a:ext>
              </a:extLst>
            </p:cNvPr>
            <p:cNvSpPr/>
            <p:nvPr/>
          </p:nvSpPr>
          <p:spPr>
            <a:xfrm>
              <a:off x="5745525" y="4827852"/>
              <a:ext cx="0" cy="58411"/>
            </a:xfrm>
            <a:custGeom>
              <a:avLst/>
              <a:gdLst/>
              <a:ahLst/>
              <a:cxnLst/>
              <a:rect l="l" t="t" r="r" b="b"/>
              <a:pathLst>
                <a:path h="58420">
                  <a:moveTo>
                    <a:pt x="0" y="0"/>
                  </a:moveTo>
                  <a:lnTo>
                    <a:pt x="0" y="57912"/>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64" name="object 58">
              <a:extLst>
                <a:ext uri="{FF2B5EF4-FFF2-40B4-BE49-F238E27FC236}">
                  <a16:creationId xmlns:a16="http://schemas.microsoft.com/office/drawing/2014/main" id="{D52059E2-BDFE-A04E-9229-4EF798E3C8A6}"/>
                </a:ext>
              </a:extLst>
            </p:cNvPr>
            <p:cNvSpPr/>
            <p:nvPr/>
          </p:nvSpPr>
          <p:spPr>
            <a:xfrm>
              <a:off x="5948190" y="4827852"/>
              <a:ext cx="0" cy="58411"/>
            </a:xfrm>
            <a:custGeom>
              <a:avLst/>
              <a:gdLst/>
              <a:ahLst/>
              <a:cxnLst/>
              <a:rect l="l" t="t" r="r" b="b"/>
              <a:pathLst>
                <a:path h="58420">
                  <a:moveTo>
                    <a:pt x="0" y="0"/>
                  </a:moveTo>
                  <a:lnTo>
                    <a:pt x="0" y="57912"/>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65" name="object 59">
              <a:extLst>
                <a:ext uri="{FF2B5EF4-FFF2-40B4-BE49-F238E27FC236}">
                  <a16:creationId xmlns:a16="http://schemas.microsoft.com/office/drawing/2014/main" id="{5B2409B2-B30B-C144-A286-3A99E2C6C2B7}"/>
                </a:ext>
              </a:extLst>
            </p:cNvPr>
            <p:cNvSpPr/>
            <p:nvPr/>
          </p:nvSpPr>
          <p:spPr>
            <a:xfrm>
              <a:off x="6147808" y="4827852"/>
              <a:ext cx="0" cy="58411"/>
            </a:xfrm>
            <a:custGeom>
              <a:avLst/>
              <a:gdLst/>
              <a:ahLst/>
              <a:cxnLst/>
              <a:rect l="l" t="t" r="r" b="b"/>
              <a:pathLst>
                <a:path h="58420">
                  <a:moveTo>
                    <a:pt x="0" y="0"/>
                  </a:moveTo>
                  <a:lnTo>
                    <a:pt x="0" y="57912"/>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66" name="object 60">
              <a:extLst>
                <a:ext uri="{FF2B5EF4-FFF2-40B4-BE49-F238E27FC236}">
                  <a16:creationId xmlns:a16="http://schemas.microsoft.com/office/drawing/2014/main" id="{0D6C393B-2193-AC4F-908A-71ADBF3789E9}"/>
                </a:ext>
              </a:extLst>
            </p:cNvPr>
            <p:cNvSpPr/>
            <p:nvPr/>
          </p:nvSpPr>
          <p:spPr>
            <a:xfrm>
              <a:off x="6347426" y="4827852"/>
              <a:ext cx="0" cy="58411"/>
            </a:xfrm>
            <a:custGeom>
              <a:avLst/>
              <a:gdLst/>
              <a:ahLst/>
              <a:cxnLst/>
              <a:rect l="l" t="t" r="r" b="b"/>
              <a:pathLst>
                <a:path h="58420">
                  <a:moveTo>
                    <a:pt x="0" y="0"/>
                  </a:moveTo>
                  <a:lnTo>
                    <a:pt x="0" y="57912"/>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67" name="object 61">
              <a:extLst>
                <a:ext uri="{FF2B5EF4-FFF2-40B4-BE49-F238E27FC236}">
                  <a16:creationId xmlns:a16="http://schemas.microsoft.com/office/drawing/2014/main" id="{EDD862B8-77AA-AA45-A4B0-614D450F086D}"/>
                </a:ext>
              </a:extLst>
            </p:cNvPr>
            <p:cNvSpPr/>
            <p:nvPr/>
          </p:nvSpPr>
          <p:spPr>
            <a:xfrm>
              <a:off x="6547045" y="4827852"/>
              <a:ext cx="0" cy="58411"/>
            </a:xfrm>
            <a:custGeom>
              <a:avLst/>
              <a:gdLst/>
              <a:ahLst/>
              <a:cxnLst/>
              <a:rect l="l" t="t" r="r" b="b"/>
              <a:pathLst>
                <a:path h="58420">
                  <a:moveTo>
                    <a:pt x="0" y="0"/>
                  </a:moveTo>
                  <a:lnTo>
                    <a:pt x="0" y="57912"/>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68" name="object 62">
              <a:extLst>
                <a:ext uri="{FF2B5EF4-FFF2-40B4-BE49-F238E27FC236}">
                  <a16:creationId xmlns:a16="http://schemas.microsoft.com/office/drawing/2014/main" id="{1B61697F-D01F-4F4D-AEA8-1E34306AF279}"/>
                </a:ext>
              </a:extLst>
            </p:cNvPr>
            <p:cNvSpPr/>
            <p:nvPr/>
          </p:nvSpPr>
          <p:spPr>
            <a:xfrm>
              <a:off x="6746662" y="4827852"/>
              <a:ext cx="0" cy="58411"/>
            </a:xfrm>
            <a:custGeom>
              <a:avLst/>
              <a:gdLst/>
              <a:ahLst/>
              <a:cxnLst/>
              <a:rect l="l" t="t" r="r" b="b"/>
              <a:pathLst>
                <a:path h="58420">
                  <a:moveTo>
                    <a:pt x="0" y="0"/>
                  </a:moveTo>
                  <a:lnTo>
                    <a:pt x="0" y="57912"/>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69" name="object 63">
              <a:extLst>
                <a:ext uri="{FF2B5EF4-FFF2-40B4-BE49-F238E27FC236}">
                  <a16:creationId xmlns:a16="http://schemas.microsoft.com/office/drawing/2014/main" id="{4271B4A2-F76D-424C-9F1B-D244429DD8F2}"/>
                </a:ext>
              </a:extLst>
            </p:cNvPr>
            <p:cNvSpPr/>
            <p:nvPr/>
          </p:nvSpPr>
          <p:spPr>
            <a:xfrm>
              <a:off x="6946281" y="4827852"/>
              <a:ext cx="0" cy="58411"/>
            </a:xfrm>
            <a:custGeom>
              <a:avLst/>
              <a:gdLst/>
              <a:ahLst/>
              <a:cxnLst/>
              <a:rect l="l" t="t" r="r" b="b"/>
              <a:pathLst>
                <a:path h="58420">
                  <a:moveTo>
                    <a:pt x="0" y="0"/>
                  </a:moveTo>
                  <a:lnTo>
                    <a:pt x="0" y="57912"/>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70" name="object 64">
              <a:extLst>
                <a:ext uri="{FF2B5EF4-FFF2-40B4-BE49-F238E27FC236}">
                  <a16:creationId xmlns:a16="http://schemas.microsoft.com/office/drawing/2014/main" id="{828BD302-475E-DA47-AF88-6B5A05917FFD}"/>
                </a:ext>
              </a:extLst>
            </p:cNvPr>
            <p:cNvSpPr/>
            <p:nvPr/>
          </p:nvSpPr>
          <p:spPr>
            <a:xfrm>
              <a:off x="7139804" y="4827852"/>
              <a:ext cx="0" cy="58411"/>
            </a:xfrm>
            <a:custGeom>
              <a:avLst/>
              <a:gdLst/>
              <a:ahLst/>
              <a:cxnLst/>
              <a:rect l="l" t="t" r="r" b="b"/>
              <a:pathLst>
                <a:path h="58420">
                  <a:moveTo>
                    <a:pt x="0" y="0"/>
                  </a:moveTo>
                  <a:lnTo>
                    <a:pt x="0" y="57912"/>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71" name="object 65">
              <a:extLst>
                <a:ext uri="{FF2B5EF4-FFF2-40B4-BE49-F238E27FC236}">
                  <a16:creationId xmlns:a16="http://schemas.microsoft.com/office/drawing/2014/main" id="{64A4DE5B-22F9-BE46-AE6B-AF7BA4F4B027}"/>
                </a:ext>
              </a:extLst>
            </p:cNvPr>
            <p:cNvSpPr/>
            <p:nvPr/>
          </p:nvSpPr>
          <p:spPr>
            <a:xfrm>
              <a:off x="7339421" y="4827852"/>
              <a:ext cx="0" cy="58411"/>
            </a:xfrm>
            <a:custGeom>
              <a:avLst/>
              <a:gdLst/>
              <a:ahLst/>
              <a:cxnLst/>
              <a:rect l="l" t="t" r="r" b="b"/>
              <a:pathLst>
                <a:path h="58420">
                  <a:moveTo>
                    <a:pt x="0" y="0"/>
                  </a:moveTo>
                  <a:lnTo>
                    <a:pt x="0" y="57912"/>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72" name="object 66">
              <a:extLst>
                <a:ext uri="{FF2B5EF4-FFF2-40B4-BE49-F238E27FC236}">
                  <a16:creationId xmlns:a16="http://schemas.microsoft.com/office/drawing/2014/main" id="{C4A6F83A-98D6-CE4C-8AC5-29F41E5DBCF3}"/>
                </a:ext>
              </a:extLst>
            </p:cNvPr>
            <p:cNvSpPr/>
            <p:nvPr/>
          </p:nvSpPr>
          <p:spPr>
            <a:xfrm>
              <a:off x="7539040" y="4827852"/>
              <a:ext cx="0" cy="58411"/>
            </a:xfrm>
            <a:custGeom>
              <a:avLst/>
              <a:gdLst/>
              <a:ahLst/>
              <a:cxnLst/>
              <a:rect l="l" t="t" r="r" b="b"/>
              <a:pathLst>
                <a:path h="58420">
                  <a:moveTo>
                    <a:pt x="0" y="0"/>
                  </a:moveTo>
                  <a:lnTo>
                    <a:pt x="0" y="57912"/>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73" name="object 67">
              <a:extLst>
                <a:ext uri="{FF2B5EF4-FFF2-40B4-BE49-F238E27FC236}">
                  <a16:creationId xmlns:a16="http://schemas.microsoft.com/office/drawing/2014/main" id="{3445D05E-72A1-1441-BEFF-0CAC67010111}"/>
                </a:ext>
              </a:extLst>
            </p:cNvPr>
            <p:cNvSpPr/>
            <p:nvPr/>
          </p:nvSpPr>
          <p:spPr>
            <a:xfrm>
              <a:off x="7738657" y="4827852"/>
              <a:ext cx="0" cy="58411"/>
            </a:xfrm>
            <a:custGeom>
              <a:avLst/>
              <a:gdLst/>
              <a:ahLst/>
              <a:cxnLst/>
              <a:rect l="l" t="t" r="r" b="b"/>
              <a:pathLst>
                <a:path h="58420">
                  <a:moveTo>
                    <a:pt x="0" y="0"/>
                  </a:moveTo>
                  <a:lnTo>
                    <a:pt x="0" y="57912"/>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74" name="object 68">
              <a:extLst>
                <a:ext uri="{FF2B5EF4-FFF2-40B4-BE49-F238E27FC236}">
                  <a16:creationId xmlns:a16="http://schemas.microsoft.com/office/drawing/2014/main" id="{8675996E-0FD8-B94E-8D71-F278B29867F1}"/>
                </a:ext>
              </a:extLst>
            </p:cNvPr>
            <p:cNvSpPr/>
            <p:nvPr/>
          </p:nvSpPr>
          <p:spPr>
            <a:xfrm>
              <a:off x="7938276" y="4827852"/>
              <a:ext cx="0" cy="58411"/>
            </a:xfrm>
            <a:custGeom>
              <a:avLst/>
              <a:gdLst/>
              <a:ahLst/>
              <a:cxnLst/>
              <a:rect l="l" t="t" r="r" b="b"/>
              <a:pathLst>
                <a:path h="58420">
                  <a:moveTo>
                    <a:pt x="0" y="0"/>
                  </a:moveTo>
                  <a:lnTo>
                    <a:pt x="0" y="57912"/>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75" name="object 69">
              <a:extLst>
                <a:ext uri="{FF2B5EF4-FFF2-40B4-BE49-F238E27FC236}">
                  <a16:creationId xmlns:a16="http://schemas.microsoft.com/office/drawing/2014/main" id="{A6762B8A-F917-9548-AB62-A658586022F7}"/>
                </a:ext>
              </a:extLst>
            </p:cNvPr>
            <p:cNvSpPr/>
            <p:nvPr/>
          </p:nvSpPr>
          <p:spPr>
            <a:xfrm>
              <a:off x="8136369" y="4827852"/>
              <a:ext cx="0" cy="58411"/>
            </a:xfrm>
            <a:custGeom>
              <a:avLst/>
              <a:gdLst/>
              <a:ahLst/>
              <a:cxnLst/>
              <a:rect l="l" t="t" r="r" b="b"/>
              <a:pathLst>
                <a:path h="58420">
                  <a:moveTo>
                    <a:pt x="0" y="0"/>
                  </a:moveTo>
                  <a:lnTo>
                    <a:pt x="0" y="57912"/>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76" name="object 70">
              <a:extLst>
                <a:ext uri="{FF2B5EF4-FFF2-40B4-BE49-F238E27FC236}">
                  <a16:creationId xmlns:a16="http://schemas.microsoft.com/office/drawing/2014/main" id="{AF4E5A4B-A9B6-2841-80E7-6EDEF8644498}"/>
                </a:ext>
              </a:extLst>
            </p:cNvPr>
            <p:cNvSpPr/>
            <p:nvPr/>
          </p:nvSpPr>
          <p:spPr>
            <a:xfrm>
              <a:off x="8335988" y="4827852"/>
              <a:ext cx="0" cy="58411"/>
            </a:xfrm>
            <a:custGeom>
              <a:avLst/>
              <a:gdLst/>
              <a:ahLst/>
              <a:cxnLst/>
              <a:rect l="l" t="t" r="r" b="b"/>
              <a:pathLst>
                <a:path h="58420">
                  <a:moveTo>
                    <a:pt x="0" y="0"/>
                  </a:moveTo>
                  <a:lnTo>
                    <a:pt x="0" y="57912"/>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77" name="object 71">
              <a:extLst>
                <a:ext uri="{FF2B5EF4-FFF2-40B4-BE49-F238E27FC236}">
                  <a16:creationId xmlns:a16="http://schemas.microsoft.com/office/drawing/2014/main" id="{DE222154-4B4E-7B43-A0E7-4A602EFDFA3C}"/>
                </a:ext>
              </a:extLst>
            </p:cNvPr>
            <p:cNvSpPr/>
            <p:nvPr/>
          </p:nvSpPr>
          <p:spPr>
            <a:xfrm>
              <a:off x="8535605" y="4827852"/>
              <a:ext cx="0" cy="58411"/>
            </a:xfrm>
            <a:custGeom>
              <a:avLst/>
              <a:gdLst/>
              <a:ahLst/>
              <a:cxnLst/>
              <a:rect l="l" t="t" r="r" b="b"/>
              <a:pathLst>
                <a:path h="58420">
                  <a:moveTo>
                    <a:pt x="0" y="0"/>
                  </a:moveTo>
                  <a:lnTo>
                    <a:pt x="0" y="57912"/>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78" name="object 72">
              <a:extLst>
                <a:ext uri="{FF2B5EF4-FFF2-40B4-BE49-F238E27FC236}">
                  <a16:creationId xmlns:a16="http://schemas.microsoft.com/office/drawing/2014/main" id="{C4AC08DC-716D-8145-A610-109D86956682}"/>
                </a:ext>
              </a:extLst>
            </p:cNvPr>
            <p:cNvSpPr/>
            <p:nvPr/>
          </p:nvSpPr>
          <p:spPr>
            <a:xfrm>
              <a:off x="8735224" y="4827852"/>
              <a:ext cx="0" cy="58411"/>
            </a:xfrm>
            <a:custGeom>
              <a:avLst/>
              <a:gdLst/>
              <a:ahLst/>
              <a:cxnLst/>
              <a:rect l="l" t="t" r="r" b="b"/>
              <a:pathLst>
                <a:path h="58420">
                  <a:moveTo>
                    <a:pt x="0" y="0"/>
                  </a:moveTo>
                  <a:lnTo>
                    <a:pt x="0" y="57912"/>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79" name="object 73">
              <a:extLst>
                <a:ext uri="{FF2B5EF4-FFF2-40B4-BE49-F238E27FC236}">
                  <a16:creationId xmlns:a16="http://schemas.microsoft.com/office/drawing/2014/main" id="{0E650D56-5A82-4045-8A69-7356B22A059D}"/>
                </a:ext>
              </a:extLst>
            </p:cNvPr>
            <p:cNvSpPr/>
            <p:nvPr/>
          </p:nvSpPr>
          <p:spPr>
            <a:xfrm>
              <a:off x="8934841" y="4827852"/>
              <a:ext cx="0" cy="58411"/>
            </a:xfrm>
            <a:custGeom>
              <a:avLst/>
              <a:gdLst/>
              <a:ahLst/>
              <a:cxnLst/>
              <a:rect l="l" t="t" r="r" b="b"/>
              <a:pathLst>
                <a:path h="58420">
                  <a:moveTo>
                    <a:pt x="0" y="0"/>
                  </a:moveTo>
                  <a:lnTo>
                    <a:pt x="0" y="57912"/>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80" name="object 74">
              <a:extLst>
                <a:ext uri="{FF2B5EF4-FFF2-40B4-BE49-F238E27FC236}">
                  <a16:creationId xmlns:a16="http://schemas.microsoft.com/office/drawing/2014/main" id="{E88B7BAA-1995-F046-B4E8-2F25BE5A33D1}"/>
                </a:ext>
              </a:extLst>
            </p:cNvPr>
            <p:cNvSpPr/>
            <p:nvPr/>
          </p:nvSpPr>
          <p:spPr>
            <a:xfrm>
              <a:off x="9134460" y="4827852"/>
              <a:ext cx="0" cy="58411"/>
            </a:xfrm>
            <a:custGeom>
              <a:avLst/>
              <a:gdLst/>
              <a:ahLst/>
              <a:cxnLst/>
              <a:rect l="l" t="t" r="r" b="b"/>
              <a:pathLst>
                <a:path h="58420">
                  <a:moveTo>
                    <a:pt x="0" y="0"/>
                  </a:moveTo>
                  <a:lnTo>
                    <a:pt x="0" y="57912"/>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81" name="object 75">
              <a:extLst>
                <a:ext uri="{FF2B5EF4-FFF2-40B4-BE49-F238E27FC236}">
                  <a16:creationId xmlns:a16="http://schemas.microsoft.com/office/drawing/2014/main" id="{7E04D2D3-83A7-0B4B-BE17-E1A85B17C743}"/>
                </a:ext>
              </a:extLst>
            </p:cNvPr>
            <p:cNvSpPr/>
            <p:nvPr/>
          </p:nvSpPr>
          <p:spPr>
            <a:xfrm>
              <a:off x="9334078" y="4827852"/>
              <a:ext cx="0" cy="58411"/>
            </a:xfrm>
            <a:custGeom>
              <a:avLst/>
              <a:gdLst/>
              <a:ahLst/>
              <a:cxnLst/>
              <a:rect l="l" t="t" r="r" b="b"/>
              <a:pathLst>
                <a:path h="58420">
                  <a:moveTo>
                    <a:pt x="0" y="0"/>
                  </a:moveTo>
                  <a:lnTo>
                    <a:pt x="0" y="57912"/>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82" name="object 76">
              <a:extLst>
                <a:ext uri="{FF2B5EF4-FFF2-40B4-BE49-F238E27FC236}">
                  <a16:creationId xmlns:a16="http://schemas.microsoft.com/office/drawing/2014/main" id="{DC66F00D-AC58-5743-A5A2-60093BDAC045}"/>
                </a:ext>
              </a:extLst>
            </p:cNvPr>
            <p:cNvSpPr/>
            <p:nvPr/>
          </p:nvSpPr>
          <p:spPr>
            <a:xfrm>
              <a:off x="7161137" y="2575671"/>
              <a:ext cx="0" cy="50793"/>
            </a:xfrm>
            <a:custGeom>
              <a:avLst/>
              <a:gdLst/>
              <a:ahLst/>
              <a:cxnLst/>
              <a:rect l="l" t="t" r="r" b="b"/>
              <a:pathLst>
                <a:path h="50800">
                  <a:moveTo>
                    <a:pt x="0" y="0"/>
                  </a:moveTo>
                  <a:lnTo>
                    <a:pt x="0" y="50291"/>
                  </a:lnTo>
                </a:path>
              </a:pathLst>
            </a:custGeom>
            <a:ln w="12192">
              <a:solidFill>
                <a:srgbClr val="929497"/>
              </a:solidFill>
            </a:ln>
          </p:spPr>
          <p:txBody>
            <a:bodyPr wrap="square" lIns="0" tIns="0" rIns="0" bIns="0" rtlCol="0"/>
            <a:lstStyle/>
            <a:p>
              <a:pPr defTabSz="914286">
                <a:defRPr/>
              </a:pPr>
              <a:endParaRPr sz="1800">
                <a:solidFill>
                  <a:prstClr val="black"/>
                </a:solidFill>
                <a:latin typeface="Calibri"/>
              </a:endParaRPr>
            </a:p>
          </p:txBody>
        </p:sp>
        <p:sp>
          <p:nvSpPr>
            <p:cNvPr id="183" name="object 77">
              <a:extLst>
                <a:ext uri="{FF2B5EF4-FFF2-40B4-BE49-F238E27FC236}">
                  <a16:creationId xmlns:a16="http://schemas.microsoft.com/office/drawing/2014/main" id="{F6821B0E-4A0F-7C4D-B2D7-715513028052}"/>
                </a:ext>
              </a:extLst>
            </p:cNvPr>
            <p:cNvSpPr/>
            <p:nvPr/>
          </p:nvSpPr>
          <p:spPr>
            <a:xfrm>
              <a:off x="7161137" y="2642719"/>
              <a:ext cx="0" cy="52062"/>
            </a:xfrm>
            <a:custGeom>
              <a:avLst/>
              <a:gdLst/>
              <a:ahLst/>
              <a:cxnLst/>
              <a:rect l="l" t="t" r="r" b="b"/>
              <a:pathLst>
                <a:path h="52069">
                  <a:moveTo>
                    <a:pt x="0" y="0"/>
                  </a:moveTo>
                  <a:lnTo>
                    <a:pt x="0" y="51816"/>
                  </a:lnTo>
                </a:path>
              </a:pathLst>
            </a:custGeom>
            <a:ln w="12192">
              <a:solidFill>
                <a:srgbClr val="929497"/>
              </a:solidFill>
            </a:ln>
          </p:spPr>
          <p:txBody>
            <a:bodyPr wrap="square" lIns="0" tIns="0" rIns="0" bIns="0" rtlCol="0"/>
            <a:lstStyle/>
            <a:p>
              <a:pPr defTabSz="914286">
                <a:defRPr/>
              </a:pPr>
              <a:endParaRPr sz="1800">
                <a:solidFill>
                  <a:prstClr val="black"/>
                </a:solidFill>
                <a:latin typeface="Calibri"/>
              </a:endParaRPr>
            </a:p>
          </p:txBody>
        </p:sp>
        <p:sp>
          <p:nvSpPr>
            <p:cNvPr id="184" name="object 78">
              <a:extLst>
                <a:ext uri="{FF2B5EF4-FFF2-40B4-BE49-F238E27FC236}">
                  <a16:creationId xmlns:a16="http://schemas.microsoft.com/office/drawing/2014/main" id="{F25707E7-78C5-824D-914A-737E527B9594}"/>
                </a:ext>
              </a:extLst>
            </p:cNvPr>
            <p:cNvSpPr/>
            <p:nvPr/>
          </p:nvSpPr>
          <p:spPr>
            <a:xfrm>
              <a:off x="7161137" y="2711289"/>
              <a:ext cx="0" cy="50793"/>
            </a:xfrm>
            <a:custGeom>
              <a:avLst/>
              <a:gdLst/>
              <a:ahLst/>
              <a:cxnLst/>
              <a:rect l="l" t="t" r="r" b="b"/>
              <a:pathLst>
                <a:path h="50800">
                  <a:moveTo>
                    <a:pt x="0" y="0"/>
                  </a:moveTo>
                  <a:lnTo>
                    <a:pt x="0" y="50291"/>
                  </a:lnTo>
                </a:path>
              </a:pathLst>
            </a:custGeom>
            <a:ln w="12192">
              <a:solidFill>
                <a:srgbClr val="929497"/>
              </a:solidFill>
            </a:ln>
          </p:spPr>
          <p:txBody>
            <a:bodyPr wrap="square" lIns="0" tIns="0" rIns="0" bIns="0" rtlCol="0"/>
            <a:lstStyle/>
            <a:p>
              <a:pPr defTabSz="914286">
                <a:defRPr/>
              </a:pPr>
              <a:endParaRPr sz="1800">
                <a:solidFill>
                  <a:prstClr val="black"/>
                </a:solidFill>
                <a:latin typeface="Calibri"/>
              </a:endParaRPr>
            </a:p>
          </p:txBody>
        </p:sp>
        <p:sp>
          <p:nvSpPr>
            <p:cNvPr id="185" name="object 79">
              <a:extLst>
                <a:ext uri="{FF2B5EF4-FFF2-40B4-BE49-F238E27FC236}">
                  <a16:creationId xmlns:a16="http://schemas.microsoft.com/office/drawing/2014/main" id="{F1837C77-1050-E646-AD67-E329E81E8540}"/>
                </a:ext>
              </a:extLst>
            </p:cNvPr>
            <p:cNvSpPr/>
            <p:nvPr/>
          </p:nvSpPr>
          <p:spPr>
            <a:xfrm>
              <a:off x="7161137" y="2778336"/>
              <a:ext cx="0" cy="50793"/>
            </a:xfrm>
            <a:custGeom>
              <a:avLst/>
              <a:gdLst/>
              <a:ahLst/>
              <a:cxnLst/>
              <a:rect l="l" t="t" r="r" b="b"/>
              <a:pathLst>
                <a:path h="50800">
                  <a:moveTo>
                    <a:pt x="0" y="0"/>
                  </a:moveTo>
                  <a:lnTo>
                    <a:pt x="0" y="50292"/>
                  </a:lnTo>
                </a:path>
              </a:pathLst>
            </a:custGeom>
            <a:ln w="12192">
              <a:solidFill>
                <a:srgbClr val="929497"/>
              </a:solidFill>
            </a:ln>
          </p:spPr>
          <p:txBody>
            <a:bodyPr wrap="square" lIns="0" tIns="0" rIns="0" bIns="0" rtlCol="0"/>
            <a:lstStyle/>
            <a:p>
              <a:pPr defTabSz="914286">
                <a:defRPr/>
              </a:pPr>
              <a:endParaRPr sz="1800">
                <a:solidFill>
                  <a:prstClr val="black"/>
                </a:solidFill>
                <a:latin typeface="Calibri"/>
              </a:endParaRPr>
            </a:p>
          </p:txBody>
        </p:sp>
        <p:sp>
          <p:nvSpPr>
            <p:cNvPr id="186" name="object 80">
              <a:extLst>
                <a:ext uri="{FF2B5EF4-FFF2-40B4-BE49-F238E27FC236}">
                  <a16:creationId xmlns:a16="http://schemas.microsoft.com/office/drawing/2014/main" id="{B67EF749-50B8-154A-B7DD-8321E6771933}"/>
                </a:ext>
              </a:extLst>
            </p:cNvPr>
            <p:cNvSpPr/>
            <p:nvPr/>
          </p:nvSpPr>
          <p:spPr>
            <a:xfrm>
              <a:off x="7161137" y="2846908"/>
              <a:ext cx="0" cy="50793"/>
            </a:xfrm>
            <a:custGeom>
              <a:avLst/>
              <a:gdLst/>
              <a:ahLst/>
              <a:cxnLst/>
              <a:rect l="l" t="t" r="r" b="b"/>
              <a:pathLst>
                <a:path h="50800">
                  <a:moveTo>
                    <a:pt x="0" y="0"/>
                  </a:moveTo>
                  <a:lnTo>
                    <a:pt x="0" y="50291"/>
                  </a:lnTo>
                </a:path>
              </a:pathLst>
            </a:custGeom>
            <a:ln w="12192">
              <a:solidFill>
                <a:srgbClr val="929497"/>
              </a:solidFill>
            </a:ln>
          </p:spPr>
          <p:txBody>
            <a:bodyPr wrap="square" lIns="0" tIns="0" rIns="0" bIns="0" rtlCol="0"/>
            <a:lstStyle/>
            <a:p>
              <a:pPr defTabSz="914286">
                <a:defRPr/>
              </a:pPr>
              <a:endParaRPr sz="1800">
                <a:solidFill>
                  <a:prstClr val="black"/>
                </a:solidFill>
                <a:latin typeface="Calibri"/>
              </a:endParaRPr>
            </a:p>
          </p:txBody>
        </p:sp>
        <p:sp>
          <p:nvSpPr>
            <p:cNvPr id="187" name="object 81">
              <a:extLst>
                <a:ext uri="{FF2B5EF4-FFF2-40B4-BE49-F238E27FC236}">
                  <a16:creationId xmlns:a16="http://schemas.microsoft.com/office/drawing/2014/main" id="{9DA526C2-8AB8-8541-A195-6481DB26B59F}"/>
                </a:ext>
              </a:extLst>
            </p:cNvPr>
            <p:cNvSpPr/>
            <p:nvPr/>
          </p:nvSpPr>
          <p:spPr>
            <a:xfrm>
              <a:off x="7161137" y="2913955"/>
              <a:ext cx="0" cy="50793"/>
            </a:xfrm>
            <a:custGeom>
              <a:avLst/>
              <a:gdLst/>
              <a:ahLst/>
              <a:cxnLst/>
              <a:rect l="l" t="t" r="r" b="b"/>
              <a:pathLst>
                <a:path h="50800">
                  <a:moveTo>
                    <a:pt x="0" y="0"/>
                  </a:moveTo>
                  <a:lnTo>
                    <a:pt x="0" y="50291"/>
                  </a:lnTo>
                </a:path>
              </a:pathLst>
            </a:custGeom>
            <a:ln w="12192">
              <a:solidFill>
                <a:srgbClr val="929497"/>
              </a:solidFill>
            </a:ln>
          </p:spPr>
          <p:txBody>
            <a:bodyPr wrap="square" lIns="0" tIns="0" rIns="0" bIns="0" rtlCol="0"/>
            <a:lstStyle/>
            <a:p>
              <a:pPr defTabSz="914286">
                <a:defRPr/>
              </a:pPr>
              <a:endParaRPr sz="1800">
                <a:solidFill>
                  <a:prstClr val="black"/>
                </a:solidFill>
                <a:latin typeface="Calibri"/>
              </a:endParaRPr>
            </a:p>
          </p:txBody>
        </p:sp>
        <p:sp>
          <p:nvSpPr>
            <p:cNvPr id="188" name="object 82">
              <a:extLst>
                <a:ext uri="{FF2B5EF4-FFF2-40B4-BE49-F238E27FC236}">
                  <a16:creationId xmlns:a16="http://schemas.microsoft.com/office/drawing/2014/main" id="{295B7565-E9B0-444B-AA00-F0A22686E02A}"/>
                </a:ext>
              </a:extLst>
            </p:cNvPr>
            <p:cNvSpPr/>
            <p:nvPr/>
          </p:nvSpPr>
          <p:spPr>
            <a:xfrm>
              <a:off x="7161137" y="2981003"/>
              <a:ext cx="0" cy="52062"/>
            </a:xfrm>
            <a:custGeom>
              <a:avLst/>
              <a:gdLst/>
              <a:ahLst/>
              <a:cxnLst/>
              <a:rect l="l" t="t" r="r" b="b"/>
              <a:pathLst>
                <a:path h="52069">
                  <a:moveTo>
                    <a:pt x="0" y="0"/>
                  </a:moveTo>
                  <a:lnTo>
                    <a:pt x="0" y="51815"/>
                  </a:lnTo>
                </a:path>
              </a:pathLst>
            </a:custGeom>
            <a:ln w="12192">
              <a:solidFill>
                <a:srgbClr val="929497"/>
              </a:solidFill>
            </a:ln>
          </p:spPr>
          <p:txBody>
            <a:bodyPr wrap="square" lIns="0" tIns="0" rIns="0" bIns="0" rtlCol="0"/>
            <a:lstStyle/>
            <a:p>
              <a:pPr defTabSz="914286">
                <a:defRPr/>
              </a:pPr>
              <a:endParaRPr sz="1800">
                <a:solidFill>
                  <a:prstClr val="black"/>
                </a:solidFill>
                <a:latin typeface="Calibri"/>
              </a:endParaRPr>
            </a:p>
          </p:txBody>
        </p:sp>
        <p:sp>
          <p:nvSpPr>
            <p:cNvPr id="189" name="object 83">
              <a:extLst>
                <a:ext uri="{FF2B5EF4-FFF2-40B4-BE49-F238E27FC236}">
                  <a16:creationId xmlns:a16="http://schemas.microsoft.com/office/drawing/2014/main" id="{0FED5395-B3D8-FE42-B2BC-08AF6747EC5E}"/>
                </a:ext>
              </a:extLst>
            </p:cNvPr>
            <p:cNvSpPr/>
            <p:nvPr/>
          </p:nvSpPr>
          <p:spPr>
            <a:xfrm>
              <a:off x="7161137" y="3049573"/>
              <a:ext cx="0" cy="50793"/>
            </a:xfrm>
            <a:custGeom>
              <a:avLst/>
              <a:gdLst/>
              <a:ahLst/>
              <a:cxnLst/>
              <a:rect l="l" t="t" r="r" b="b"/>
              <a:pathLst>
                <a:path h="50800">
                  <a:moveTo>
                    <a:pt x="0" y="0"/>
                  </a:moveTo>
                  <a:lnTo>
                    <a:pt x="0" y="50291"/>
                  </a:lnTo>
                </a:path>
              </a:pathLst>
            </a:custGeom>
            <a:ln w="12192">
              <a:solidFill>
                <a:srgbClr val="929497"/>
              </a:solidFill>
            </a:ln>
          </p:spPr>
          <p:txBody>
            <a:bodyPr wrap="square" lIns="0" tIns="0" rIns="0" bIns="0" rtlCol="0"/>
            <a:lstStyle/>
            <a:p>
              <a:pPr defTabSz="914286">
                <a:defRPr/>
              </a:pPr>
              <a:endParaRPr sz="1800">
                <a:solidFill>
                  <a:prstClr val="black"/>
                </a:solidFill>
                <a:latin typeface="Calibri"/>
              </a:endParaRPr>
            </a:p>
          </p:txBody>
        </p:sp>
        <p:sp>
          <p:nvSpPr>
            <p:cNvPr id="190" name="object 84">
              <a:extLst>
                <a:ext uri="{FF2B5EF4-FFF2-40B4-BE49-F238E27FC236}">
                  <a16:creationId xmlns:a16="http://schemas.microsoft.com/office/drawing/2014/main" id="{8BD6C5CC-2004-354F-997C-342218DA56A1}"/>
                </a:ext>
              </a:extLst>
            </p:cNvPr>
            <p:cNvSpPr/>
            <p:nvPr/>
          </p:nvSpPr>
          <p:spPr>
            <a:xfrm>
              <a:off x="7161137" y="3116621"/>
              <a:ext cx="0" cy="52062"/>
            </a:xfrm>
            <a:custGeom>
              <a:avLst/>
              <a:gdLst/>
              <a:ahLst/>
              <a:cxnLst/>
              <a:rect l="l" t="t" r="r" b="b"/>
              <a:pathLst>
                <a:path h="52069">
                  <a:moveTo>
                    <a:pt x="0" y="0"/>
                  </a:moveTo>
                  <a:lnTo>
                    <a:pt x="0" y="51816"/>
                  </a:lnTo>
                </a:path>
              </a:pathLst>
            </a:custGeom>
            <a:ln w="12192">
              <a:solidFill>
                <a:srgbClr val="929497"/>
              </a:solidFill>
            </a:ln>
          </p:spPr>
          <p:txBody>
            <a:bodyPr wrap="square" lIns="0" tIns="0" rIns="0" bIns="0" rtlCol="0"/>
            <a:lstStyle/>
            <a:p>
              <a:pPr defTabSz="914286">
                <a:defRPr/>
              </a:pPr>
              <a:endParaRPr sz="1800">
                <a:solidFill>
                  <a:prstClr val="black"/>
                </a:solidFill>
                <a:latin typeface="Calibri"/>
              </a:endParaRPr>
            </a:p>
          </p:txBody>
        </p:sp>
        <p:sp>
          <p:nvSpPr>
            <p:cNvPr id="191" name="object 85">
              <a:extLst>
                <a:ext uri="{FF2B5EF4-FFF2-40B4-BE49-F238E27FC236}">
                  <a16:creationId xmlns:a16="http://schemas.microsoft.com/office/drawing/2014/main" id="{03F1AEE7-9420-DC48-8B22-E0D13B294B8D}"/>
                </a:ext>
              </a:extLst>
            </p:cNvPr>
            <p:cNvSpPr/>
            <p:nvPr/>
          </p:nvSpPr>
          <p:spPr>
            <a:xfrm>
              <a:off x="7161137" y="3185192"/>
              <a:ext cx="0" cy="50793"/>
            </a:xfrm>
            <a:custGeom>
              <a:avLst/>
              <a:gdLst/>
              <a:ahLst/>
              <a:cxnLst/>
              <a:rect l="l" t="t" r="r" b="b"/>
              <a:pathLst>
                <a:path h="50800">
                  <a:moveTo>
                    <a:pt x="0" y="0"/>
                  </a:moveTo>
                  <a:lnTo>
                    <a:pt x="0" y="50291"/>
                  </a:lnTo>
                </a:path>
              </a:pathLst>
            </a:custGeom>
            <a:ln w="12192">
              <a:solidFill>
                <a:srgbClr val="929497"/>
              </a:solidFill>
            </a:ln>
          </p:spPr>
          <p:txBody>
            <a:bodyPr wrap="square" lIns="0" tIns="0" rIns="0" bIns="0" rtlCol="0"/>
            <a:lstStyle/>
            <a:p>
              <a:pPr defTabSz="914286">
                <a:defRPr/>
              </a:pPr>
              <a:endParaRPr sz="1800">
                <a:solidFill>
                  <a:prstClr val="black"/>
                </a:solidFill>
                <a:latin typeface="Calibri"/>
              </a:endParaRPr>
            </a:p>
          </p:txBody>
        </p:sp>
        <p:sp>
          <p:nvSpPr>
            <p:cNvPr id="192" name="object 86">
              <a:extLst>
                <a:ext uri="{FF2B5EF4-FFF2-40B4-BE49-F238E27FC236}">
                  <a16:creationId xmlns:a16="http://schemas.microsoft.com/office/drawing/2014/main" id="{5A7DCFD4-2A22-AE48-BFC2-213D640954CF}"/>
                </a:ext>
              </a:extLst>
            </p:cNvPr>
            <p:cNvSpPr/>
            <p:nvPr/>
          </p:nvSpPr>
          <p:spPr>
            <a:xfrm>
              <a:off x="7161137" y="3252240"/>
              <a:ext cx="0" cy="52062"/>
            </a:xfrm>
            <a:custGeom>
              <a:avLst/>
              <a:gdLst/>
              <a:ahLst/>
              <a:cxnLst/>
              <a:rect l="l" t="t" r="r" b="b"/>
              <a:pathLst>
                <a:path h="52070">
                  <a:moveTo>
                    <a:pt x="0" y="0"/>
                  </a:moveTo>
                  <a:lnTo>
                    <a:pt x="0" y="51816"/>
                  </a:lnTo>
                </a:path>
              </a:pathLst>
            </a:custGeom>
            <a:ln w="12192">
              <a:solidFill>
                <a:srgbClr val="929497"/>
              </a:solidFill>
            </a:ln>
          </p:spPr>
          <p:txBody>
            <a:bodyPr wrap="square" lIns="0" tIns="0" rIns="0" bIns="0" rtlCol="0"/>
            <a:lstStyle/>
            <a:p>
              <a:pPr defTabSz="914286">
                <a:defRPr/>
              </a:pPr>
              <a:endParaRPr sz="1800">
                <a:solidFill>
                  <a:prstClr val="black"/>
                </a:solidFill>
                <a:latin typeface="Calibri"/>
              </a:endParaRPr>
            </a:p>
          </p:txBody>
        </p:sp>
        <p:sp>
          <p:nvSpPr>
            <p:cNvPr id="193" name="object 87">
              <a:extLst>
                <a:ext uri="{FF2B5EF4-FFF2-40B4-BE49-F238E27FC236}">
                  <a16:creationId xmlns:a16="http://schemas.microsoft.com/office/drawing/2014/main" id="{1B7E8C8B-829A-294B-ACDC-EB9443C85474}"/>
                </a:ext>
              </a:extLst>
            </p:cNvPr>
            <p:cNvSpPr/>
            <p:nvPr/>
          </p:nvSpPr>
          <p:spPr>
            <a:xfrm>
              <a:off x="7161137" y="3320810"/>
              <a:ext cx="0" cy="50793"/>
            </a:xfrm>
            <a:custGeom>
              <a:avLst/>
              <a:gdLst/>
              <a:ahLst/>
              <a:cxnLst/>
              <a:rect l="l" t="t" r="r" b="b"/>
              <a:pathLst>
                <a:path h="50800">
                  <a:moveTo>
                    <a:pt x="0" y="0"/>
                  </a:moveTo>
                  <a:lnTo>
                    <a:pt x="0" y="50291"/>
                  </a:lnTo>
                </a:path>
              </a:pathLst>
            </a:custGeom>
            <a:ln w="12192">
              <a:solidFill>
                <a:srgbClr val="929497"/>
              </a:solidFill>
            </a:ln>
          </p:spPr>
          <p:txBody>
            <a:bodyPr wrap="square" lIns="0" tIns="0" rIns="0" bIns="0" rtlCol="0"/>
            <a:lstStyle/>
            <a:p>
              <a:pPr defTabSz="914286">
                <a:defRPr/>
              </a:pPr>
              <a:endParaRPr sz="1800">
                <a:solidFill>
                  <a:prstClr val="black"/>
                </a:solidFill>
                <a:latin typeface="Calibri"/>
              </a:endParaRPr>
            </a:p>
          </p:txBody>
        </p:sp>
        <p:sp>
          <p:nvSpPr>
            <p:cNvPr id="194" name="object 88">
              <a:extLst>
                <a:ext uri="{FF2B5EF4-FFF2-40B4-BE49-F238E27FC236}">
                  <a16:creationId xmlns:a16="http://schemas.microsoft.com/office/drawing/2014/main" id="{5632E2E3-5483-7045-9132-9CB2BF87B7AD}"/>
                </a:ext>
              </a:extLst>
            </p:cNvPr>
            <p:cNvSpPr/>
            <p:nvPr/>
          </p:nvSpPr>
          <p:spPr>
            <a:xfrm>
              <a:off x="7161137" y="3387858"/>
              <a:ext cx="0" cy="50793"/>
            </a:xfrm>
            <a:custGeom>
              <a:avLst/>
              <a:gdLst/>
              <a:ahLst/>
              <a:cxnLst/>
              <a:rect l="l" t="t" r="r" b="b"/>
              <a:pathLst>
                <a:path h="50800">
                  <a:moveTo>
                    <a:pt x="0" y="0"/>
                  </a:moveTo>
                  <a:lnTo>
                    <a:pt x="0" y="50292"/>
                  </a:lnTo>
                </a:path>
              </a:pathLst>
            </a:custGeom>
            <a:ln w="12192">
              <a:solidFill>
                <a:srgbClr val="929497"/>
              </a:solidFill>
            </a:ln>
          </p:spPr>
          <p:txBody>
            <a:bodyPr wrap="square" lIns="0" tIns="0" rIns="0" bIns="0" rtlCol="0"/>
            <a:lstStyle/>
            <a:p>
              <a:pPr defTabSz="914286">
                <a:defRPr/>
              </a:pPr>
              <a:endParaRPr sz="1800">
                <a:solidFill>
                  <a:prstClr val="black"/>
                </a:solidFill>
                <a:latin typeface="Calibri"/>
              </a:endParaRPr>
            </a:p>
          </p:txBody>
        </p:sp>
        <p:sp>
          <p:nvSpPr>
            <p:cNvPr id="195" name="object 89">
              <a:extLst>
                <a:ext uri="{FF2B5EF4-FFF2-40B4-BE49-F238E27FC236}">
                  <a16:creationId xmlns:a16="http://schemas.microsoft.com/office/drawing/2014/main" id="{43433BCB-22D2-3646-8087-1BEB88223210}"/>
                </a:ext>
              </a:extLst>
            </p:cNvPr>
            <p:cNvSpPr/>
            <p:nvPr/>
          </p:nvSpPr>
          <p:spPr>
            <a:xfrm>
              <a:off x="7161137" y="3456429"/>
              <a:ext cx="0" cy="50793"/>
            </a:xfrm>
            <a:custGeom>
              <a:avLst/>
              <a:gdLst/>
              <a:ahLst/>
              <a:cxnLst/>
              <a:rect l="l" t="t" r="r" b="b"/>
              <a:pathLst>
                <a:path h="50800">
                  <a:moveTo>
                    <a:pt x="0" y="0"/>
                  </a:moveTo>
                  <a:lnTo>
                    <a:pt x="0" y="50291"/>
                  </a:lnTo>
                </a:path>
              </a:pathLst>
            </a:custGeom>
            <a:ln w="12192">
              <a:solidFill>
                <a:srgbClr val="929497"/>
              </a:solidFill>
            </a:ln>
          </p:spPr>
          <p:txBody>
            <a:bodyPr wrap="square" lIns="0" tIns="0" rIns="0" bIns="0" rtlCol="0"/>
            <a:lstStyle/>
            <a:p>
              <a:pPr defTabSz="914286">
                <a:defRPr/>
              </a:pPr>
              <a:endParaRPr sz="1800">
                <a:solidFill>
                  <a:prstClr val="black"/>
                </a:solidFill>
                <a:latin typeface="Calibri"/>
              </a:endParaRPr>
            </a:p>
          </p:txBody>
        </p:sp>
        <p:sp>
          <p:nvSpPr>
            <p:cNvPr id="196" name="object 90">
              <a:extLst>
                <a:ext uri="{FF2B5EF4-FFF2-40B4-BE49-F238E27FC236}">
                  <a16:creationId xmlns:a16="http://schemas.microsoft.com/office/drawing/2014/main" id="{3E4087E6-474A-954B-99B5-73CA52086932}"/>
                </a:ext>
              </a:extLst>
            </p:cNvPr>
            <p:cNvSpPr/>
            <p:nvPr/>
          </p:nvSpPr>
          <p:spPr>
            <a:xfrm>
              <a:off x="7161137" y="3523476"/>
              <a:ext cx="0" cy="50793"/>
            </a:xfrm>
            <a:custGeom>
              <a:avLst/>
              <a:gdLst/>
              <a:ahLst/>
              <a:cxnLst/>
              <a:rect l="l" t="t" r="r" b="b"/>
              <a:pathLst>
                <a:path h="50800">
                  <a:moveTo>
                    <a:pt x="0" y="0"/>
                  </a:moveTo>
                  <a:lnTo>
                    <a:pt x="0" y="50291"/>
                  </a:lnTo>
                </a:path>
              </a:pathLst>
            </a:custGeom>
            <a:ln w="12192">
              <a:solidFill>
                <a:srgbClr val="929497"/>
              </a:solidFill>
            </a:ln>
          </p:spPr>
          <p:txBody>
            <a:bodyPr wrap="square" lIns="0" tIns="0" rIns="0" bIns="0" rtlCol="0"/>
            <a:lstStyle/>
            <a:p>
              <a:pPr defTabSz="914286">
                <a:defRPr/>
              </a:pPr>
              <a:endParaRPr sz="1800">
                <a:solidFill>
                  <a:prstClr val="black"/>
                </a:solidFill>
                <a:latin typeface="Calibri"/>
              </a:endParaRPr>
            </a:p>
          </p:txBody>
        </p:sp>
        <p:sp>
          <p:nvSpPr>
            <p:cNvPr id="197" name="object 91">
              <a:extLst>
                <a:ext uri="{FF2B5EF4-FFF2-40B4-BE49-F238E27FC236}">
                  <a16:creationId xmlns:a16="http://schemas.microsoft.com/office/drawing/2014/main" id="{B3C47CD9-431A-DB4D-A751-3C63252A687E}"/>
                </a:ext>
              </a:extLst>
            </p:cNvPr>
            <p:cNvSpPr/>
            <p:nvPr/>
          </p:nvSpPr>
          <p:spPr>
            <a:xfrm>
              <a:off x="7161137" y="3590524"/>
              <a:ext cx="0" cy="52062"/>
            </a:xfrm>
            <a:custGeom>
              <a:avLst/>
              <a:gdLst/>
              <a:ahLst/>
              <a:cxnLst/>
              <a:rect l="l" t="t" r="r" b="b"/>
              <a:pathLst>
                <a:path h="52070">
                  <a:moveTo>
                    <a:pt x="0" y="0"/>
                  </a:moveTo>
                  <a:lnTo>
                    <a:pt x="0" y="51815"/>
                  </a:lnTo>
                </a:path>
              </a:pathLst>
            </a:custGeom>
            <a:ln w="12192">
              <a:solidFill>
                <a:srgbClr val="929497"/>
              </a:solidFill>
            </a:ln>
          </p:spPr>
          <p:txBody>
            <a:bodyPr wrap="square" lIns="0" tIns="0" rIns="0" bIns="0" rtlCol="0"/>
            <a:lstStyle/>
            <a:p>
              <a:pPr defTabSz="914286">
                <a:defRPr/>
              </a:pPr>
              <a:endParaRPr sz="1800">
                <a:solidFill>
                  <a:prstClr val="black"/>
                </a:solidFill>
                <a:latin typeface="Calibri"/>
              </a:endParaRPr>
            </a:p>
          </p:txBody>
        </p:sp>
        <p:sp>
          <p:nvSpPr>
            <p:cNvPr id="198" name="object 92">
              <a:extLst>
                <a:ext uri="{FF2B5EF4-FFF2-40B4-BE49-F238E27FC236}">
                  <a16:creationId xmlns:a16="http://schemas.microsoft.com/office/drawing/2014/main" id="{75EB58A3-06B0-6F4C-A6C9-66903DE262A6}"/>
                </a:ext>
              </a:extLst>
            </p:cNvPr>
            <p:cNvSpPr/>
            <p:nvPr/>
          </p:nvSpPr>
          <p:spPr>
            <a:xfrm>
              <a:off x="7161137" y="3659093"/>
              <a:ext cx="0" cy="50793"/>
            </a:xfrm>
            <a:custGeom>
              <a:avLst/>
              <a:gdLst/>
              <a:ahLst/>
              <a:cxnLst/>
              <a:rect l="l" t="t" r="r" b="b"/>
              <a:pathLst>
                <a:path h="50800">
                  <a:moveTo>
                    <a:pt x="0" y="0"/>
                  </a:moveTo>
                  <a:lnTo>
                    <a:pt x="0" y="50292"/>
                  </a:lnTo>
                </a:path>
              </a:pathLst>
            </a:custGeom>
            <a:ln w="12192">
              <a:solidFill>
                <a:srgbClr val="929497"/>
              </a:solidFill>
            </a:ln>
          </p:spPr>
          <p:txBody>
            <a:bodyPr wrap="square" lIns="0" tIns="0" rIns="0" bIns="0" rtlCol="0"/>
            <a:lstStyle/>
            <a:p>
              <a:pPr defTabSz="914286">
                <a:defRPr/>
              </a:pPr>
              <a:endParaRPr sz="1800">
                <a:solidFill>
                  <a:prstClr val="black"/>
                </a:solidFill>
                <a:latin typeface="Calibri"/>
              </a:endParaRPr>
            </a:p>
          </p:txBody>
        </p:sp>
        <p:sp>
          <p:nvSpPr>
            <p:cNvPr id="199" name="object 93">
              <a:extLst>
                <a:ext uri="{FF2B5EF4-FFF2-40B4-BE49-F238E27FC236}">
                  <a16:creationId xmlns:a16="http://schemas.microsoft.com/office/drawing/2014/main" id="{F790ECB8-8502-8843-8AB7-707C349D2114}"/>
                </a:ext>
              </a:extLst>
            </p:cNvPr>
            <p:cNvSpPr/>
            <p:nvPr/>
          </p:nvSpPr>
          <p:spPr>
            <a:xfrm>
              <a:off x="7161137" y="3726142"/>
              <a:ext cx="0" cy="52062"/>
            </a:xfrm>
            <a:custGeom>
              <a:avLst/>
              <a:gdLst/>
              <a:ahLst/>
              <a:cxnLst/>
              <a:rect l="l" t="t" r="r" b="b"/>
              <a:pathLst>
                <a:path h="52070">
                  <a:moveTo>
                    <a:pt x="0" y="0"/>
                  </a:moveTo>
                  <a:lnTo>
                    <a:pt x="0" y="51816"/>
                  </a:lnTo>
                </a:path>
              </a:pathLst>
            </a:custGeom>
            <a:ln w="12192">
              <a:solidFill>
                <a:srgbClr val="929497"/>
              </a:solidFill>
            </a:ln>
          </p:spPr>
          <p:txBody>
            <a:bodyPr wrap="square" lIns="0" tIns="0" rIns="0" bIns="0" rtlCol="0"/>
            <a:lstStyle/>
            <a:p>
              <a:pPr defTabSz="914286">
                <a:defRPr/>
              </a:pPr>
              <a:endParaRPr sz="1800">
                <a:solidFill>
                  <a:prstClr val="black"/>
                </a:solidFill>
                <a:latin typeface="Calibri"/>
              </a:endParaRPr>
            </a:p>
          </p:txBody>
        </p:sp>
        <p:sp>
          <p:nvSpPr>
            <p:cNvPr id="200" name="object 94">
              <a:extLst>
                <a:ext uri="{FF2B5EF4-FFF2-40B4-BE49-F238E27FC236}">
                  <a16:creationId xmlns:a16="http://schemas.microsoft.com/office/drawing/2014/main" id="{6B497BC6-47AF-234C-A67B-F48BE9B66D1C}"/>
                </a:ext>
              </a:extLst>
            </p:cNvPr>
            <p:cNvSpPr/>
            <p:nvPr/>
          </p:nvSpPr>
          <p:spPr>
            <a:xfrm>
              <a:off x="7161137" y="3794712"/>
              <a:ext cx="0" cy="50793"/>
            </a:xfrm>
            <a:custGeom>
              <a:avLst/>
              <a:gdLst/>
              <a:ahLst/>
              <a:cxnLst/>
              <a:rect l="l" t="t" r="r" b="b"/>
              <a:pathLst>
                <a:path h="50800">
                  <a:moveTo>
                    <a:pt x="0" y="0"/>
                  </a:moveTo>
                  <a:lnTo>
                    <a:pt x="0" y="50291"/>
                  </a:lnTo>
                </a:path>
              </a:pathLst>
            </a:custGeom>
            <a:ln w="12192">
              <a:solidFill>
                <a:srgbClr val="929497"/>
              </a:solidFill>
            </a:ln>
          </p:spPr>
          <p:txBody>
            <a:bodyPr wrap="square" lIns="0" tIns="0" rIns="0" bIns="0" rtlCol="0"/>
            <a:lstStyle/>
            <a:p>
              <a:pPr defTabSz="914286">
                <a:defRPr/>
              </a:pPr>
              <a:endParaRPr sz="1800">
                <a:solidFill>
                  <a:prstClr val="black"/>
                </a:solidFill>
                <a:latin typeface="Calibri"/>
              </a:endParaRPr>
            </a:p>
          </p:txBody>
        </p:sp>
        <p:sp>
          <p:nvSpPr>
            <p:cNvPr id="201" name="object 95">
              <a:extLst>
                <a:ext uri="{FF2B5EF4-FFF2-40B4-BE49-F238E27FC236}">
                  <a16:creationId xmlns:a16="http://schemas.microsoft.com/office/drawing/2014/main" id="{BC41EB6A-E381-4246-9F6A-604BF8E1ACAF}"/>
                </a:ext>
              </a:extLst>
            </p:cNvPr>
            <p:cNvSpPr/>
            <p:nvPr/>
          </p:nvSpPr>
          <p:spPr>
            <a:xfrm>
              <a:off x="7161137" y="3861760"/>
              <a:ext cx="0" cy="52062"/>
            </a:xfrm>
            <a:custGeom>
              <a:avLst/>
              <a:gdLst/>
              <a:ahLst/>
              <a:cxnLst/>
              <a:rect l="l" t="t" r="r" b="b"/>
              <a:pathLst>
                <a:path h="52070">
                  <a:moveTo>
                    <a:pt x="0" y="0"/>
                  </a:moveTo>
                  <a:lnTo>
                    <a:pt x="0" y="51815"/>
                  </a:lnTo>
                </a:path>
              </a:pathLst>
            </a:custGeom>
            <a:ln w="12192">
              <a:solidFill>
                <a:srgbClr val="929497"/>
              </a:solidFill>
            </a:ln>
          </p:spPr>
          <p:txBody>
            <a:bodyPr wrap="square" lIns="0" tIns="0" rIns="0" bIns="0" rtlCol="0"/>
            <a:lstStyle/>
            <a:p>
              <a:pPr defTabSz="914286">
                <a:defRPr/>
              </a:pPr>
              <a:endParaRPr sz="1800">
                <a:solidFill>
                  <a:prstClr val="black"/>
                </a:solidFill>
                <a:latin typeface="Calibri"/>
              </a:endParaRPr>
            </a:p>
          </p:txBody>
        </p:sp>
        <p:sp>
          <p:nvSpPr>
            <p:cNvPr id="202" name="object 96">
              <a:extLst>
                <a:ext uri="{FF2B5EF4-FFF2-40B4-BE49-F238E27FC236}">
                  <a16:creationId xmlns:a16="http://schemas.microsoft.com/office/drawing/2014/main" id="{5AE0B39D-E816-FD44-92CC-B76CE264DABE}"/>
                </a:ext>
              </a:extLst>
            </p:cNvPr>
            <p:cNvSpPr/>
            <p:nvPr/>
          </p:nvSpPr>
          <p:spPr>
            <a:xfrm>
              <a:off x="7161137" y="3930331"/>
              <a:ext cx="0" cy="50793"/>
            </a:xfrm>
            <a:custGeom>
              <a:avLst/>
              <a:gdLst/>
              <a:ahLst/>
              <a:cxnLst/>
              <a:rect l="l" t="t" r="r" b="b"/>
              <a:pathLst>
                <a:path h="50800">
                  <a:moveTo>
                    <a:pt x="0" y="0"/>
                  </a:moveTo>
                  <a:lnTo>
                    <a:pt x="0" y="50291"/>
                  </a:lnTo>
                </a:path>
              </a:pathLst>
            </a:custGeom>
            <a:ln w="12192">
              <a:solidFill>
                <a:srgbClr val="929497"/>
              </a:solidFill>
            </a:ln>
          </p:spPr>
          <p:txBody>
            <a:bodyPr wrap="square" lIns="0" tIns="0" rIns="0" bIns="0" rtlCol="0"/>
            <a:lstStyle/>
            <a:p>
              <a:pPr defTabSz="914286">
                <a:defRPr/>
              </a:pPr>
              <a:endParaRPr sz="1800">
                <a:solidFill>
                  <a:prstClr val="black"/>
                </a:solidFill>
                <a:latin typeface="Calibri"/>
              </a:endParaRPr>
            </a:p>
          </p:txBody>
        </p:sp>
        <p:sp>
          <p:nvSpPr>
            <p:cNvPr id="203" name="object 97">
              <a:extLst>
                <a:ext uri="{FF2B5EF4-FFF2-40B4-BE49-F238E27FC236}">
                  <a16:creationId xmlns:a16="http://schemas.microsoft.com/office/drawing/2014/main" id="{00E61043-C017-6A4A-83E9-3AF877631FBE}"/>
                </a:ext>
              </a:extLst>
            </p:cNvPr>
            <p:cNvSpPr/>
            <p:nvPr/>
          </p:nvSpPr>
          <p:spPr>
            <a:xfrm>
              <a:off x="7161137" y="3997378"/>
              <a:ext cx="0" cy="50793"/>
            </a:xfrm>
            <a:custGeom>
              <a:avLst/>
              <a:gdLst/>
              <a:ahLst/>
              <a:cxnLst/>
              <a:rect l="l" t="t" r="r" b="b"/>
              <a:pathLst>
                <a:path h="50800">
                  <a:moveTo>
                    <a:pt x="0" y="0"/>
                  </a:moveTo>
                  <a:lnTo>
                    <a:pt x="0" y="50292"/>
                  </a:lnTo>
                </a:path>
              </a:pathLst>
            </a:custGeom>
            <a:ln w="12192">
              <a:solidFill>
                <a:srgbClr val="929497"/>
              </a:solidFill>
            </a:ln>
          </p:spPr>
          <p:txBody>
            <a:bodyPr wrap="square" lIns="0" tIns="0" rIns="0" bIns="0" rtlCol="0"/>
            <a:lstStyle/>
            <a:p>
              <a:pPr defTabSz="914286">
                <a:defRPr/>
              </a:pPr>
              <a:endParaRPr sz="1800">
                <a:solidFill>
                  <a:prstClr val="black"/>
                </a:solidFill>
                <a:latin typeface="Calibri"/>
              </a:endParaRPr>
            </a:p>
          </p:txBody>
        </p:sp>
        <p:sp>
          <p:nvSpPr>
            <p:cNvPr id="204" name="object 98">
              <a:extLst>
                <a:ext uri="{FF2B5EF4-FFF2-40B4-BE49-F238E27FC236}">
                  <a16:creationId xmlns:a16="http://schemas.microsoft.com/office/drawing/2014/main" id="{6FC5B8EB-2407-1F4C-A341-94FA79AACC02}"/>
                </a:ext>
              </a:extLst>
            </p:cNvPr>
            <p:cNvSpPr/>
            <p:nvPr/>
          </p:nvSpPr>
          <p:spPr>
            <a:xfrm>
              <a:off x="7161137" y="4065949"/>
              <a:ext cx="0" cy="50793"/>
            </a:xfrm>
            <a:custGeom>
              <a:avLst/>
              <a:gdLst/>
              <a:ahLst/>
              <a:cxnLst/>
              <a:rect l="l" t="t" r="r" b="b"/>
              <a:pathLst>
                <a:path h="50800">
                  <a:moveTo>
                    <a:pt x="0" y="0"/>
                  </a:moveTo>
                  <a:lnTo>
                    <a:pt x="0" y="50292"/>
                  </a:lnTo>
                </a:path>
              </a:pathLst>
            </a:custGeom>
            <a:ln w="12192">
              <a:solidFill>
                <a:srgbClr val="929497"/>
              </a:solidFill>
            </a:ln>
          </p:spPr>
          <p:txBody>
            <a:bodyPr wrap="square" lIns="0" tIns="0" rIns="0" bIns="0" rtlCol="0"/>
            <a:lstStyle/>
            <a:p>
              <a:pPr defTabSz="914286">
                <a:defRPr/>
              </a:pPr>
              <a:endParaRPr sz="1800">
                <a:solidFill>
                  <a:prstClr val="black"/>
                </a:solidFill>
                <a:latin typeface="Calibri"/>
              </a:endParaRPr>
            </a:p>
          </p:txBody>
        </p:sp>
        <p:sp>
          <p:nvSpPr>
            <p:cNvPr id="205" name="object 99">
              <a:extLst>
                <a:ext uri="{FF2B5EF4-FFF2-40B4-BE49-F238E27FC236}">
                  <a16:creationId xmlns:a16="http://schemas.microsoft.com/office/drawing/2014/main" id="{94C605AC-5859-6647-B12B-CC0EF8095DD2}"/>
                </a:ext>
              </a:extLst>
            </p:cNvPr>
            <p:cNvSpPr/>
            <p:nvPr/>
          </p:nvSpPr>
          <p:spPr>
            <a:xfrm>
              <a:off x="7161137" y="4132997"/>
              <a:ext cx="0" cy="50793"/>
            </a:xfrm>
            <a:custGeom>
              <a:avLst/>
              <a:gdLst/>
              <a:ahLst/>
              <a:cxnLst/>
              <a:rect l="l" t="t" r="r" b="b"/>
              <a:pathLst>
                <a:path h="50800">
                  <a:moveTo>
                    <a:pt x="0" y="0"/>
                  </a:moveTo>
                  <a:lnTo>
                    <a:pt x="0" y="50292"/>
                  </a:lnTo>
                </a:path>
              </a:pathLst>
            </a:custGeom>
            <a:ln w="12192">
              <a:solidFill>
                <a:srgbClr val="929497"/>
              </a:solidFill>
            </a:ln>
          </p:spPr>
          <p:txBody>
            <a:bodyPr wrap="square" lIns="0" tIns="0" rIns="0" bIns="0" rtlCol="0"/>
            <a:lstStyle/>
            <a:p>
              <a:pPr defTabSz="914286">
                <a:defRPr/>
              </a:pPr>
              <a:endParaRPr sz="1800">
                <a:solidFill>
                  <a:prstClr val="black"/>
                </a:solidFill>
                <a:latin typeface="Calibri"/>
              </a:endParaRPr>
            </a:p>
          </p:txBody>
        </p:sp>
        <p:sp>
          <p:nvSpPr>
            <p:cNvPr id="206" name="object 100">
              <a:extLst>
                <a:ext uri="{FF2B5EF4-FFF2-40B4-BE49-F238E27FC236}">
                  <a16:creationId xmlns:a16="http://schemas.microsoft.com/office/drawing/2014/main" id="{E3E1825D-4155-054D-B9C9-D048E1140DA2}"/>
                </a:ext>
              </a:extLst>
            </p:cNvPr>
            <p:cNvSpPr/>
            <p:nvPr/>
          </p:nvSpPr>
          <p:spPr>
            <a:xfrm>
              <a:off x="7161137" y="4200044"/>
              <a:ext cx="0" cy="52062"/>
            </a:xfrm>
            <a:custGeom>
              <a:avLst/>
              <a:gdLst/>
              <a:ahLst/>
              <a:cxnLst/>
              <a:rect l="l" t="t" r="r" b="b"/>
              <a:pathLst>
                <a:path h="52070">
                  <a:moveTo>
                    <a:pt x="0" y="0"/>
                  </a:moveTo>
                  <a:lnTo>
                    <a:pt x="0" y="51815"/>
                  </a:lnTo>
                </a:path>
              </a:pathLst>
            </a:custGeom>
            <a:ln w="12192">
              <a:solidFill>
                <a:srgbClr val="929497"/>
              </a:solidFill>
            </a:ln>
          </p:spPr>
          <p:txBody>
            <a:bodyPr wrap="square" lIns="0" tIns="0" rIns="0" bIns="0" rtlCol="0"/>
            <a:lstStyle/>
            <a:p>
              <a:pPr defTabSz="914286">
                <a:defRPr/>
              </a:pPr>
              <a:endParaRPr sz="1800">
                <a:solidFill>
                  <a:prstClr val="black"/>
                </a:solidFill>
                <a:latin typeface="Calibri"/>
              </a:endParaRPr>
            </a:p>
          </p:txBody>
        </p:sp>
        <p:sp>
          <p:nvSpPr>
            <p:cNvPr id="207" name="object 101">
              <a:extLst>
                <a:ext uri="{FF2B5EF4-FFF2-40B4-BE49-F238E27FC236}">
                  <a16:creationId xmlns:a16="http://schemas.microsoft.com/office/drawing/2014/main" id="{C0FD7608-5C79-4A47-AB1C-BE85DF62997C}"/>
                </a:ext>
              </a:extLst>
            </p:cNvPr>
            <p:cNvSpPr/>
            <p:nvPr/>
          </p:nvSpPr>
          <p:spPr>
            <a:xfrm>
              <a:off x="7161137" y="4268614"/>
              <a:ext cx="0" cy="50793"/>
            </a:xfrm>
            <a:custGeom>
              <a:avLst/>
              <a:gdLst/>
              <a:ahLst/>
              <a:cxnLst/>
              <a:rect l="l" t="t" r="r" b="b"/>
              <a:pathLst>
                <a:path h="50800">
                  <a:moveTo>
                    <a:pt x="0" y="0"/>
                  </a:moveTo>
                  <a:lnTo>
                    <a:pt x="0" y="50292"/>
                  </a:lnTo>
                </a:path>
              </a:pathLst>
            </a:custGeom>
            <a:ln w="12192">
              <a:solidFill>
                <a:srgbClr val="929497"/>
              </a:solidFill>
            </a:ln>
          </p:spPr>
          <p:txBody>
            <a:bodyPr wrap="square" lIns="0" tIns="0" rIns="0" bIns="0" rtlCol="0"/>
            <a:lstStyle/>
            <a:p>
              <a:pPr defTabSz="914286">
                <a:defRPr/>
              </a:pPr>
              <a:endParaRPr sz="1800">
                <a:solidFill>
                  <a:prstClr val="black"/>
                </a:solidFill>
                <a:latin typeface="Calibri"/>
              </a:endParaRPr>
            </a:p>
          </p:txBody>
        </p:sp>
        <p:sp>
          <p:nvSpPr>
            <p:cNvPr id="208" name="object 102">
              <a:extLst>
                <a:ext uri="{FF2B5EF4-FFF2-40B4-BE49-F238E27FC236}">
                  <a16:creationId xmlns:a16="http://schemas.microsoft.com/office/drawing/2014/main" id="{97003E18-7CF3-5D41-8E1B-4EDBA3BC03E9}"/>
                </a:ext>
              </a:extLst>
            </p:cNvPr>
            <p:cNvSpPr/>
            <p:nvPr/>
          </p:nvSpPr>
          <p:spPr>
            <a:xfrm>
              <a:off x="7161137" y="4335663"/>
              <a:ext cx="0" cy="52062"/>
            </a:xfrm>
            <a:custGeom>
              <a:avLst/>
              <a:gdLst/>
              <a:ahLst/>
              <a:cxnLst/>
              <a:rect l="l" t="t" r="r" b="b"/>
              <a:pathLst>
                <a:path h="52070">
                  <a:moveTo>
                    <a:pt x="0" y="0"/>
                  </a:moveTo>
                  <a:lnTo>
                    <a:pt x="0" y="51816"/>
                  </a:lnTo>
                </a:path>
              </a:pathLst>
            </a:custGeom>
            <a:ln w="12192">
              <a:solidFill>
                <a:srgbClr val="929497"/>
              </a:solidFill>
            </a:ln>
          </p:spPr>
          <p:txBody>
            <a:bodyPr wrap="square" lIns="0" tIns="0" rIns="0" bIns="0" rtlCol="0"/>
            <a:lstStyle/>
            <a:p>
              <a:pPr defTabSz="914286">
                <a:defRPr/>
              </a:pPr>
              <a:endParaRPr sz="1800">
                <a:solidFill>
                  <a:prstClr val="black"/>
                </a:solidFill>
                <a:latin typeface="Calibri"/>
              </a:endParaRPr>
            </a:p>
          </p:txBody>
        </p:sp>
        <p:sp>
          <p:nvSpPr>
            <p:cNvPr id="209" name="object 103">
              <a:extLst>
                <a:ext uri="{FF2B5EF4-FFF2-40B4-BE49-F238E27FC236}">
                  <a16:creationId xmlns:a16="http://schemas.microsoft.com/office/drawing/2014/main" id="{DB9F1A65-4776-CE4A-B4AF-4557201DCA5D}"/>
                </a:ext>
              </a:extLst>
            </p:cNvPr>
            <p:cNvSpPr/>
            <p:nvPr/>
          </p:nvSpPr>
          <p:spPr>
            <a:xfrm>
              <a:off x="7161137" y="4404232"/>
              <a:ext cx="0" cy="50793"/>
            </a:xfrm>
            <a:custGeom>
              <a:avLst/>
              <a:gdLst/>
              <a:ahLst/>
              <a:cxnLst/>
              <a:rect l="l" t="t" r="r" b="b"/>
              <a:pathLst>
                <a:path h="50800">
                  <a:moveTo>
                    <a:pt x="0" y="0"/>
                  </a:moveTo>
                  <a:lnTo>
                    <a:pt x="0" y="50291"/>
                  </a:lnTo>
                </a:path>
              </a:pathLst>
            </a:custGeom>
            <a:ln w="12192">
              <a:solidFill>
                <a:srgbClr val="929497"/>
              </a:solidFill>
            </a:ln>
          </p:spPr>
          <p:txBody>
            <a:bodyPr wrap="square" lIns="0" tIns="0" rIns="0" bIns="0" rtlCol="0"/>
            <a:lstStyle/>
            <a:p>
              <a:pPr defTabSz="914286">
                <a:defRPr/>
              </a:pPr>
              <a:endParaRPr sz="1800">
                <a:solidFill>
                  <a:prstClr val="black"/>
                </a:solidFill>
                <a:latin typeface="Calibri"/>
              </a:endParaRPr>
            </a:p>
          </p:txBody>
        </p:sp>
        <p:sp>
          <p:nvSpPr>
            <p:cNvPr id="210" name="object 104">
              <a:extLst>
                <a:ext uri="{FF2B5EF4-FFF2-40B4-BE49-F238E27FC236}">
                  <a16:creationId xmlns:a16="http://schemas.microsoft.com/office/drawing/2014/main" id="{6A5199FF-241A-CE49-94DE-FEAA2DAE463C}"/>
                </a:ext>
              </a:extLst>
            </p:cNvPr>
            <p:cNvSpPr/>
            <p:nvPr/>
          </p:nvSpPr>
          <p:spPr>
            <a:xfrm>
              <a:off x="7161137" y="4471281"/>
              <a:ext cx="0" cy="52062"/>
            </a:xfrm>
            <a:custGeom>
              <a:avLst/>
              <a:gdLst/>
              <a:ahLst/>
              <a:cxnLst/>
              <a:rect l="l" t="t" r="r" b="b"/>
              <a:pathLst>
                <a:path h="52070">
                  <a:moveTo>
                    <a:pt x="0" y="0"/>
                  </a:moveTo>
                  <a:lnTo>
                    <a:pt x="0" y="51815"/>
                  </a:lnTo>
                </a:path>
              </a:pathLst>
            </a:custGeom>
            <a:ln w="12192">
              <a:solidFill>
                <a:srgbClr val="929497"/>
              </a:solidFill>
            </a:ln>
          </p:spPr>
          <p:txBody>
            <a:bodyPr wrap="square" lIns="0" tIns="0" rIns="0" bIns="0" rtlCol="0"/>
            <a:lstStyle/>
            <a:p>
              <a:pPr defTabSz="914286">
                <a:defRPr/>
              </a:pPr>
              <a:endParaRPr sz="1800">
                <a:solidFill>
                  <a:prstClr val="black"/>
                </a:solidFill>
                <a:latin typeface="Calibri"/>
              </a:endParaRPr>
            </a:p>
          </p:txBody>
        </p:sp>
        <p:sp>
          <p:nvSpPr>
            <p:cNvPr id="211" name="object 105">
              <a:extLst>
                <a:ext uri="{FF2B5EF4-FFF2-40B4-BE49-F238E27FC236}">
                  <a16:creationId xmlns:a16="http://schemas.microsoft.com/office/drawing/2014/main" id="{8056AB3A-6BED-C04B-B6CD-4A8E6B11A290}"/>
                </a:ext>
              </a:extLst>
            </p:cNvPr>
            <p:cNvSpPr/>
            <p:nvPr/>
          </p:nvSpPr>
          <p:spPr>
            <a:xfrm>
              <a:off x="7161137" y="4539852"/>
              <a:ext cx="0" cy="50793"/>
            </a:xfrm>
            <a:custGeom>
              <a:avLst/>
              <a:gdLst/>
              <a:ahLst/>
              <a:cxnLst/>
              <a:rect l="l" t="t" r="r" b="b"/>
              <a:pathLst>
                <a:path h="50800">
                  <a:moveTo>
                    <a:pt x="0" y="0"/>
                  </a:moveTo>
                  <a:lnTo>
                    <a:pt x="0" y="50291"/>
                  </a:lnTo>
                </a:path>
              </a:pathLst>
            </a:custGeom>
            <a:ln w="12192">
              <a:solidFill>
                <a:srgbClr val="929497"/>
              </a:solidFill>
            </a:ln>
          </p:spPr>
          <p:txBody>
            <a:bodyPr wrap="square" lIns="0" tIns="0" rIns="0" bIns="0" rtlCol="0"/>
            <a:lstStyle/>
            <a:p>
              <a:pPr defTabSz="914286">
                <a:defRPr/>
              </a:pPr>
              <a:endParaRPr sz="1800">
                <a:solidFill>
                  <a:prstClr val="black"/>
                </a:solidFill>
                <a:latin typeface="Calibri"/>
              </a:endParaRPr>
            </a:p>
          </p:txBody>
        </p:sp>
        <p:sp>
          <p:nvSpPr>
            <p:cNvPr id="212" name="object 106">
              <a:extLst>
                <a:ext uri="{FF2B5EF4-FFF2-40B4-BE49-F238E27FC236}">
                  <a16:creationId xmlns:a16="http://schemas.microsoft.com/office/drawing/2014/main" id="{0E720605-0DAF-714F-BF8B-4E06C829BAD5}"/>
                </a:ext>
              </a:extLst>
            </p:cNvPr>
            <p:cNvSpPr/>
            <p:nvPr/>
          </p:nvSpPr>
          <p:spPr>
            <a:xfrm>
              <a:off x="7161137" y="4606899"/>
              <a:ext cx="0" cy="50793"/>
            </a:xfrm>
            <a:custGeom>
              <a:avLst/>
              <a:gdLst/>
              <a:ahLst/>
              <a:cxnLst/>
              <a:rect l="l" t="t" r="r" b="b"/>
              <a:pathLst>
                <a:path h="50800">
                  <a:moveTo>
                    <a:pt x="0" y="0"/>
                  </a:moveTo>
                  <a:lnTo>
                    <a:pt x="0" y="50292"/>
                  </a:lnTo>
                </a:path>
              </a:pathLst>
            </a:custGeom>
            <a:ln w="12192">
              <a:solidFill>
                <a:srgbClr val="929497"/>
              </a:solidFill>
            </a:ln>
          </p:spPr>
          <p:txBody>
            <a:bodyPr wrap="square" lIns="0" tIns="0" rIns="0" bIns="0" rtlCol="0"/>
            <a:lstStyle/>
            <a:p>
              <a:pPr defTabSz="914286">
                <a:defRPr/>
              </a:pPr>
              <a:endParaRPr sz="1800">
                <a:solidFill>
                  <a:prstClr val="black"/>
                </a:solidFill>
                <a:latin typeface="Calibri"/>
              </a:endParaRPr>
            </a:p>
          </p:txBody>
        </p:sp>
        <p:sp>
          <p:nvSpPr>
            <p:cNvPr id="213" name="object 107">
              <a:extLst>
                <a:ext uri="{FF2B5EF4-FFF2-40B4-BE49-F238E27FC236}">
                  <a16:creationId xmlns:a16="http://schemas.microsoft.com/office/drawing/2014/main" id="{94917DC9-43D8-C249-965C-448A8349BA71}"/>
                </a:ext>
              </a:extLst>
            </p:cNvPr>
            <p:cNvSpPr/>
            <p:nvPr/>
          </p:nvSpPr>
          <p:spPr>
            <a:xfrm>
              <a:off x="7161137" y="4675470"/>
              <a:ext cx="0" cy="50793"/>
            </a:xfrm>
            <a:custGeom>
              <a:avLst/>
              <a:gdLst/>
              <a:ahLst/>
              <a:cxnLst/>
              <a:rect l="l" t="t" r="r" b="b"/>
              <a:pathLst>
                <a:path h="50800">
                  <a:moveTo>
                    <a:pt x="0" y="0"/>
                  </a:moveTo>
                  <a:lnTo>
                    <a:pt x="0" y="50292"/>
                  </a:lnTo>
                </a:path>
              </a:pathLst>
            </a:custGeom>
            <a:ln w="12192">
              <a:solidFill>
                <a:srgbClr val="929497"/>
              </a:solidFill>
            </a:ln>
          </p:spPr>
          <p:txBody>
            <a:bodyPr wrap="square" lIns="0" tIns="0" rIns="0" bIns="0" rtlCol="0"/>
            <a:lstStyle/>
            <a:p>
              <a:pPr defTabSz="914286">
                <a:defRPr/>
              </a:pPr>
              <a:endParaRPr sz="1800">
                <a:solidFill>
                  <a:prstClr val="black"/>
                </a:solidFill>
                <a:latin typeface="Calibri"/>
              </a:endParaRPr>
            </a:p>
          </p:txBody>
        </p:sp>
        <p:sp>
          <p:nvSpPr>
            <p:cNvPr id="214" name="object 108">
              <a:extLst>
                <a:ext uri="{FF2B5EF4-FFF2-40B4-BE49-F238E27FC236}">
                  <a16:creationId xmlns:a16="http://schemas.microsoft.com/office/drawing/2014/main" id="{9236BAB5-54A9-044C-98FB-978E097B0374}"/>
                </a:ext>
              </a:extLst>
            </p:cNvPr>
            <p:cNvSpPr/>
            <p:nvPr/>
          </p:nvSpPr>
          <p:spPr>
            <a:xfrm>
              <a:off x="7161137" y="4742517"/>
              <a:ext cx="0" cy="50793"/>
            </a:xfrm>
            <a:custGeom>
              <a:avLst/>
              <a:gdLst/>
              <a:ahLst/>
              <a:cxnLst/>
              <a:rect l="l" t="t" r="r" b="b"/>
              <a:pathLst>
                <a:path h="50800">
                  <a:moveTo>
                    <a:pt x="0" y="0"/>
                  </a:moveTo>
                  <a:lnTo>
                    <a:pt x="0" y="50292"/>
                  </a:lnTo>
                </a:path>
              </a:pathLst>
            </a:custGeom>
            <a:ln w="12192">
              <a:solidFill>
                <a:srgbClr val="929497"/>
              </a:solidFill>
            </a:ln>
          </p:spPr>
          <p:txBody>
            <a:bodyPr wrap="square" lIns="0" tIns="0" rIns="0" bIns="0" rtlCol="0"/>
            <a:lstStyle/>
            <a:p>
              <a:pPr defTabSz="914286">
                <a:defRPr/>
              </a:pPr>
              <a:endParaRPr sz="1800">
                <a:solidFill>
                  <a:prstClr val="black"/>
                </a:solidFill>
                <a:latin typeface="Calibri"/>
              </a:endParaRPr>
            </a:p>
          </p:txBody>
        </p:sp>
        <p:sp>
          <p:nvSpPr>
            <p:cNvPr id="215" name="object 109">
              <a:extLst>
                <a:ext uri="{FF2B5EF4-FFF2-40B4-BE49-F238E27FC236}">
                  <a16:creationId xmlns:a16="http://schemas.microsoft.com/office/drawing/2014/main" id="{501488C4-1F61-E24D-9597-8782F303219E}"/>
                </a:ext>
              </a:extLst>
            </p:cNvPr>
            <p:cNvSpPr/>
            <p:nvPr/>
          </p:nvSpPr>
          <p:spPr>
            <a:xfrm>
              <a:off x="2151640" y="4104808"/>
              <a:ext cx="7183456" cy="710472"/>
            </a:xfrm>
            <a:custGeom>
              <a:avLst/>
              <a:gdLst/>
              <a:ahLst/>
              <a:cxnLst/>
              <a:rect l="l" t="t" r="r" b="b"/>
              <a:pathLst>
                <a:path w="7184390" h="710564">
                  <a:moveTo>
                    <a:pt x="7184135" y="0"/>
                  </a:moveTo>
                  <a:lnTo>
                    <a:pt x="0" y="710183"/>
                  </a:lnTo>
                  <a:lnTo>
                    <a:pt x="2377694" y="710183"/>
                  </a:lnTo>
                  <a:lnTo>
                    <a:pt x="2377694" y="646810"/>
                  </a:lnTo>
                  <a:lnTo>
                    <a:pt x="2485516" y="646810"/>
                  </a:lnTo>
                  <a:lnTo>
                    <a:pt x="2485516" y="574928"/>
                  </a:lnTo>
                  <a:lnTo>
                    <a:pt x="2631059" y="574928"/>
                  </a:lnTo>
                  <a:lnTo>
                    <a:pt x="2631059" y="494537"/>
                  </a:lnTo>
                  <a:lnTo>
                    <a:pt x="3641979" y="494537"/>
                  </a:lnTo>
                  <a:lnTo>
                    <a:pt x="3641979" y="431164"/>
                  </a:lnTo>
                  <a:lnTo>
                    <a:pt x="4720208" y="431164"/>
                  </a:lnTo>
                  <a:lnTo>
                    <a:pt x="4720208" y="342391"/>
                  </a:lnTo>
                  <a:lnTo>
                    <a:pt x="5049139" y="342391"/>
                  </a:lnTo>
                  <a:lnTo>
                    <a:pt x="5049139" y="266318"/>
                  </a:lnTo>
                  <a:lnTo>
                    <a:pt x="6046597" y="266318"/>
                  </a:lnTo>
                  <a:lnTo>
                    <a:pt x="6046597" y="181736"/>
                  </a:lnTo>
                  <a:lnTo>
                    <a:pt x="6450838" y="181736"/>
                  </a:lnTo>
                  <a:lnTo>
                    <a:pt x="6450838" y="105663"/>
                  </a:lnTo>
                  <a:lnTo>
                    <a:pt x="7184135" y="105663"/>
                  </a:lnTo>
                  <a:lnTo>
                    <a:pt x="7184135" y="0"/>
                  </a:lnTo>
                  <a:close/>
                </a:path>
              </a:pathLst>
            </a:custGeom>
            <a:solidFill>
              <a:srgbClr val="F3F7F8"/>
            </a:solidFill>
          </p:spPr>
          <p:txBody>
            <a:bodyPr wrap="square" lIns="0" tIns="0" rIns="0" bIns="0" rtlCol="0"/>
            <a:lstStyle/>
            <a:p>
              <a:pPr defTabSz="914286">
                <a:defRPr/>
              </a:pPr>
              <a:endParaRPr sz="1800">
                <a:solidFill>
                  <a:prstClr val="black"/>
                </a:solidFill>
                <a:latin typeface="Calibri"/>
              </a:endParaRPr>
            </a:p>
          </p:txBody>
        </p:sp>
        <p:sp>
          <p:nvSpPr>
            <p:cNvPr id="216" name="object 110">
              <a:extLst>
                <a:ext uri="{FF2B5EF4-FFF2-40B4-BE49-F238E27FC236}">
                  <a16:creationId xmlns:a16="http://schemas.microsoft.com/office/drawing/2014/main" id="{CDA56DED-6295-364D-AA8C-9DD3E02D33E8}"/>
                </a:ext>
              </a:extLst>
            </p:cNvPr>
            <p:cNvSpPr/>
            <p:nvPr/>
          </p:nvSpPr>
          <p:spPr>
            <a:xfrm>
              <a:off x="2151640" y="4104808"/>
              <a:ext cx="7183456" cy="710472"/>
            </a:xfrm>
            <a:custGeom>
              <a:avLst/>
              <a:gdLst/>
              <a:ahLst/>
              <a:cxnLst/>
              <a:rect l="l" t="t" r="r" b="b"/>
              <a:pathLst>
                <a:path w="7184390" h="710564">
                  <a:moveTo>
                    <a:pt x="0" y="710183"/>
                  </a:moveTo>
                  <a:lnTo>
                    <a:pt x="2377694" y="710183"/>
                  </a:lnTo>
                  <a:lnTo>
                    <a:pt x="2377694" y="646810"/>
                  </a:lnTo>
                  <a:lnTo>
                    <a:pt x="2485516" y="646810"/>
                  </a:lnTo>
                  <a:lnTo>
                    <a:pt x="2485516" y="574928"/>
                  </a:lnTo>
                  <a:lnTo>
                    <a:pt x="2631059" y="574928"/>
                  </a:lnTo>
                  <a:lnTo>
                    <a:pt x="2631059" y="494537"/>
                  </a:lnTo>
                  <a:lnTo>
                    <a:pt x="3641979" y="494537"/>
                  </a:lnTo>
                  <a:lnTo>
                    <a:pt x="3641979" y="431164"/>
                  </a:lnTo>
                  <a:lnTo>
                    <a:pt x="4720208" y="431164"/>
                  </a:lnTo>
                  <a:lnTo>
                    <a:pt x="4720208" y="342391"/>
                  </a:lnTo>
                  <a:lnTo>
                    <a:pt x="5049139" y="342391"/>
                  </a:lnTo>
                  <a:lnTo>
                    <a:pt x="5049139" y="266318"/>
                  </a:lnTo>
                  <a:lnTo>
                    <a:pt x="6046597" y="266318"/>
                  </a:lnTo>
                  <a:lnTo>
                    <a:pt x="6046597" y="181736"/>
                  </a:lnTo>
                  <a:lnTo>
                    <a:pt x="6450838" y="181736"/>
                  </a:lnTo>
                  <a:lnTo>
                    <a:pt x="6450838" y="105663"/>
                  </a:lnTo>
                  <a:lnTo>
                    <a:pt x="7184135" y="105663"/>
                  </a:lnTo>
                  <a:lnTo>
                    <a:pt x="7184135" y="0"/>
                  </a:lnTo>
                </a:path>
              </a:pathLst>
            </a:custGeom>
            <a:ln w="19812">
              <a:solidFill>
                <a:srgbClr val="034E88"/>
              </a:solidFill>
            </a:ln>
          </p:spPr>
          <p:txBody>
            <a:bodyPr wrap="square" lIns="0" tIns="0" rIns="0" bIns="0" rtlCol="0"/>
            <a:lstStyle/>
            <a:p>
              <a:pPr defTabSz="914286">
                <a:defRPr/>
              </a:pPr>
              <a:endParaRPr sz="1800">
                <a:solidFill>
                  <a:prstClr val="black"/>
                </a:solidFill>
                <a:latin typeface="Calibri"/>
              </a:endParaRPr>
            </a:p>
          </p:txBody>
        </p:sp>
        <p:sp>
          <p:nvSpPr>
            <p:cNvPr id="217" name="object 111">
              <a:extLst>
                <a:ext uri="{FF2B5EF4-FFF2-40B4-BE49-F238E27FC236}">
                  <a16:creationId xmlns:a16="http://schemas.microsoft.com/office/drawing/2014/main" id="{B6BD272D-279D-954C-B9C1-320E0D617F9F}"/>
                </a:ext>
              </a:extLst>
            </p:cNvPr>
            <p:cNvSpPr/>
            <p:nvPr/>
          </p:nvSpPr>
          <p:spPr>
            <a:xfrm>
              <a:off x="2355830" y="4138330"/>
              <a:ext cx="6979011" cy="664758"/>
            </a:xfrm>
            <a:custGeom>
              <a:avLst/>
              <a:gdLst/>
              <a:ahLst/>
              <a:cxnLst/>
              <a:rect l="l" t="t" r="r" b="b"/>
              <a:pathLst>
                <a:path w="6979920" h="664845">
                  <a:moveTo>
                    <a:pt x="6979919" y="0"/>
                  </a:moveTo>
                  <a:lnTo>
                    <a:pt x="5222112" y="0"/>
                  </a:lnTo>
                  <a:lnTo>
                    <a:pt x="5222112" y="93090"/>
                  </a:lnTo>
                  <a:lnTo>
                    <a:pt x="4596637" y="93090"/>
                  </a:lnTo>
                  <a:lnTo>
                    <a:pt x="4596637" y="190500"/>
                  </a:lnTo>
                  <a:lnTo>
                    <a:pt x="3407791" y="190500"/>
                  </a:lnTo>
                  <a:lnTo>
                    <a:pt x="3407791" y="270890"/>
                  </a:lnTo>
                  <a:lnTo>
                    <a:pt x="2232279" y="270890"/>
                  </a:lnTo>
                  <a:lnTo>
                    <a:pt x="2232279" y="359790"/>
                  </a:lnTo>
                  <a:lnTo>
                    <a:pt x="744093" y="359790"/>
                  </a:lnTo>
                  <a:lnTo>
                    <a:pt x="744093" y="431672"/>
                  </a:lnTo>
                  <a:lnTo>
                    <a:pt x="372109" y="431672"/>
                  </a:lnTo>
                  <a:lnTo>
                    <a:pt x="372109" y="584072"/>
                  </a:lnTo>
                  <a:lnTo>
                    <a:pt x="0" y="584072"/>
                  </a:lnTo>
                  <a:lnTo>
                    <a:pt x="0" y="664463"/>
                  </a:lnTo>
                  <a:lnTo>
                    <a:pt x="6979919" y="0"/>
                  </a:lnTo>
                  <a:close/>
                </a:path>
              </a:pathLst>
            </a:custGeom>
            <a:solidFill>
              <a:srgbClr val="F3F7F8"/>
            </a:solidFill>
          </p:spPr>
          <p:txBody>
            <a:bodyPr wrap="square" lIns="0" tIns="0" rIns="0" bIns="0" rtlCol="0"/>
            <a:lstStyle/>
            <a:p>
              <a:pPr defTabSz="914286">
                <a:defRPr/>
              </a:pPr>
              <a:endParaRPr sz="1800">
                <a:solidFill>
                  <a:prstClr val="black"/>
                </a:solidFill>
                <a:latin typeface="Calibri"/>
              </a:endParaRPr>
            </a:p>
          </p:txBody>
        </p:sp>
        <p:sp>
          <p:nvSpPr>
            <p:cNvPr id="218" name="object 112">
              <a:extLst>
                <a:ext uri="{FF2B5EF4-FFF2-40B4-BE49-F238E27FC236}">
                  <a16:creationId xmlns:a16="http://schemas.microsoft.com/office/drawing/2014/main" id="{47265379-700D-E740-9348-6EC1AAC4AD92}"/>
                </a:ext>
              </a:extLst>
            </p:cNvPr>
            <p:cNvSpPr/>
            <p:nvPr/>
          </p:nvSpPr>
          <p:spPr>
            <a:xfrm>
              <a:off x="2355830" y="4138330"/>
              <a:ext cx="6979011" cy="664758"/>
            </a:xfrm>
            <a:custGeom>
              <a:avLst/>
              <a:gdLst/>
              <a:ahLst/>
              <a:cxnLst/>
              <a:rect l="l" t="t" r="r" b="b"/>
              <a:pathLst>
                <a:path w="6979920" h="664845">
                  <a:moveTo>
                    <a:pt x="0" y="664463"/>
                  </a:moveTo>
                  <a:lnTo>
                    <a:pt x="0" y="584072"/>
                  </a:lnTo>
                  <a:lnTo>
                    <a:pt x="372109" y="584072"/>
                  </a:lnTo>
                  <a:lnTo>
                    <a:pt x="372109" y="431672"/>
                  </a:lnTo>
                  <a:lnTo>
                    <a:pt x="744093" y="431672"/>
                  </a:lnTo>
                  <a:lnTo>
                    <a:pt x="744093" y="359790"/>
                  </a:lnTo>
                  <a:lnTo>
                    <a:pt x="2232279" y="359790"/>
                  </a:lnTo>
                  <a:lnTo>
                    <a:pt x="2232279" y="270890"/>
                  </a:lnTo>
                  <a:lnTo>
                    <a:pt x="3407791" y="270890"/>
                  </a:lnTo>
                  <a:lnTo>
                    <a:pt x="3407791" y="190500"/>
                  </a:lnTo>
                  <a:lnTo>
                    <a:pt x="4596637" y="190500"/>
                  </a:lnTo>
                  <a:lnTo>
                    <a:pt x="4596637" y="93090"/>
                  </a:lnTo>
                  <a:lnTo>
                    <a:pt x="5222112" y="93090"/>
                  </a:lnTo>
                  <a:lnTo>
                    <a:pt x="5222112" y="0"/>
                  </a:lnTo>
                  <a:lnTo>
                    <a:pt x="6979919" y="0"/>
                  </a:lnTo>
                </a:path>
              </a:pathLst>
            </a:custGeom>
            <a:ln w="19811">
              <a:solidFill>
                <a:srgbClr val="39A4F9"/>
              </a:solidFill>
            </a:ln>
          </p:spPr>
          <p:txBody>
            <a:bodyPr wrap="square" lIns="0" tIns="0" rIns="0" bIns="0" rtlCol="0"/>
            <a:lstStyle/>
            <a:p>
              <a:pPr defTabSz="914286">
                <a:defRPr/>
              </a:pPr>
              <a:endParaRPr sz="1800">
                <a:solidFill>
                  <a:prstClr val="black"/>
                </a:solidFill>
                <a:latin typeface="Calibri"/>
              </a:endParaRPr>
            </a:p>
          </p:txBody>
        </p:sp>
        <p:sp>
          <p:nvSpPr>
            <p:cNvPr id="219" name="object 113">
              <a:extLst>
                <a:ext uri="{FF2B5EF4-FFF2-40B4-BE49-F238E27FC236}">
                  <a16:creationId xmlns:a16="http://schemas.microsoft.com/office/drawing/2014/main" id="{3B31A20E-D35B-9542-BE2C-668BB4AB531E}"/>
                </a:ext>
              </a:extLst>
            </p:cNvPr>
            <p:cNvSpPr/>
            <p:nvPr/>
          </p:nvSpPr>
          <p:spPr>
            <a:xfrm>
              <a:off x="2221734" y="3007671"/>
              <a:ext cx="4935848" cy="1816498"/>
            </a:xfrm>
            <a:custGeom>
              <a:avLst/>
              <a:gdLst/>
              <a:ahLst/>
              <a:cxnLst/>
              <a:rect l="l" t="t" r="r" b="b"/>
              <a:pathLst>
                <a:path w="4936490" h="1816735">
                  <a:moveTo>
                    <a:pt x="0" y="1816608"/>
                  </a:moveTo>
                  <a:lnTo>
                    <a:pt x="0" y="1753108"/>
                  </a:lnTo>
                  <a:lnTo>
                    <a:pt x="399033" y="1753108"/>
                  </a:lnTo>
                  <a:lnTo>
                    <a:pt x="399033" y="1681099"/>
                  </a:lnTo>
                  <a:lnTo>
                    <a:pt x="512190" y="1681099"/>
                  </a:lnTo>
                  <a:lnTo>
                    <a:pt x="512190" y="1621790"/>
                  </a:lnTo>
                  <a:lnTo>
                    <a:pt x="549909" y="1621790"/>
                  </a:lnTo>
                  <a:lnTo>
                    <a:pt x="549909" y="1418590"/>
                  </a:lnTo>
                  <a:lnTo>
                    <a:pt x="1148460" y="1418590"/>
                  </a:lnTo>
                  <a:lnTo>
                    <a:pt x="1148460" y="1350772"/>
                  </a:lnTo>
                  <a:lnTo>
                    <a:pt x="1180845" y="1350772"/>
                  </a:lnTo>
                  <a:lnTo>
                    <a:pt x="1180845" y="1278763"/>
                  </a:lnTo>
                  <a:lnTo>
                    <a:pt x="1542033" y="1278763"/>
                  </a:lnTo>
                  <a:lnTo>
                    <a:pt x="1542033" y="1202563"/>
                  </a:lnTo>
                  <a:lnTo>
                    <a:pt x="1946402" y="1202563"/>
                  </a:lnTo>
                  <a:lnTo>
                    <a:pt x="1946402" y="1130554"/>
                  </a:lnTo>
                  <a:lnTo>
                    <a:pt x="2113660" y="1130554"/>
                  </a:lnTo>
                  <a:lnTo>
                    <a:pt x="2113660" y="1058672"/>
                  </a:lnTo>
                  <a:lnTo>
                    <a:pt x="2334641" y="1058672"/>
                  </a:lnTo>
                  <a:lnTo>
                    <a:pt x="2334641" y="914654"/>
                  </a:lnTo>
                  <a:lnTo>
                    <a:pt x="2367025" y="914654"/>
                  </a:lnTo>
                  <a:lnTo>
                    <a:pt x="2367025" y="851154"/>
                  </a:lnTo>
                  <a:lnTo>
                    <a:pt x="2588133" y="851154"/>
                  </a:lnTo>
                  <a:lnTo>
                    <a:pt x="2588133" y="766444"/>
                  </a:lnTo>
                  <a:lnTo>
                    <a:pt x="2706750" y="766444"/>
                  </a:lnTo>
                  <a:lnTo>
                    <a:pt x="2706750" y="694436"/>
                  </a:lnTo>
                  <a:lnTo>
                    <a:pt x="3111119" y="694436"/>
                  </a:lnTo>
                  <a:lnTo>
                    <a:pt x="3111119" y="626744"/>
                  </a:lnTo>
                  <a:lnTo>
                    <a:pt x="3170428" y="626744"/>
                  </a:lnTo>
                  <a:lnTo>
                    <a:pt x="3170428" y="554736"/>
                  </a:lnTo>
                  <a:lnTo>
                    <a:pt x="3593719" y="554736"/>
                  </a:lnTo>
                  <a:lnTo>
                    <a:pt x="3593719" y="470026"/>
                  </a:lnTo>
                  <a:lnTo>
                    <a:pt x="3771646" y="470026"/>
                  </a:lnTo>
                  <a:lnTo>
                    <a:pt x="3771646" y="398018"/>
                  </a:lnTo>
                  <a:lnTo>
                    <a:pt x="4138295" y="398018"/>
                  </a:lnTo>
                  <a:lnTo>
                    <a:pt x="4138295" y="313309"/>
                  </a:lnTo>
                  <a:lnTo>
                    <a:pt x="4747514" y="313309"/>
                  </a:lnTo>
                  <a:lnTo>
                    <a:pt x="4747514" y="76200"/>
                  </a:lnTo>
                  <a:lnTo>
                    <a:pt x="4936236" y="76200"/>
                  </a:lnTo>
                  <a:lnTo>
                    <a:pt x="4936236" y="0"/>
                  </a:lnTo>
                </a:path>
              </a:pathLst>
            </a:custGeom>
            <a:ln w="19812">
              <a:solidFill>
                <a:srgbClr val="00AF50"/>
              </a:solidFill>
            </a:ln>
          </p:spPr>
          <p:txBody>
            <a:bodyPr wrap="square" lIns="0" tIns="0" rIns="0" bIns="0" rtlCol="0"/>
            <a:lstStyle/>
            <a:p>
              <a:pPr defTabSz="914286">
                <a:defRPr/>
              </a:pPr>
              <a:endParaRPr sz="1800">
                <a:solidFill>
                  <a:prstClr val="black"/>
                </a:solidFill>
                <a:latin typeface="Calibri"/>
              </a:endParaRPr>
            </a:p>
          </p:txBody>
        </p:sp>
        <p:sp>
          <p:nvSpPr>
            <p:cNvPr id="220" name="object 114">
              <a:extLst>
                <a:ext uri="{FF2B5EF4-FFF2-40B4-BE49-F238E27FC236}">
                  <a16:creationId xmlns:a16="http://schemas.microsoft.com/office/drawing/2014/main" id="{7C2EF3A4-1277-0749-9095-86578C8B3379}"/>
                </a:ext>
              </a:extLst>
            </p:cNvPr>
            <p:cNvSpPr/>
            <p:nvPr/>
          </p:nvSpPr>
          <p:spPr>
            <a:xfrm>
              <a:off x="7172567" y="2847671"/>
              <a:ext cx="2166973" cy="155555"/>
            </a:xfrm>
            <a:custGeom>
              <a:avLst/>
              <a:gdLst/>
              <a:ahLst/>
              <a:cxnLst/>
              <a:rect l="l" t="t" r="r" b="b"/>
              <a:pathLst>
                <a:path w="2167254" h="155575">
                  <a:moveTo>
                    <a:pt x="0" y="155447"/>
                  </a:moveTo>
                  <a:lnTo>
                    <a:pt x="1035050" y="155447"/>
                  </a:lnTo>
                  <a:lnTo>
                    <a:pt x="1035050" y="88264"/>
                  </a:lnTo>
                  <a:lnTo>
                    <a:pt x="1595754" y="88264"/>
                  </a:lnTo>
                  <a:lnTo>
                    <a:pt x="1595754" y="0"/>
                  </a:lnTo>
                  <a:lnTo>
                    <a:pt x="2167128" y="0"/>
                  </a:lnTo>
                </a:path>
              </a:pathLst>
            </a:custGeom>
            <a:ln w="19812">
              <a:solidFill>
                <a:srgbClr val="00AF50"/>
              </a:solidFill>
              <a:prstDash val="sysDot"/>
            </a:ln>
          </p:spPr>
          <p:txBody>
            <a:bodyPr wrap="square" lIns="0" tIns="0" rIns="0" bIns="0" rtlCol="0"/>
            <a:lstStyle/>
            <a:p>
              <a:pPr defTabSz="914286">
                <a:defRPr/>
              </a:pPr>
              <a:endParaRPr sz="1800">
                <a:solidFill>
                  <a:prstClr val="black"/>
                </a:solidFill>
                <a:latin typeface="Calibri"/>
              </a:endParaRPr>
            </a:p>
          </p:txBody>
        </p:sp>
        <p:sp>
          <p:nvSpPr>
            <p:cNvPr id="221" name="object 115">
              <a:extLst>
                <a:ext uri="{FF2B5EF4-FFF2-40B4-BE49-F238E27FC236}">
                  <a16:creationId xmlns:a16="http://schemas.microsoft.com/office/drawing/2014/main" id="{BFD3B68A-1E2D-104C-AAE9-459260DF8482}"/>
                </a:ext>
              </a:extLst>
            </p:cNvPr>
            <p:cNvSpPr/>
            <p:nvPr/>
          </p:nvSpPr>
          <p:spPr>
            <a:xfrm>
              <a:off x="9096368" y="2942907"/>
              <a:ext cx="416505" cy="995550"/>
            </a:xfrm>
            <a:custGeom>
              <a:avLst/>
              <a:gdLst/>
              <a:ahLst/>
              <a:cxnLst/>
              <a:rect l="l" t="t" r="r" b="b"/>
              <a:pathLst>
                <a:path w="416559" h="995679">
                  <a:moveTo>
                    <a:pt x="318770" y="0"/>
                  </a:moveTo>
                  <a:lnTo>
                    <a:pt x="102616" y="0"/>
                  </a:lnTo>
                  <a:lnTo>
                    <a:pt x="102616" y="834262"/>
                  </a:lnTo>
                  <a:lnTo>
                    <a:pt x="0" y="834262"/>
                  </a:lnTo>
                  <a:lnTo>
                    <a:pt x="205359" y="995171"/>
                  </a:lnTo>
                  <a:lnTo>
                    <a:pt x="416051" y="830071"/>
                  </a:lnTo>
                  <a:lnTo>
                    <a:pt x="318770" y="830071"/>
                  </a:lnTo>
                  <a:lnTo>
                    <a:pt x="318770" y="0"/>
                  </a:lnTo>
                  <a:close/>
                </a:path>
              </a:pathLst>
            </a:custGeom>
            <a:solidFill>
              <a:srgbClr val="FFC000"/>
            </a:solidFill>
          </p:spPr>
          <p:txBody>
            <a:bodyPr wrap="square" lIns="0" tIns="0" rIns="0" bIns="0" rtlCol="0"/>
            <a:lstStyle/>
            <a:p>
              <a:pPr defTabSz="914286">
                <a:defRPr/>
              </a:pPr>
              <a:endParaRPr sz="1800">
                <a:solidFill>
                  <a:prstClr val="black"/>
                </a:solidFill>
                <a:latin typeface="Calibri"/>
              </a:endParaRPr>
            </a:p>
          </p:txBody>
        </p:sp>
        <p:sp>
          <p:nvSpPr>
            <p:cNvPr id="222" name="object 116">
              <a:extLst>
                <a:ext uri="{FF2B5EF4-FFF2-40B4-BE49-F238E27FC236}">
                  <a16:creationId xmlns:a16="http://schemas.microsoft.com/office/drawing/2014/main" id="{8301C17B-C6CA-2A43-A1A8-F62B797F775E}"/>
                </a:ext>
              </a:extLst>
            </p:cNvPr>
            <p:cNvSpPr/>
            <p:nvPr/>
          </p:nvSpPr>
          <p:spPr>
            <a:xfrm>
              <a:off x="2325352" y="3202714"/>
              <a:ext cx="248888" cy="0"/>
            </a:xfrm>
            <a:custGeom>
              <a:avLst/>
              <a:gdLst/>
              <a:ahLst/>
              <a:cxnLst/>
              <a:rect l="l" t="t" r="r" b="b"/>
              <a:pathLst>
                <a:path w="248919">
                  <a:moveTo>
                    <a:pt x="0" y="0"/>
                  </a:moveTo>
                  <a:lnTo>
                    <a:pt x="248412" y="0"/>
                  </a:lnTo>
                </a:path>
              </a:pathLst>
            </a:custGeom>
            <a:ln w="25908">
              <a:solidFill>
                <a:srgbClr val="39A4F9"/>
              </a:solidFill>
            </a:ln>
          </p:spPr>
          <p:txBody>
            <a:bodyPr wrap="square" lIns="0" tIns="0" rIns="0" bIns="0" rtlCol="0"/>
            <a:lstStyle/>
            <a:p>
              <a:pPr defTabSz="914286">
                <a:defRPr/>
              </a:pPr>
              <a:endParaRPr sz="1800">
                <a:solidFill>
                  <a:prstClr val="black"/>
                </a:solidFill>
                <a:latin typeface="Calibri"/>
              </a:endParaRPr>
            </a:p>
          </p:txBody>
        </p:sp>
        <p:sp>
          <p:nvSpPr>
            <p:cNvPr id="223" name="object 117">
              <a:extLst>
                <a:ext uri="{FF2B5EF4-FFF2-40B4-BE49-F238E27FC236}">
                  <a16:creationId xmlns:a16="http://schemas.microsoft.com/office/drawing/2014/main" id="{AB830010-526B-D24F-93DF-F73DEF9B371E}"/>
                </a:ext>
              </a:extLst>
            </p:cNvPr>
            <p:cNvSpPr/>
            <p:nvPr/>
          </p:nvSpPr>
          <p:spPr>
            <a:xfrm>
              <a:off x="2325352" y="2925383"/>
              <a:ext cx="248888" cy="0"/>
            </a:xfrm>
            <a:custGeom>
              <a:avLst/>
              <a:gdLst/>
              <a:ahLst/>
              <a:cxnLst/>
              <a:rect l="l" t="t" r="r" b="b"/>
              <a:pathLst>
                <a:path w="248919">
                  <a:moveTo>
                    <a:pt x="0" y="0"/>
                  </a:moveTo>
                  <a:lnTo>
                    <a:pt x="248412" y="0"/>
                  </a:lnTo>
                </a:path>
              </a:pathLst>
            </a:custGeom>
            <a:ln w="25908">
              <a:solidFill>
                <a:srgbClr val="034E88"/>
              </a:solidFill>
            </a:ln>
          </p:spPr>
          <p:txBody>
            <a:bodyPr wrap="square" lIns="0" tIns="0" rIns="0" bIns="0" rtlCol="0"/>
            <a:lstStyle/>
            <a:p>
              <a:pPr defTabSz="914286">
                <a:defRPr/>
              </a:pPr>
              <a:endParaRPr sz="1800">
                <a:solidFill>
                  <a:prstClr val="black"/>
                </a:solidFill>
                <a:latin typeface="Calibri"/>
              </a:endParaRPr>
            </a:p>
          </p:txBody>
        </p:sp>
        <p:sp>
          <p:nvSpPr>
            <p:cNvPr id="224" name="object 118">
              <a:extLst>
                <a:ext uri="{FF2B5EF4-FFF2-40B4-BE49-F238E27FC236}">
                  <a16:creationId xmlns:a16="http://schemas.microsoft.com/office/drawing/2014/main" id="{BF1966EE-64CE-1340-AA69-358AC6215A2F}"/>
                </a:ext>
              </a:extLst>
            </p:cNvPr>
            <p:cNvSpPr/>
            <p:nvPr/>
          </p:nvSpPr>
          <p:spPr>
            <a:xfrm>
              <a:off x="2325352" y="2648053"/>
              <a:ext cx="248888" cy="0"/>
            </a:xfrm>
            <a:custGeom>
              <a:avLst/>
              <a:gdLst/>
              <a:ahLst/>
              <a:cxnLst/>
              <a:rect l="l" t="t" r="r" b="b"/>
              <a:pathLst>
                <a:path w="248919">
                  <a:moveTo>
                    <a:pt x="0" y="0"/>
                  </a:moveTo>
                  <a:lnTo>
                    <a:pt x="248412" y="0"/>
                  </a:lnTo>
                </a:path>
              </a:pathLst>
            </a:custGeom>
            <a:ln w="25908">
              <a:solidFill>
                <a:srgbClr val="6BC2AA"/>
              </a:solidFill>
            </a:ln>
          </p:spPr>
          <p:txBody>
            <a:bodyPr wrap="square" lIns="0" tIns="0" rIns="0" bIns="0" rtlCol="0"/>
            <a:lstStyle/>
            <a:p>
              <a:pPr defTabSz="914286">
                <a:defRPr/>
              </a:pPr>
              <a:endParaRPr sz="1800">
                <a:solidFill>
                  <a:prstClr val="black"/>
                </a:solidFill>
                <a:latin typeface="Calibri"/>
              </a:endParaRPr>
            </a:p>
          </p:txBody>
        </p:sp>
        <p:sp>
          <p:nvSpPr>
            <p:cNvPr id="225" name="object 119">
              <a:extLst>
                <a:ext uri="{FF2B5EF4-FFF2-40B4-BE49-F238E27FC236}">
                  <a16:creationId xmlns:a16="http://schemas.microsoft.com/office/drawing/2014/main" id="{FA3F1BD8-95CE-C541-B65A-708E48C94D52}"/>
                </a:ext>
              </a:extLst>
            </p:cNvPr>
            <p:cNvSpPr/>
            <p:nvPr/>
          </p:nvSpPr>
          <p:spPr>
            <a:xfrm>
              <a:off x="3241158" y="2648053"/>
              <a:ext cx="268570" cy="0"/>
            </a:xfrm>
            <a:custGeom>
              <a:avLst/>
              <a:gdLst/>
              <a:ahLst/>
              <a:cxnLst/>
              <a:rect l="l" t="t" r="r" b="b"/>
              <a:pathLst>
                <a:path w="268604">
                  <a:moveTo>
                    <a:pt x="0" y="0"/>
                  </a:moveTo>
                  <a:lnTo>
                    <a:pt x="268224" y="0"/>
                  </a:lnTo>
                </a:path>
              </a:pathLst>
            </a:custGeom>
            <a:ln w="25908">
              <a:solidFill>
                <a:srgbClr val="6BC2AA"/>
              </a:solidFill>
              <a:prstDash val="dash"/>
            </a:ln>
          </p:spPr>
          <p:txBody>
            <a:bodyPr wrap="square" lIns="0" tIns="0" rIns="0" bIns="0" rtlCol="0"/>
            <a:lstStyle/>
            <a:p>
              <a:pPr defTabSz="914286">
                <a:defRPr/>
              </a:pPr>
              <a:endParaRPr sz="1800">
                <a:solidFill>
                  <a:prstClr val="black"/>
                </a:solidFill>
                <a:latin typeface="Calibri"/>
              </a:endParaRPr>
            </a:p>
          </p:txBody>
        </p:sp>
        <p:sp>
          <p:nvSpPr>
            <p:cNvPr id="226" name="object 120">
              <a:extLst>
                <a:ext uri="{FF2B5EF4-FFF2-40B4-BE49-F238E27FC236}">
                  <a16:creationId xmlns:a16="http://schemas.microsoft.com/office/drawing/2014/main" id="{2572F52D-B6AB-8B45-8F4E-DEC7C17233F2}"/>
                </a:ext>
              </a:extLst>
            </p:cNvPr>
            <p:cNvSpPr/>
            <p:nvPr/>
          </p:nvSpPr>
          <p:spPr>
            <a:xfrm>
              <a:off x="2070118" y="4823277"/>
              <a:ext cx="7274884" cy="0"/>
            </a:xfrm>
            <a:custGeom>
              <a:avLst/>
              <a:gdLst/>
              <a:ahLst/>
              <a:cxnLst/>
              <a:rect l="l" t="t" r="r" b="b"/>
              <a:pathLst>
                <a:path w="7275830">
                  <a:moveTo>
                    <a:pt x="7275576" y="0"/>
                  </a:moveTo>
                  <a:lnTo>
                    <a:pt x="0"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227" name="object 121">
              <a:extLst>
                <a:ext uri="{FF2B5EF4-FFF2-40B4-BE49-F238E27FC236}">
                  <a16:creationId xmlns:a16="http://schemas.microsoft.com/office/drawing/2014/main" id="{BA75E1A1-1425-924B-A844-AADB098B0218}"/>
                </a:ext>
              </a:extLst>
            </p:cNvPr>
            <p:cNvSpPr txBox="1"/>
            <p:nvPr/>
          </p:nvSpPr>
          <p:spPr>
            <a:xfrm>
              <a:off x="8255226" y="3133383"/>
              <a:ext cx="2041894" cy="448142"/>
            </a:xfrm>
            <a:prstGeom prst="rect">
              <a:avLst/>
            </a:prstGeom>
            <a:solidFill>
              <a:srgbClr val="F3F7F8"/>
            </a:solidFill>
            <a:ln w="9144">
              <a:solidFill>
                <a:srgbClr val="FFC000"/>
              </a:solidFill>
            </a:ln>
          </p:spPr>
          <p:txBody>
            <a:bodyPr vert="horz" wrap="square" lIns="0" tIns="52698" rIns="0" bIns="0" rtlCol="0">
              <a:spAutoFit/>
            </a:bodyPr>
            <a:lstStyle/>
            <a:p>
              <a:pPr marL="766349" marR="255872" indent="-501588" defTabSz="914286">
                <a:lnSpc>
                  <a:spcPct val="102299"/>
                </a:lnSpc>
                <a:spcBef>
                  <a:spcPts val="415"/>
                </a:spcBef>
                <a:defRPr/>
              </a:pPr>
              <a:r>
                <a:rPr sz="1300" spc="15" dirty="0">
                  <a:solidFill>
                    <a:prstClr val="black"/>
                  </a:solidFill>
                  <a:latin typeface="Arial"/>
                  <a:cs typeface="Arial"/>
                </a:rPr>
                <a:t>3x reduction </a:t>
              </a:r>
              <a:r>
                <a:rPr sz="1300" spc="11" dirty="0">
                  <a:solidFill>
                    <a:prstClr val="black"/>
                  </a:solidFill>
                  <a:latin typeface="Arial"/>
                  <a:cs typeface="Arial"/>
                </a:rPr>
                <a:t>in</a:t>
              </a:r>
              <a:r>
                <a:rPr sz="1300" spc="-111" dirty="0">
                  <a:solidFill>
                    <a:prstClr val="black"/>
                  </a:solidFill>
                  <a:latin typeface="Arial"/>
                  <a:cs typeface="Arial"/>
                </a:rPr>
                <a:t> </a:t>
              </a:r>
              <a:r>
                <a:rPr sz="1300" spc="20" dirty="0">
                  <a:solidFill>
                    <a:prstClr val="black"/>
                  </a:solidFill>
                  <a:latin typeface="Arial"/>
                  <a:cs typeface="Arial"/>
                </a:rPr>
                <a:t>PDR  </a:t>
              </a:r>
              <a:r>
                <a:rPr sz="1300" spc="15" dirty="0">
                  <a:solidFill>
                    <a:prstClr val="black"/>
                  </a:solidFill>
                  <a:latin typeface="Arial"/>
                  <a:cs typeface="Arial"/>
                </a:rPr>
                <a:t>events</a:t>
              </a:r>
              <a:endParaRPr sz="1300" dirty="0">
                <a:solidFill>
                  <a:prstClr val="black"/>
                </a:solidFill>
                <a:latin typeface="Arial"/>
                <a:cs typeface="Arial"/>
              </a:endParaRPr>
            </a:p>
          </p:txBody>
        </p:sp>
      </p:grpSp>
      <p:sp>
        <p:nvSpPr>
          <p:cNvPr id="228" name="object 123">
            <a:extLst>
              <a:ext uri="{FF2B5EF4-FFF2-40B4-BE49-F238E27FC236}">
                <a16:creationId xmlns:a16="http://schemas.microsoft.com/office/drawing/2014/main" id="{C920CA4D-2B21-DF49-AD6A-00F629B86187}"/>
              </a:ext>
            </a:extLst>
          </p:cNvPr>
          <p:cNvSpPr txBox="1"/>
          <p:nvPr/>
        </p:nvSpPr>
        <p:spPr>
          <a:xfrm>
            <a:off x="598737" y="5698041"/>
            <a:ext cx="10739627" cy="495007"/>
          </a:xfrm>
          <a:prstGeom prst="rect">
            <a:avLst/>
          </a:prstGeom>
        </p:spPr>
        <p:txBody>
          <a:bodyPr vert="horz" wrap="square" lIns="0" tIns="0" rIns="0" bIns="0" rtlCol="0">
            <a:spAutoFit/>
          </a:bodyPr>
          <a:lstStyle/>
          <a:p>
            <a:pPr marL="12699" defTabSz="914286">
              <a:defRPr/>
            </a:pPr>
            <a:r>
              <a:rPr sz="700" spc="-5" dirty="0">
                <a:latin typeface="Arial"/>
                <a:cs typeface="Arial"/>
              </a:rPr>
              <a:t>Exploratory post hoc </a:t>
            </a:r>
            <a:r>
              <a:rPr sz="700" spc="-11" dirty="0">
                <a:latin typeface="Arial"/>
                <a:cs typeface="Arial"/>
              </a:rPr>
              <a:t>analysis </a:t>
            </a:r>
            <a:r>
              <a:rPr sz="700" spc="-5" dirty="0">
                <a:latin typeface="Arial"/>
                <a:cs typeface="Arial"/>
              </a:rPr>
              <a:t>data. Cumulative probabilities calculated using Kaplan-Meier method. New proliferative DR events were defined by (1) progression </a:t>
            </a:r>
            <a:r>
              <a:rPr sz="700" dirty="0">
                <a:latin typeface="Arial"/>
                <a:cs typeface="Arial"/>
              </a:rPr>
              <a:t>from </a:t>
            </a:r>
            <a:r>
              <a:rPr sz="700" spc="-5" dirty="0">
                <a:latin typeface="Arial"/>
                <a:cs typeface="Arial"/>
              </a:rPr>
              <a:t>NPDR (DR severity </a:t>
            </a:r>
            <a:r>
              <a:rPr sz="700" spc="40" dirty="0">
                <a:latin typeface="Arial"/>
                <a:cs typeface="Arial"/>
              </a:rPr>
              <a:t> </a:t>
            </a:r>
            <a:r>
              <a:rPr sz="700" spc="-5" dirty="0">
                <a:latin typeface="Arial"/>
                <a:cs typeface="Arial"/>
              </a:rPr>
              <a:t>level</a:t>
            </a:r>
            <a:endParaRPr sz="700" dirty="0">
              <a:latin typeface="Arial"/>
              <a:cs typeface="Arial"/>
            </a:endParaRPr>
          </a:p>
          <a:p>
            <a:pPr marL="12699" marR="5079" defTabSz="914286">
              <a:defRPr/>
            </a:pPr>
            <a:r>
              <a:rPr sz="700" spc="-11" dirty="0">
                <a:latin typeface="Arial"/>
                <a:cs typeface="Arial"/>
              </a:rPr>
              <a:t>&lt;60) </a:t>
            </a:r>
            <a:r>
              <a:rPr sz="700" spc="-5" dirty="0">
                <a:latin typeface="Arial"/>
                <a:cs typeface="Arial"/>
              </a:rPr>
              <a:t>at baseline to PDR (DR severity level ≥60) at a later </a:t>
            </a:r>
            <a:r>
              <a:rPr sz="700" dirty="0">
                <a:latin typeface="Arial"/>
                <a:cs typeface="Arial"/>
              </a:rPr>
              <a:t>time </a:t>
            </a:r>
            <a:r>
              <a:rPr sz="700" spc="-5" dirty="0">
                <a:latin typeface="Arial"/>
                <a:cs typeface="Arial"/>
              </a:rPr>
              <a:t>point, (2) need </a:t>
            </a:r>
            <a:r>
              <a:rPr sz="700" dirty="0">
                <a:latin typeface="Arial"/>
                <a:cs typeface="Arial"/>
              </a:rPr>
              <a:t>for </a:t>
            </a:r>
            <a:r>
              <a:rPr sz="700" spc="-5" dirty="0">
                <a:latin typeface="Arial"/>
                <a:cs typeface="Arial"/>
              </a:rPr>
              <a:t>panretinal photocoagulation laser, (3) </a:t>
            </a:r>
            <a:r>
              <a:rPr sz="700" dirty="0">
                <a:latin typeface="Arial"/>
                <a:cs typeface="Arial"/>
              </a:rPr>
              <a:t>vitreous </a:t>
            </a:r>
            <a:r>
              <a:rPr sz="700" spc="-5" dirty="0">
                <a:latin typeface="Arial"/>
                <a:cs typeface="Arial"/>
              </a:rPr>
              <a:t>hemorrhage (AE or slit </a:t>
            </a:r>
            <a:r>
              <a:rPr sz="700" dirty="0">
                <a:latin typeface="Arial"/>
                <a:cs typeface="Arial"/>
              </a:rPr>
              <a:t>lamp </a:t>
            </a:r>
            <a:r>
              <a:rPr sz="700" spc="-5" dirty="0">
                <a:latin typeface="Arial"/>
                <a:cs typeface="Arial"/>
              </a:rPr>
              <a:t>grade 0 at baseline to &gt; 0 at a later  </a:t>
            </a:r>
            <a:r>
              <a:rPr sz="700" dirty="0">
                <a:latin typeface="Arial"/>
                <a:cs typeface="Arial"/>
              </a:rPr>
              <a:t>time </a:t>
            </a:r>
            <a:r>
              <a:rPr sz="700" spc="-5" dirty="0">
                <a:latin typeface="Arial"/>
                <a:cs typeface="Arial"/>
              </a:rPr>
              <a:t>point, (4) cases identified by ophthalmoscopy, (5) vitrectomy, (6) iris neovascularization </a:t>
            </a:r>
            <a:r>
              <a:rPr sz="700" spc="-11" dirty="0">
                <a:latin typeface="Arial"/>
                <a:cs typeface="Arial"/>
              </a:rPr>
              <a:t>AE, </a:t>
            </a:r>
            <a:r>
              <a:rPr sz="700" spc="-5" dirty="0">
                <a:latin typeface="Arial"/>
                <a:cs typeface="Arial"/>
              </a:rPr>
              <a:t>or (7) retinal neovascularization</a:t>
            </a:r>
            <a:r>
              <a:rPr sz="700" spc="169" dirty="0">
                <a:latin typeface="Arial"/>
                <a:cs typeface="Arial"/>
              </a:rPr>
              <a:t> </a:t>
            </a:r>
            <a:r>
              <a:rPr sz="700" spc="-11" dirty="0">
                <a:latin typeface="Arial"/>
                <a:cs typeface="Arial"/>
              </a:rPr>
              <a:t>AE</a:t>
            </a:r>
            <a:endParaRPr sz="700" dirty="0">
              <a:latin typeface="Arial"/>
              <a:cs typeface="Arial"/>
            </a:endParaRPr>
          </a:p>
          <a:p>
            <a:pPr marL="17778" defTabSz="914286">
              <a:spcBef>
                <a:spcPts val="471"/>
              </a:spcBef>
              <a:defRPr/>
            </a:pPr>
            <a:r>
              <a:rPr sz="700" dirty="0">
                <a:latin typeface="Arial"/>
                <a:cs typeface="Arial"/>
              </a:rPr>
              <a:t>Wykoff </a:t>
            </a:r>
            <a:r>
              <a:rPr sz="700" spc="-5" dirty="0">
                <a:latin typeface="Arial"/>
                <a:cs typeface="Arial"/>
              </a:rPr>
              <a:t>C, et al. </a:t>
            </a:r>
            <a:r>
              <a:rPr sz="700" i="1" spc="-5" dirty="0">
                <a:latin typeface="Arial"/>
                <a:cs typeface="Arial"/>
              </a:rPr>
              <a:t>Ophthalmology Retina. </a:t>
            </a:r>
            <a:r>
              <a:rPr sz="700" spc="-5" dirty="0">
                <a:latin typeface="Arial"/>
                <a:cs typeface="Arial"/>
              </a:rPr>
              <a:t>2018;</a:t>
            </a:r>
            <a:r>
              <a:rPr sz="700" spc="145" dirty="0">
                <a:latin typeface="Arial"/>
                <a:cs typeface="Arial"/>
              </a:rPr>
              <a:t> </a:t>
            </a:r>
            <a:r>
              <a:rPr sz="700" spc="-5" dirty="0">
                <a:latin typeface="Arial"/>
                <a:cs typeface="Arial"/>
              </a:rPr>
              <a:t>2:997–1009</a:t>
            </a:r>
            <a:endParaRPr sz="700" dirty="0">
              <a:latin typeface="Arial"/>
              <a:cs typeface="Arial"/>
            </a:endParaRPr>
          </a:p>
        </p:txBody>
      </p:sp>
      <p:sp>
        <p:nvSpPr>
          <p:cNvPr id="2" name="Rectangle 1"/>
          <p:cNvSpPr/>
          <p:nvPr/>
        </p:nvSpPr>
        <p:spPr>
          <a:xfrm>
            <a:off x="4509610" y="1633384"/>
            <a:ext cx="2598725" cy="307777"/>
          </a:xfrm>
          <a:prstGeom prst="rect">
            <a:avLst/>
          </a:prstGeom>
        </p:spPr>
        <p:txBody>
          <a:bodyPr wrap="none">
            <a:spAutoFit/>
          </a:bodyPr>
          <a:lstStyle/>
          <a:p>
            <a:r>
              <a:rPr lang="en-US" sz="1400" spc="-133" dirty="0">
                <a:latin typeface="Arial" panose="020B0604020202020204" pitchFamily="34" charset="0"/>
                <a:cs typeface="Arial" panose="020B0604020202020204" pitchFamily="34" charset="0"/>
              </a:rPr>
              <a:t>Patients with</a:t>
            </a:r>
            <a:r>
              <a:rPr lang="en-US" sz="1400" spc="-133" dirty="0"/>
              <a:t> DRSS 47–53 </a:t>
            </a:r>
            <a:r>
              <a:rPr lang="en-US" sz="1400" spc="-133" dirty="0">
                <a:latin typeface="Arial" panose="020B0604020202020204" pitchFamily="34" charset="0"/>
                <a:cs typeface="Arial" panose="020B0604020202020204" pitchFamily="34" charset="0"/>
              </a:rPr>
              <a:t>at baseline</a:t>
            </a:r>
            <a:endParaRPr lang="en-US" sz="1400" dirty="0"/>
          </a:p>
        </p:txBody>
      </p:sp>
    </p:spTree>
    <p:extLst>
      <p:ext uri="{BB962C8B-B14F-4D97-AF65-F5344CB8AC3E}">
        <p14:creationId xmlns:p14="http://schemas.microsoft.com/office/powerpoint/2010/main" val="6518323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BE65BD66-6E64-B84C-9C96-06ACA6AA92C7}"/>
              </a:ext>
            </a:extLst>
          </p:cNvPr>
          <p:cNvSpPr/>
          <p:nvPr/>
        </p:nvSpPr>
        <p:spPr>
          <a:xfrm>
            <a:off x="4918185" y="1828800"/>
            <a:ext cx="6672682" cy="3810000"/>
          </a:xfrm>
          <a:prstGeom prst="roundRect">
            <a:avLst>
              <a:gd name="adj" fmla="val 3921"/>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nvGrpSpPr>
          <p:cNvPr id="129" name="Group 128">
            <a:extLst>
              <a:ext uri="{FF2B5EF4-FFF2-40B4-BE49-F238E27FC236}">
                <a16:creationId xmlns:a16="http://schemas.microsoft.com/office/drawing/2014/main" id="{E07C95A2-B4C4-B045-925C-C66C97904649}"/>
              </a:ext>
            </a:extLst>
          </p:cNvPr>
          <p:cNvGrpSpPr/>
          <p:nvPr/>
        </p:nvGrpSpPr>
        <p:grpSpPr>
          <a:xfrm>
            <a:off x="10505735" y="-1686265"/>
            <a:ext cx="3372530" cy="3372530"/>
            <a:chOff x="10363200" y="-1804038"/>
            <a:chExt cx="3659885" cy="3659885"/>
          </a:xfrm>
        </p:grpSpPr>
        <p:sp>
          <p:nvSpPr>
            <p:cNvPr id="130" name="Pie 129">
              <a:extLst>
                <a:ext uri="{FF2B5EF4-FFF2-40B4-BE49-F238E27FC236}">
                  <a16:creationId xmlns:a16="http://schemas.microsoft.com/office/drawing/2014/main" id="{ACE41397-5453-B447-BCF8-D227FA7AA0BD}"/>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1" name="Block Arc 130">
              <a:extLst>
                <a:ext uri="{FF2B5EF4-FFF2-40B4-BE49-F238E27FC236}">
                  <a16:creationId xmlns:a16="http://schemas.microsoft.com/office/drawing/2014/main" id="{AF06005F-AFF0-794F-A74F-CE0055ED00E3}"/>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sp>
        <p:nvSpPr>
          <p:cNvPr id="6" name="Slide Number Placeholder 5"/>
          <p:cNvSpPr>
            <a:spLocks noGrp="1"/>
          </p:cNvSpPr>
          <p:nvPr>
            <p:ph type="sldNum" sz="quarter" idx="11"/>
          </p:nvPr>
        </p:nvSpPr>
        <p:spPr/>
        <p:txBody>
          <a:bodyPr/>
          <a:lstStyle/>
          <a:p>
            <a:fld id="{47547CF9-5B10-D24F-A8D7-45A9778164F7}" type="slidenum">
              <a:rPr lang="uk-UA" smtClean="0">
                <a:latin typeface="Arial" panose="020B0604020202020204" pitchFamily="34" charset="0"/>
                <a:cs typeface="Arial" panose="020B0604020202020204" pitchFamily="34" charset="0"/>
              </a:rPr>
              <a:pPr/>
              <a:t>34</a:t>
            </a:fld>
            <a:endParaRPr lang="uk-UA" dirty="0">
              <a:latin typeface="Arial" panose="020B0604020202020204" pitchFamily="34" charset="0"/>
              <a:cs typeface="Arial" panose="020B0604020202020204" pitchFamily="34" charset="0"/>
            </a:endParaRPr>
          </a:p>
        </p:txBody>
      </p:sp>
      <p:sp>
        <p:nvSpPr>
          <p:cNvPr id="11" name="Title 1"/>
          <p:cNvSpPr>
            <a:spLocks noGrp="1"/>
          </p:cNvSpPr>
          <p:nvPr>
            <p:ph type="title"/>
          </p:nvPr>
        </p:nvSpPr>
        <p:spPr>
          <a:xfrm>
            <a:off x="613277" y="178790"/>
            <a:ext cx="8835523" cy="1371122"/>
          </a:xfrm>
        </p:spPr>
        <p:txBody>
          <a:bodyPr wrap="square" anchor="ctr">
            <a:normAutofit/>
          </a:bodyPr>
          <a:lstStyle/>
          <a:p>
            <a:pPr>
              <a:lnSpc>
                <a:spcPct val="90000"/>
              </a:lnSpc>
            </a:pPr>
            <a:r>
              <a:rPr lang="en-US" b="0" spc="-133" dirty="0"/>
              <a:t>1-step improvement </a:t>
            </a:r>
            <a:r>
              <a:rPr lang="en-US" b="0" spc="-133" dirty="0">
                <a:latin typeface="Arial" panose="020B0604020202020204" pitchFamily="34" charset="0"/>
                <a:cs typeface="Arial" panose="020B0604020202020204" pitchFamily="34" charset="0"/>
              </a:rPr>
              <a:t>in DRSS achieved in</a:t>
            </a:r>
            <a:br>
              <a:rPr lang="en-US" b="0" spc="-133" dirty="0">
                <a:latin typeface="Arial" panose="020B0604020202020204" pitchFamily="34" charset="0"/>
                <a:cs typeface="Arial" panose="020B0604020202020204" pitchFamily="34" charset="0"/>
              </a:rPr>
            </a:br>
            <a:r>
              <a:rPr lang="en-US" b="0" spc="-133" dirty="0"/>
              <a:t>56.8% patients</a:t>
            </a:r>
            <a:endParaRPr lang="en-US" b="0" spc="-133" dirty="0">
              <a:latin typeface="Arial" panose="020B0604020202020204" pitchFamily="34" charset="0"/>
              <a:cs typeface="Arial" panose="020B0604020202020204" pitchFamily="34" charset="0"/>
            </a:endParaRPr>
          </a:p>
        </p:txBody>
      </p:sp>
      <p:sp>
        <p:nvSpPr>
          <p:cNvPr id="128" name="object 75">
            <a:extLst>
              <a:ext uri="{FF2B5EF4-FFF2-40B4-BE49-F238E27FC236}">
                <a16:creationId xmlns:a16="http://schemas.microsoft.com/office/drawing/2014/main" id="{30DD792A-BB05-C34D-9535-3EBD4B5D0B6A}"/>
              </a:ext>
            </a:extLst>
          </p:cNvPr>
          <p:cNvSpPr/>
          <p:nvPr/>
        </p:nvSpPr>
        <p:spPr>
          <a:xfrm>
            <a:off x="11125200" y="396639"/>
            <a:ext cx="784862" cy="580208"/>
          </a:xfrm>
          <a:prstGeom prst="rect">
            <a:avLst/>
          </a:prstGeom>
          <a: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artisticPhotocopy/>
                      </a14:imgEffect>
                      <a14:imgEffect>
                        <a14:brightnessContrast bright="40000" contrast="40000"/>
                      </a14:imgEffect>
                    </a14:imgLayer>
                  </a14:imgProps>
                </a:ext>
              </a:extLst>
            </a:blip>
            <a:stretch>
              <a:fillRect/>
            </a:stretch>
          </a:blipFill>
        </p:spPr>
        <p:txBody>
          <a:bodyPr wrap="square" lIns="0" tIns="0" rIns="0" bIns="0" rtlCol="0"/>
          <a:lstStyle/>
          <a:p>
            <a:pPr defTabSz="914286">
              <a:defRPr/>
            </a:pPr>
            <a:endParaRPr sz="1800" dirty="0">
              <a:solidFill>
                <a:prstClr val="black"/>
              </a:solidFill>
              <a:latin typeface="Calibri"/>
            </a:endParaRPr>
          </a:p>
        </p:txBody>
      </p:sp>
      <p:sp>
        <p:nvSpPr>
          <p:cNvPr id="189" name="Round Single Corner of Rectangle 188">
            <a:extLst>
              <a:ext uri="{FF2B5EF4-FFF2-40B4-BE49-F238E27FC236}">
                <a16:creationId xmlns:a16="http://schemas.microsoft.com/office/drawing/2014/main" id="{739FE1B9-85D3-E443-82C3-31F3943A7FE6}"/>
              </a:ext>
            </a:extLst>
          </p:cNvPr>
          <p:cNvSpPr/>
          <p:nvPr/>
        </p:nvSpPr>
        <p:spPr>
          <a:xfrm>
            <a:off x="618069" y="1828800"/>
            <a:ext cx="4085788" cy="3810000"/>
          </a:xfrm>
          <a:prstGeom prst="round1Rect">
            <a:avLst>
              <a:gd name="adj" fmla="val 5364"/>
            </a:avLst>
          </a:prstGeom>
          <a:solidFill>
            <a:schemeClr val="accent4">
              <a:lumMod val="20000"/>
              <a:lumOff val="80000"/>
              <a:alpha val="77000"/>
            </a:schemeClr>
          </a:solidFill>
          <a:ln w="63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4" name="object 6">
            <a:extLst>
              <a:ext uri="{FF2B5EF4-FFF2-40B4-BE49-F238E27FC236}">
                <a16:creationId xmlns:a16="http://schemas.microsoft.com/office/drawing/2014/main" id="{DEDB1026-CE0F-854F-89EF-37D99A5E79A5}"/>
              </a:ext>
            </a:extLst>
          </p:cNvPr>
          <p:cNvSpPr txBox="1"/>
          <p:nvPr/>
        </p:nvSpPr>
        <p:spPr>
          <a:xfrm>
            <a:off x="798693" y="2030777"/>
            <a:ext cx="4330445" cy="923330"/>
          </a:xfrm>
          <a:prstGeom prst="rect">
            <a:avLst/>
          </a:prstGeom>
        </p:spPr>
        <p:txBody>
          <a:bodyPr vert="horz" wrap="square" lIns="0" tIns="0" rIns="0" bIns="0" rtlCol="0">
            <a:spAutoFit/>
          </a:bodyPr>
          <a:lstStyle/>
          <a:p>
            <a:pPr marL="12699" marR="5079" defTabSz="914286">
              <a:tabLst>
                <a:tab pos="393651" algn="l"/>
              </a:tabLst>
              <a:defRPr/>
            </a:pPr>
            <a:r>
              <a:rPr sz="2000" b="1" dirty="0">
                <a:solidFill>
                  <a:prstClr val="black"/>
                </a:solidFill>
                <a:latin typeface="Arial" panose="020B0604020202020204" pitchFamily="34" charset="0"/>
                <a:cs typeface="Arial" panose="020B0604020202020204" pitchFamily="34" charset="0"/>
              </a:rPr>
              <a:t>Ranibizumab-treated patients  experienced from baseline to Month</a:t>
            </a:r>
            <a:r>
              <a:rPr sz="2000" b="1" spc="-105" dirty="0">
                <a:solidFill>
                  <a:prstClr val="black"/>
                </a:solidFill>
                <a:latin typeface="Arial" panose="020B0604020202020204" pitchFamily="34" charset="0"/>
                <a:cs typeface="Arial" panose="020B0604020202020204" pitchFamily="34" charset="0"/>
              </a:rPr>
              <a:t> </a:t>
            </a:r>
            <a:r>
              <a:rPr sz="2000" b="1" dirty="0">
                <a:solidFill>
                  <a:prstClr val="black"/>
                </a:solidFill>
                <a:latin typeface="Arial" panose="020B0604020202020204" pitchFamily="34" charset="0"/>
                <a:cs typeface="Arial" panose="020B0604020202020204" pitchFamily="34" charset="0"/>
              </a:rPr>
              <a:t>24:</a:t>
            </a:r>
          </a:p>
        </p:txBody>
      </p:sp>
      <p:sp>
        <p:nvSpPr>
          <p:cNvPr id="65" name="object 7">
            <a:extLst>
              <a:ext uri="{FF2B5EF4-FFF2-40B4-BE49-F238E27FC236}">
                <a16:creationId xmlns:a16="http://schemas.microsoft.com/office/drawing/2014/main" id="{6095E3D0-BBBA-BB40-A07B-2AC3AE10937C}"/>
              </a:ext>
            </a:extLst>
          </p:cNvPr>
          <p:cNvSpPr txBox="1"/>
          <p:nvPr/>
        </p:nvSpPr>
        <p:spPr>
          <a:xfrm>
            <a:off x="832398" y="3098180"/>
            <a:ext cx="3707023" cy="546945"/>
          </a:xfrm>
          <a:prstGeom prst="rect">
            <a:avLst/>
          </a:prstGeom>
        </p:spPr>
        <p:txBody>
          <a:bodyPr vert="horz" wrap="square" lIns="0" tIns="0" rIns="0" bIns="0" rtlCol="0">
            <a:spAutoFit/>
          </a:bodyPr>
          <a:lstStyle/>
          <a:p>
            <a:pPr marL="239999" marR="5079" indent="-227301" defTabSz="914286">
              <a:lnSpc>
                <a:spcPct val="102499"/>
              </a:lnSpc>
              <a:buFont typeface="Arial"/>
              <a:buChar char="•"/>
              <a:tabLst>
                <a:tab pos="239365" algn="l"/>
                <a:tab pos="239999" algn="l"/>
              </a:tabLst>
              <a:defRPr/>
            </a:pPr>
            <a:r>
              <a:rPr sz="1800" b="1" dirty="0">
                <a:solidFill>
                  <a:prstClr val="black"/>
                </a:solidFill>
                <a:latin typeface="Arial" panose="020B0604020202020204" pitchFamily="34" charset="0"/>
                <a:cs typeface="Arial" panose="020B0604020202020204" pitchFamily="34" charset="0"/>
              </a:rPr>
              <a:t>56.8% </a:t>
            </a:r>
            <a:r>
              <a:rPr sz="1800" dirty="0">
                <a:solidFill>
                  <a:prstClr val="black"/>
                </a:solidFill>
                <a:latin typeface="Arial" panose="020B0604020202020204" pitchFamily="34" charset="0"/>
                <a:cs typeface="Arial" panose="020B0604020202020204" pitchFamily="34" charset="0"/>
              </a:rPr>
              <a:t>at least a</a:t>
            </a:r>
            <a:r>
              <a:rPr sz="1800" spc="-229" dirty="0">
                <a:solidFill>
                  <a:prstClr val="black"/>
                </a:solidFill>
                <a:latin typeface="Arial" panose="020B0604020202020204" pitchFamily="34" charset="0"/>
                <a:cs typeface="Arial" panose="020B0604020202020204" pitchFamily="34" charset="0"/>
              </a:rPr>
              <a:t> </a:t>
            </a:r>
            <a:r>
              <a:rPr sz="1800" b="1" dirty="0">
                <a:solidFill>
                  <a:prstClr val="black"/>
                </a:solidFill>
                <a:latin typeface="Arial" panose="020B0604020202020204" pitchFamily="34" charset="0"/>
                <a:cs typeface="Arial" panose="020B0604020202020204" pitchFamily="34" charset="0"/>
              </a:rPr>
              <a:t>1-step  </a:t>
            </a:r>
            <a:r>
              <a:rPr sz="1800" b="1" spc="-5" dirty="0">
                <a:solidFill>
                  <a:prstClr val="black"/>
                </a:solidFill>
                <a:latin typeface="Arial" panose="020B0604020202020204" pitchFamily="34" charset="0"/>
                <a:cs typeface="Arial" panose="020B0604020202020204" pitchFamily="34" charset="0"/>
              </a:rPr>
              <a:t>improvement in</a:t>
            </a:r>
            <a:r>
              <a:rPr sz="1800" b="1" spc="-55" dirty="0">
                <a:solidFill>
                  <a:prstClr val="black"/>
                </a:solidFill>
                <a:latin typeface="Arial" panose="020B0604020202020204" pitchFamily="34" charset="0"/>
                <a:cs typeface="Arial" panose="020B0604020202020204" pitchFamily="34" charset="0"/>
              </a:rPr>
              <a:t> </a:t>
            </a:r>
            <a:r>
              <a:rPr sz="1800" b="1" dirty="0">
                <a:solidFill>
                  <a:prstClr val="black"/>
                </a:solidFill>
                <a:latin typeface="Arial" panose="020B0604020202020204" pitchFamily="34" charset="0"/>
                <a:cs typeface="Arial" panose="020B0604020202020204" pitchFamily="34" charset="0"/>
              </a:rPr>
              <a:t>DRSS</a:t>
            </a:r>
            <a:endParaRPr sz="1800" dirty="0">
              <a:solidFill>
                <a:prstClr val="black"/>
              </a:solidFill>
              <a:latin typeface="Arial" panose="020B0604020202020204" pitchFamily="34" charset="0"/>
              <a:cs typeface="Arial" panose="020B0604020202020204" pitchFamily="34" charset="0"/>
            </a:endParaRPr>
          </a:p>
        </p:txBody>
      </p:sp>
      <p:sp>
        <p:nvSpPr>
          <p:cNvPr id="66" name="object 8">
            <a:extLst>
              <a:ext uri="{FF2B5EF4-FFF2-40B4-BE49-F238E27FC236}">
                <a16:creationId xmlns:a16="http://schemas.microsoft.com/office/drawing/2014/main" id="{F78D2661-600D-7142-B515-0579658ABEAD}"/>
              </a:ext>
            </a:extLst>
          </p:cNvPr>
          <p:cNvSpPr txBox="1"/>
          <p:nvPr/>
        </p:nvSpPr>
        <p:spPr>
          <a:xfrm>
            <a:off x="832398" y="3921256"/>
            <a:ext cx="3545707" cy="821892"/>
          </a:xfrm>
          <a:prstGeom prst="rect">
            <a:avLst/>
          </a:prstGeom>
        </p:spPr>
        <p:txBody>
          <a:bodyPr vert="horz" wrap="square" lIns="0" tIns="0" rIns="0" bIns="0" rtlCol="0">
            <a:spAutoFit/>
          </a:bodyPr>
          <a:lstStyle/>
          <a:p>
            <a:pPr marL="239999" marR="5079" indent="-227301" defTabSz="914286">
              <a:lnSpc>
                <a:spcPct val="101299"/>
              </a:lnSpc>
              <a:buFont typeface="Arial"/>
              <a:buChar char="•"/>
              <a:tabLst>
                <a:tab pos="239365" algn="l"/>
                <a:tab pos="239999" algn="l"/>
              </a:tabLst>
              <a:defRPr/>
            </a:pPr>
            <a:r>
              <a:rPr sz="1800" b="1" dirty="0">
                <a:solidFill>
                  <a:prstClr val="black"/>
                </a:solidFill>
                <a:latin typeface="Arial" panose="020B0604020202020204" pitchFamily="34" charset="0"/>
                <a:cs typeface="Arial" panose="020B0604020202020204" pitchFamily="34" charset="0"/>
              </a:rPr>
              <a:t>40.0% </a:t>
            </a:r>
            <a:r>
              <a:rPr sz="1800" dirty="0">
                <a:solidFill>
                  <a:prstClr val="black"/>
                </a:solidFill>
                <a:latin typeface="Arial" panose="020B0604020202020204" pitchFamily="34" charset="0"/>
                <a:cs typeface="Arial" panose="020B0604020202020204" pitchFamily="34" charset="0"/>
              </a:rPr>
              <a:t>remained </a:t>
            </a:r>
            <a:r>
              <a:rPr sz="1800" b="1" dirty="0">
                <a:solidFill>
                  <a:prstClr val="black"/>
                </a:solidFill>
                <a:latin typeface="Arial" panose="020B0604020202020204" pitchFamily="34" charset="0"/>
                <a:cs typeface="Arial" panose="020B0604020202020204" pitchFamily="34" charset="0"/>
              </a:rPr>
              <a:t>stable</a:t>
            </a:r>
            <a:r>
              <a:rPr sz="1800" b="1" spc="-229" dirty="0">
                <a:solidFill>
                  <a:prstClr val="black"/>
                </a:solidFill>
                <a:latin typeface="Arial" panose="020B0604020202020204" pitchFamily="34" charset="0"/>
                <a:cs typeface="Arial" panose="020B0604020202020204" pitchFamily="34" charset="0"/>
              </a:rPr>
              <a:t> </a:t>
            </a:r>
            <a:r>
              <a:rPr sz="1800" dirty="0">
                <a:solidFill>
                  <a:prstClr val="black"/>
                </a:solidFill>
                <a:latin typeface="Arial" panose="020B0604020202020204" pitchFamily="34" charset="0"/>
                <a:cs typeface="Arial" panose="020B0604020202020204" pitchFamily="34" charset="0"/>
              </a:rPr>
              <a:t>and  experienced no change in  </a:t>
            </a:r>
            <a:r>
              <a:rPr sz="1800" b="1" dirty="0">
                <a:solidFill>
                  <a:prstClr val="black"/>
                </a:solidFill>
                <a:latin typeface="Arial" panose="020B0604020202020204" pitchFamily="34" charset="0"/>
                <a:cs typeface="Arial" panose="020B0604020202020204" pitchFamily="34" charset="0"/>
              </a:rPr>
              <a:t>DRSS</a:t>
            </a:r>
            <a:r>
              <a:rPr sz="1800" b="1" spc="-95" dirty="0">
                <a:solidFill>
                  <a:prstClr val="black"/>
                </a:solidFill>
                <a:latin typeface="Arial" panose="020B0604020202020204" pitchFamily="34" charset="0"/>
                <a:cs typeface="Arial" panose="020B0604020202020204" pitchFamily="34" charset="0"/>
              </a:rPr>
              <a:t> </a:t>
            </a:r>
            <a:r>
              <a:rPr sz="1800" b="1" spc="-5" dirty="0">
                <a:solidFill>
                  <a:prstClr val="black"/>
                </a:solidFill>
                <a:latin typeface="Arial" panose="020B0604020202020204" pitchFamily="34" charset="0"/>
                <a:cs typeface="Arial" panose="020B0604020202020204" pitchFamily="34" charset="0"/>
              </a:rPr>
              <a:t>level</a:t>
            </a:r>
            <a:endParaRPr sz="1800" dirty="0">
              <a:solidFill>
                <a:prstClr val="black"/>
              </a:solidFill>
              <a:latin typeface="Arial" panose="020B0604020202020204" pitchFamily="34" charset="0"/>
              <a:cs typeface="Arial" panose="020B0604020202020204" pitchFamily="34" charset="0"/>
            </a:endParaRPr>
          </a:p>
        </p:txBody>
      </p:sp>
      <p:sp>
        <p:nvSpPr>
          <p:cNvPr id="67" name="object 9">
            <a:extLst>
              <a:ext uri="{FF2B5EF4-FFF2-40B4-BE49-F238E27FC236}">
                <a16:creationId xmlns:a16="http://schemas.microsoft.com/office/drawing/2014/main" id="{1B1C0969-1B72-084B-917F-DDAC1BC51466}"/>
              </a:ext>
            </a:extLst>
          </p:cNvPr>
          <p:cNvSpPr txBox="1"/>
          <p:nvPr/>
        </p:nvSpPr>
        <p:spPr>
          <a:xfrm>
            <a:off x="832397" y="4878248"/>
            <a:ext cx="3808329" cy="276999"/>
          </a:xfrm>
          <a:prstGeom prst="rect">
            <a:avLst/>
          </a:prstGeom>
        </p:spPr>
        <p:txBody>
          <a:bodyPr vert="horz" wrap="square" lIns="0" tIns="0" rIns="0" bIns="0" rtlCol="0">
            <a:spAutoFit/>
          </a:bodyPr>
          <a:lstStyle/>
          <a:p>
            <a:pPr marL="239999" indent="-227301" defTabSz="914286">
              <a:buFontTx/>
              <a:buChar char="•"/>
              <a:tabLst>
                <a:tab pos="239365" algn="l"/>
                <a:tab pos="239999" algn="l"/>
              </a:tabLst>
              <a:defRPr/>
            </a:pPr>
            <a:r>
              <a:rPr sz="1800" dirty="0">
                <a:solidFill>
                  <a:prstClr val="black"/>
                </a:solidFill>
                <a:latin typeface="Arial" panose="020B0604020202020204" pitchFamily="34" charset="0"/>
                <a:cs typeface="Arial" panose="020B0604020202020204" pitchFamily="34" charset="0"/>
              </a:rPr>
              <a:t>3.2% worsening in</a:t>
            </a:r>
            <a:r>
              <a:rPr sz="1800" spc="-125" dirty="0">
                <a:solidFill>
                  <a:prstClr val="black"/>
                </a:solidFill>
                <a:latin typeface="Arial" panose="020B0604020202020204" pitchFamily="34" charset="0"/>
                <a:cs typeface="Arial" panose="020B0604020202020204" pitchFamily="34" charset="0"/>
              </a:rPr>
              <a:t> </a:t>
            </a:r>
            <a:r>
              <a:rPr sz="1800" dirty="0">
                <a:solidFill>
                  <a:prstClr val="black"/>
                </a:solidFill>
                <a:latin typeface="Arial" panose="020B0604020202020204" pitchFamily="34" charset="0"/>
                <a:cs typeface="Arial" panose="020B0604020202020204" pitchFamily="34" charset="0"/>
              </a:rPr>
              <a:t>DRSS</a:t>
            </a:r>
          </a:p>
        </p:txBody>
      </p:sp>
      <p:grpSp>
        <p:nvGrpSpPr>
          <p:cNvPr id="2" name="Group 1">
            <a:extLst>
              <a:ext uri="{FF2B5EF4-FFF2-40B4-BE49-F238E27FC236}">
                <a16:creationId xmlns:a16="http://schemas.microsoft.com/office/drawing/2014/main" id="{C433F312-BB6A-7744-9953-0B2B199D30DC}"/>
              </a:ext>
            </a:extLst>
          </p:cNvPr>
          <p:cNvGrpSpPr/>
          <p:nvPr/>
        </p:nvGrpSpPr>
        <p:grpSpPr>
          <a:xfrm>
            <a:off x="4961628" y="1887599"/>
            <a:ext cx="6397974" cy="3663695"/>
            <a:chOff x="5428789" y="1868946"/>
            <a:chExt cx="5925979" cy="3916114"/>
          </a:xfrm>
        </p:grpSpPr>
        <p:sp>
          <p:nvSpPr>
            <p:cNvPr id="69" name="object 10">
              <a:extLst>
                <a:ext uri="{FF2B5EF4-FFF2-40B4-BE49-F238E27FC236}">
                  <a16:creationId xmlns:a16="http://schemas.microsoft.com/office/drawing/2014/main" id="{C3ED2ECA-6887-3D46-B0EC-C91624D0E1AA}"/>
                </a:ext>
              </a:extLst>
            </p:cNvPr>
            <p:cNvSpPr/>
            <p:nvPr/>
          </p:nvSpPr>
          <p:spPr>
            <a:xfrm>
              <a:off x="6313904" y="4984802"/>
              <a:ext cx="573330" cy="70476"/>
            </a:xfrm>
            <a:custGeom>
              <a:avLst/>
              <a:gdLst/>
              <a:ahLst/>
              <a:cxnLst/>
              <a:rect l="l" t="t" r="r" b="b"/>
              <a:pathLst>
                <a:path w="573404" h="70485">
                  <a:moveTo>
                    <a:pt x="0" y="70104"/>
                  </a:moveTo>
                  <a:lnTo>
                    <a:pt x="573023" y="70104"/>
                  </a:lnTo>
                  <a:lnTo>
                    <a:pt x="573023" y="0"/>
                  </a:lnTo>
                  <a:lnTo>
                    <a:pt x="0" y="0"/>
                  </a:lnTo>
                  <a:lnTo>
                    <a:pt x="0" y="70104"/>
                  </a:lnTo>
                  <a:close/>
                </a:path>
              </a:pathLst>
            </a:custGeom>
            <a:solidFill>
              <a:srgbClr val="034E88"/>
            </a:solidFill>
          </p:spPr>
          <p:txBody>
            <a:bodyPr wrap="square" lIns="0" tIns="0" rIns="0" bIns="0" rtlCol="0"/>
            <a:lstStyle/>
            <a:p>
              <a:pPr defTabSz="914286">
                <a:defRPr/>
              </a:pPr>
              <a:endParaRPr sz="1800">
                <a:solidFill>
                  <a:prstClr val="black"/>
                </a:solidFill>
                <a:latin typeface="Calibri"/>
              </a:endParaRPr>
            </a:p>
          </p:txBody>
        </p:sp>
        <p:sp>
          <p:nvSpPr>
            <p:cNvPr id="70" name="object 11">
              <a:extLst>
                <a:ext uri="{FF2B5EF4-FFF2-40B4-BE49-F238E27FC236}">
                  <a16:creationId xmlns:a16="http://schemas.microsoft.com/office/drawing/2014/main" id="{153480C0-A345-ED47-A52E-ABBEE885B731}"/>
                </a:ext>
              </a:extLst>
            </p:cNvPr>
            <p:cNvSpPr/>
            <p:nvPr/>
          </p:nvSpPr>
          <p:spPr>
            <a:xfrm>
              <a:off x="7040758" y="4996994"/>
              <a:ext cx="573330" cy="58411"/>
            </a:xfrm>
            <a:custGeom>
              <a:avLst/>
              <a:gdLst/>
              <a:ahLst/>
              <a:cxnLst/>
              <a:rect l="l" t="t" r="r" b="b"/>
              <a:pathLst>
                <a:path w="573404" h="58420">
                  <a:moveTo>
                    <a:pt x="0" y="57911"/>
                  </a:moveTo>
                  <a:lnTo>
                    <a:pt x="573024" y="57911"/>
                  </a:lnTo>
                  <a:lnTo>
                    <a:pt x="573024" y="0"/>
                  </a:lnTo>
                  <a:lnTo>
                    <a:pt x="0" y="0"/>
                  </a:lnTo>
                  <a:lnTo>
                    <a:pt x="0" y="57911"/>
                  </a:lnTo>
                  <a:close/>
                </a:path>
              </a:pathLst>
            </a:custGeom>
            <a:solidFill>
              <a:srgbClr val="034E88"/>
            </a:solidFill>
          </p:spPr>
          <p:txBody>
            <a:bodyPr wrap="square" lIns="0" tIns="0" rIns="0" bIns="0" rtlCol="0"/>
            <a:lstStyle/>
            <a:p>
              <a:pPr defTabSz="914286">
                <a:defRPr/>
              </a:pPr>
              <a:endParaRPr sz="1800">
                <a:solidFill>
                  <a:prstClr val="black"/>
                </a:solidFill>
                <a:latin typeface="Calibri"/>
              </a:endParaRPr>
            </a:p>
          </p:txBody>
        </p:sp>
        <p:sp>
          <p:nvSpPr>
            <p:cNvPr id="71" name="object 12">
              <a:extLst>
                <a:ext uri="{FF2B5EF4-FFF2-40B4-BE49-F238E27FC236}">
                  <a16:creationId xmlns:a16="http://schemas.microsoft.com/office/drawing/2014/main" id="{DC85EFE9-D827-314E-A584-C3E3AA92C750}"/>
                </a:ext>
              </a:extLst>
            </p:cNvPr>
            <p:cNvSpPr/>
            <p:nvPr/>
          </p:nvSpPr>
          <p:spPr>
            <a:xfrm>
              <a:off x="7767611" y="4972611"/>
              <a:ext cx="573330" cy="82540"/>
            </a:xfrm>
            <a:custGeom>
              <a:avLst/>
              <a:gdLst/>
              <a:ahLst/>
              <a:cxnLst/>
              <a:rect l="l" t="t" r="r" b="b"/>
              <a:pathLst>
                <a:path w="573404" h="82550">
                  <a:moveTo>
                    <a:pt x="0" y="82295"/>
                  </a:moveTo>
                  <a:lnTo>
                    <a:pt x="573024" y="82295"/>
                  </a:lnTo>
                  <a:lnTo>
                    <a:pt x="573024" y="0"/>
                  </a:lnTo>
                  <a:lnTo>
                    <a:pt x="0" y="0"/>
                  </a:lnTo>
                  <a:lnTo>
                    <a:pt x="0" y="82295"/>
                  </a:lnTo>
                  <a:close/>
                </a:path>
              </a:pathLst>
            </a:custGeom>
            <a:solidFill>
              <a:srgbClr val="034E88"/>
            </a:solidFill>
          </p:spPr>
          <p:txBody>
            <a:bodyPr wrap="square" lIns="0" tIns="0" rIns="0" bIns="0" rtlCol="0"/>
            <a:lstStyle/>
            <a:p>
              <a:pPr defTabSz="914286">
                <a:defRPr/>
              </a:pPr>
              <a:endParaRPr sz="1800">
                <a:solidFill>
                  <a:prstClr val="black"/>
                </a:solidFill>
                <a:latin typeface="Calibri"/>
              </a:endParaRPr>
            </a:p>
          </p:txBody>
        </p:sp>
        <p:sp>
          <p:nvSpPr>
            <p:cNvPr id="72" name="object 13">
              <a:extLst>
                <a:ext uri="{FF2B5EF4-FFF2-40B4-BE49-F238E27FC236}">
                  <a16:creationId xmlns:a16="http://schemas.microsoft.com/office/drawing/2014/main" id="{6751C1F1-2C70-E04F-A500-767A411A216A}"/>
                </a:ext>
              </a:extLst>
            </p:cNvPr>
            <p:cNvSpPr/>
            <p:nvPr/>
          </p:nvSpPr>
          <p:spPr>
            <a:xfrm>
              <a:off x="8494464" y="2533005"/>
              <a:ext cx="573330" cy="2521892"/>
            </a:xfrm>
            <a:custGeom>
              <a:avLst/>
              <a:gdLst/>
              <a:ahLst/>
              <a:cxnLst/>
              <a:rect l="l" t="t" r="r" b="b"/>
              <a:pathLst>
                <a:path w="573404" h="2522220">
                  <a:moveTo>
                    <a:pt x="0" y="2522220"/>
                  </a:moveTo>
                  <a:lnTo>
                    <a:pt x="573024" y="2522220"/>
                  </a:lnTo>
                  <a:lnTo>
                    <a:pt x="573024" y="0"/>
                  </a:lnTo>
                  <a:lnTo>
                    <a:pt x="0" y="0"/>
                  </a:lnTo>
                  <a:lnTo>
                    <a:pt x="0" y="2522220"/>
                  </a:lnTo>
                  <a:close/>
                </a:path>
              </a:pathLst>
            </a:custGeom>
            <a:solidFill>
              <a:srgbClr val="034E88"/>
            </a:solidFill>
          </p:spPr>
          <p:txBody>
            <a:bodyPr wrap="square" lIns="0" tIns="0" rIns="0" bIns="0" rtlCol="0"/>
            <a:lstStyle/>
            <a:p>
              <a:pPr defTabSz="914286">
                <a:defRPr/>
              </a:pPr>
              <a:endParaRPr sz="1800">
                <a:solidFill>
                  <a:prstClr val="black"/>
                </a:solidFill>
                <a:latin typeface="Calibri"/>
              </a:endParaRPr>
            </a:p>
          </p:txBody>
        </p:sp>
        <p:sp>
          <p:nvSpPr>
            <p:cNvPr id="73" name="object 14">
              <a:extLst>
                <a:ext uri="{FF2B5EF4-FFF2-40B4-BE49-F238E27FC236}">
                  <a16:creationId xmlns:a16="http://schemas.microsoft.com/office/drawing/2014/main" id="{6D890936-26C2-624D-B511-C3571F604CF2}"/>
                </a:ext>
              </a:extLst>
            </p:cNvPr>
            <p:cNvSpPr/>
            <p:nvPr/>
          </p:nvSpPr>
          <p:spPr>
            <a:xfrm>
              <a:off x="9222840" y="3774902"/>
              <a:ext cx="571426" cy="1279993"/>
            </a:xfrm>
            <a:custGeom>
              <a:avLst/>
              <a:gdLst/>
              <a:ahLst/>
              <a:cxnLst/>
              <a:rect l="l" t="t" r="r" b="b"/>
              <a:pathLst>
                <a:path w="571500" h="1280160">
                  <a:moveTo>
                    <a:pt x="0" y="1280159"/>
                  </a:moveTo>
                  <a:lnTo>
                    <a:pt x="571500" y="1280159"/>
                  </a:lnTo>
                  <a:lnTo>
                    <a:pt x="571500" y="0"/>
                  </a:lnTo>
                  <a:lnTo>
                    <a:pt x="0" y="0"/>
                  </a:lnTo>
                  <a:lnTo>
                    <a:pt x="0" y="1280159"/>
                  </a:lnTo>
                  <a:close/>
                </a:path>
              </a:pathLst>
            </a:custGeom>
            <a:solidFill>
              <a:srgbClr val="034E88"/>
            </a:solidFill>
          </p:spPr>
          <p:txBody>
            <a:bodyPr wrap="square" lIns="0" tIns="0" rIns="0" bIns="0" rtlCol="0"/>
            <a:lstStyle/>
            <a:p>
              <a:pPr defTabSz="914286">
                <a:defRPr/>
              </a:pPr>
              <a:endParaRPr sz="1800">
                <a:solidFill>
                  <a:prstClr val="black"/>
                </a:solidFill>
                <a:latin typeface="Calibri"/>
              </a:endParaRPr>
            </a:p>
          </p:txBody>
        </p:sp>
        <p:sp>
          <p:nvSpPr>
            <p:cNvPr id="74" name="object 15">
              <a:extLst>
                <a:ext uri="{FF2B5EF4-FFF2-40B4-BE49-F238E27FC236}">
                  <a16:creationId xmlns:a16="http://schemas.microsoft.com/office/drawing/2014/main" id="{15036241-65A0-5A4D-B491-7F984CACAFD7}"/>
                </a:ext>
              </a:extLst>
            </p:cNvPr>
            <p:cNvSpPr/>
            <p:nvPr/>
          </p:nvSpPr>
          <p:spPr>
            <a:xfrm>
              <a:off x="9949693" y="3630141"/>
              <a:ext cx="571426" cy="1424754"/>
            </a:xfrm>
            <a:custGeom>
              <a:avLst/>
              <a:gdLst/>
              <a:ahLst/>
              <a:cxnLst/>
              <a:rect l="l" t="t" r="r" b="b"/>
              <a:pathLst>
                <a:path w="571500" h="1424939">
                  <a:moveTo>
                    <a:pt x="0" y="1424940"/>
                  </a:moveTo>
                  <a:lnTo>
                    <a:pt x="571500" y="1424940"/>
                  </a:lnTo>
                  <a:lnTo>
                    <a:pt x="571500" y="0"/>
                  </a:lnTo>
                  <a:lnTo>
                    <a:pt x="0" y="0"/>
                  </a:lnTo>
                  <a:lnTo>
                    <a:pt x="0" y="1424940"/>
                  </a:lnTo>
                  <a:close/>
                </a:path>
              </a:pathLst>
            </a:custGeom>
            <a:solidFill>
              <a:srgbClr val="034E88"/>
            </a:solidFill>
          </p:spPr>
          <p:txBody>
            <a:bodyPr wrap="square" lIns="0" tIns="0" rIns="0" bIns="0" rtlCol="0"/>
            <a:lstStyle/>
            <a:p>
              <a:pPr defTabSz="914286">
                <a:defRPr/>
              </a:pPr>
              <a:endParaRPr sz="1800">
                <a:solidFill>
                  <a:prstClr val="black"/>
                </a:solidFill>
                <a:latin typeface="Calibri"/>
              </a:endParaRPr>
            </a:p>
          </p:txBody>
        </p:sp>
        <p:sp>
          <p:nvSpPr>
            <p:cNvPr id="75" name="object 16">
              <a:extLst>
                <a:ext uri="{FF2B5EF4-FFF2-40B4-BE49-F238E27FC236}">
                  <a16:creationId xmlns:a16="http://schemas.microsoft.com/office/drawing/2014/main" id="{8AC30E97-2EAD-F145-9882-727D7C9D499A}"/>
                </a:ext>
              </a:extLst>
            </p:cNvPr>
            <p:cNvSpPr/>
            <p:nvPr/>
          </p:nvSpPr>
          <p:spPr>
            <a:xfrm>
              <a:off x="10676546" y="4178711"/>
              <a:ext cx="571426" cy="876186"/>
            </a:xfrm>
            <a:custGeom>
              <a:avLst/>
              <a:gdLst/>
              <a:ahLst/>
              <a:cxnLst/>
              <a:rect l="l" t="t" r="r" b="b"/>
              <a:pathLst>
                <a:path w="571500" h="876300">
                  <a:moveTo>
                    <a:pt x="0" y="876300"/>
                  </a:moveTo>
                  <a:lnTo>
                    <a:pt x="571500" y="876300"/>
                  </a:lnTo>
                  <a:lnTo>
                    <a:pt x="571500" y="0"/>
                  </a:lnTo>
                  <a:lnTo>
                    <a:pt x="0" y="0"/>
                  </a:lnTo>
                  <a:lnTo>
                    <a:pt x="0" y="876300"/>
                  </a:lnTo>
                  <a:close/>
                </a:path>
              </a:pathLst>
            </a:custGeom>
            <a:solidFill>
              <a:srgbClr val="034E88"/>
            </a:solidFill>
          </p:spPr>
          <p:txBody>
            <a:bodyPr wrap="square" lIns="0" tIns="0" rIns="0" bIns="0" rtlCol="0"/>
            <a:lstStyle/>
            <a:p>
              <a:pPr defTabSz="914286">
                <a:defRPr/>
              </a:pPr>
              <a:endParaRPr sz="1800">
                <a:solidFill>
                  <a:prstClr val="black"/>
                </a:solidFill>
                <a:latin typeface="Calibri"/>
              </a:endParaRPr>
            </a:p>
          </p:txBody>
        </p:sp>
        <p:sp>
          <p:nvSpPr>
            <p:cNvPr id="76" name="object 17">
              <a:extLst>
                <a:ext uri="{FF2B5EF4-FFF2-40B4-BE49-F238E27FC236}">
                  <a16:creationId xmlns:a16="http://schemas.microsoft.com/office/drawing/2014/main" id="{832AB3BC-21CE-4842-A8D0-5D5990EF62C3}"/>
                </a:ext>
              </a:extLst>
            </p:cNvPr>
            <p:cNvSpPr/>
            <p:nvPr/>
          </p:nvSpPr>
          <p:spPr>
            <a:xfrm>
              <a:off x="6208761" y="2217580"/>
              <a:ext cx="0" cy="2837446"/>
            </a:xfrm>
            <a:custGeom>
              <a:avLst/>
              <a:gdLst/>
              <a:ahLst/>
              <a:cxnLst/>
              <a:rect l="l" t="t" r="r" b="b"/>
              <a:pathLst>
                <a:path h="2837815">
                  <a:moveTo>
                    <a:pt x="0" y="2837687"/>
                  </a:moveTo>
                  <a:lnTo>
                    <a:pt x="0" y="0"/>
                  </a:lnTo>
                </a:path>
              </a:pathLst>
            </a:custGeom>
            <a:ln w="9144">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77" name="object 18">
              <a:extLst>
                <a:ext uri="{FF2B5EF4-FFF2-40B4-BE49-F238E27FC236}">
                  <a16:creationId xmlns:a16="http://schemas.microsoft.com/office/drawing/2014/main" id="{E1270272-41B3-9044-8A6B-DF902CA40A8F}"/>
                </a:ext>
              </a:extLst>
            </p:cNvPr>
            <p:cNvSpPr/>
            <p:nvPr/>
          </p:nvSpPr>
          <p:spPr>
            <a:xfrm>
              <a:off x="6163046" y="5054896"/>
              <a:ext cx="45714" cy="0"/>
            </a:xfrm>
            <a:custGeom>
              <a:avLst/>
              <a:gdLst/>
              <a:ahLst/>
              <a:cxnLst/>
              <a:rect l="l" t="t" r="r" b="b"/>
              <a:pathLst>
                <a:path w="45720">
                  <a:moveTo>
                    <a:pt x="0" y="0"/>
                  </a:moveTo>
                  <a:lnTo>
                    <a:pt x="45720" y="0"/>
                  </a:lnTo>
                </a:path>
              </a:pathLst>
            </a:custGeom>
            <a:ln w="9144">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78" name="object 19">
              <a:extLst>
                <a:ext uri="{FF2B5EF4-FFF2-40B4-BE49-F238E27FC236}">
                  <a16:creationId xmlns:a16="http://schemas.microsoft.com/office/drawing/2014/main" id="{BACFA83F-C7AF-704C-9088-763C78D4D319}"/>
                </a:ext>
              </a:extLst>
            </p:cNvPr>
            <p:cNvSpPr/>
            <p:nvPr/>
          </p:nvSpPr>
          <p:spPr>
            <a:xfrm>
              <a:off x="6163046" y="4739469"/>
              <a:ext cx="45714" cy="0"/>
            </a:xfrm>
            <a:custGeom>
              <a:avLst/>
              <a:gdLst/>
              <a:ahLst/>
              <a:cxnLst/>
              <a:rect l="l" t="t" r="r" b="b"/>
              <a:pathLst>
                <a:path w="45720">
                  <a:moveTo>
                    <a:pt x="0" y="0"/>
                  </a:moveTo>
                  <a:lnTo>
                    <a:pt x="45720" y="0"/>
                  </a:lnTo>
                </a:path>
              </a:pathLst>
            </a:custGeom>
            <a:ln w="9144">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79" name="object 20">
              <a:extLst>
                <a:ext uri="{FF2B5EF4-FFF2-40B4-BE49-F238E27FC236}">
                  <a16:creationId xmlns:a16="http://schemas.microsoft.com/office/drawing/2014/main" id="{6D002FA3-DF77-A849-BCA8-B3427CC120B9}"/>
                </a:ext>
              </a:extLst>
            </p:cNvPr>
            <p:cNvSpPr/>
            <p:nvPr/>
          </p:nvSpPr>
          <p:spPr>
            <a:xfrm>
              <a:off x="6163046" y="4424041"/>
              <a:ext cx="45714" cy="0"/>
            </a:xfrm>
            <a:custGeom>
              <a:avLst/>
              <a:gdLst/>
              <a:ahLst/>
              <a:cxnLst/>
              <a:rect l="l" t="t" r="r" b="b"/>
              <a:pathLst>
                <a:path w="45720">
                  <a:moveTo>
                    <a:pt x="0" y="0"/>
                  </a:moveTo>
                  <a:lnTo>
                    <a:pt x="45720" y="0"/>
                  </a:lnTo>
                </a:path>
              </a:pathLst>
            </a:custGeom>
            <a:ln w="9144">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80" name="object 21">
              <a:extLst>
                <a:ext uri="{FF2B5EF4-FFF2-40B4-BE49-F238E27FC236}">
                  <a16:creationId xmlns:a16="http://schemas.microsoft.com/office/drawing/2014/main" id="{9B8E2B29-0062-5B4E-9657-50E421B72C73}"/>
                </a:ext>
              </a:extLst>
            </p:cNvPr>
            <p:cNvSpPr/>
            <p:nvPr/>
          </p:nvSpPr>
          <p:spPr>
            <a:xfrm>
              <a:off x="6163046" y="4108615"/>
              <a:ext cx="45714" cy="0"/>
            </a:xfrm>
            <a:custGeom>
              <a:avLst/>
              <a:gdLst/>
              <a:ahLst/>
              <a:cxnLst/>
              <a:rect l="l" t="t" r="r" b="b"/>
              <a:pathLst>
                <a:path w="45720">
                  <a:moveTo>
                    <a:pt x="0" y="0"/>
                  </a:moveTo>
                  <a:lnTo>
                    <a:pt x="45720" y="0"/>
                  </a:lnTo>
                </a:path>
              </a:pathLst>
            </a:custGeom>
            <a:ln w="9144">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81" name="object 22">
              <a:extLst>
                <a:ext uri="{FF2B5EF4-FFF2-40B4-BE49-F238E27FC236}">
                  <a16:creationId xmlns:a16="http://schemas.microsoft.com/office/drawing/2014/main" id="{207947F2-C623-384F-B565-1C15DCCEC52D}"/>
                </a:ext>
              </a:extLst>
            </p:cNvPr>
            <p:cNvSpPr/>
            <p:nvPr/>
          </p:nvSpPr>
          <p:spPr>
            <a:xfrm>
              <a:off x="6163046" y="3793188"/>
              <a:ext cx="45714" cy="0"/>
            </a:xfrm>
            <a:custGeom>
              <a:avLst/>
              <a:gdLst/>
              <a:ahLst/>
              <a:cxnLst/>
              <a:rect l="l" t="t" r="r" b="b"/>
              <a:pathLst>
                <a:path w="45720">
                  <a:moveTo>
                    <a:pt x="0" y="0"/>
                  </a:moveTo>
                  <a:lnTo>
                    <a:pt x="45720" y="0"/>
                  </a:lnTo>
                </a:path>
              </a:pathLst>
            </a:custGeom>
            <a:ln w="9144">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82" name="object 23">
              <a:extLst>
                <a:ext uri="{FF2B5EF4-FFF2-40B4-BE49-F238E27FC236}">
                  <a16:creationId xmlns:a16="http://schemas.microsoft.com/office/drawing/2014/main" id="{FDA81972-0FBF-9049-9553-F9FA5B21C7DB}"/>
                </a:ext>
              </a:extLst>
            </p:cNvPr>
            <p:cNvSpPr/>
            <p:nvPr/>
          </p:nvSpPr>
          <p:spPr>
            <a:xfrm>
              <a:off x="6163046" y="3479284"/>
              <a:ext cx="45714" cy="0"/>
            </a:xfrm>
            <a:custGeom>
              <a:avLst/>
              <a:gdLst/>
              <a:ahLst/>
              <a:cxnLst/>
              <a:rect l="l" t="t" r="r" b="b"/>
              <a:pathLst>
                <a:path w="45720">
                  <a:moveTo>
                    <a:pt x="0" y="0"/>
                  </a:moveTo>
                  <a:lnTo>
                    <a:pt x="45720" y="0"/>
                  </a:lnTo>
                </a:path>
              </a:pathLst>
            </a:custGeom>
            <a:ln w="9144">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83" name="object 24">
              <a:extLst>
                <a:ext uri="{FF2B5EF4-FFF2-40B4-BE49-F238E27FC236}">
                  <a16:creationId xmlns:a16="http://schemas.microsoft.com/office/drawing/2014/main" id="{3B42BBFC-791C-9644-A2DC-9EEC34B6BD99}"/>
                </a:ext>
              </a:extLst>
            </p:cNvPr>
            <p:cNvSpPr/>
            <p:nvPr/>
          </p:nvSpPr>
          <p:spPr>
            <a:xfrm>
              <a:off x="6163046" y="3163858"/>
              <a:ext cx="45714" cy="0"/>
            </a:xfrm>
            <a:custGeom>
              <a:avLst/>
              <a:gdLst/>
              <a:ahLst/>
              <a:cxnLst/>
              <a:rect l="l" t="t" r="r" b="b"/>
              <a:pathLst>
                <a:path w="45720">
                  <a:moveTo>
                    <a:pt x="0" y="0"/>
                  </a:moveTo>
                  <a:lnTo>
                    <a:pt x="45720" y="0"/>
                  </a:lnTo>
                </a:path>
              </a:pathLst>
            </a:custGeom>
            <a:ln w="9144">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84" name="object 25">
              <a:extLst>
                <a:ext uri="{FF2B5EF4-FFF2-40B4-BE49-F238E27FC236}">
                  <a16:creationId xmlns:a16="http://schemas.microsoft.com/office/drawing/2014/main" id="{80F3CB45-3286-2F40-8749-9C77412420DC}"/>
                </a:ext>
              </a:extLst>
            </p:cNvPr>
            <p:cNvSpPr/>
            <p:nvPr/>
          </p:nvSpPr>
          <p:spPr>
            <a:xfrm>
              <a:off x="6163046" y="2848431"/>
              <a:ext cx="45714" cy="0"/>
            </a:xfrm>
            <a:custGeom>
              <a:avLst/>
              <a:gdLst/>
              <a:ahLst/>
              <a:cxnLst/>
              <a:rect l="l" t="t" r="r" b="b"/>
              <a:pathLst>
                <a:path w="45720">
                  <a:moveTo>
                    <a:pt x="0" y="0"/>
                  </a:moveTo>
                  <a:lnTo>
                    <a:pt x="45720" y="0"/>
                  </a:lnTo>
                </a:path>
              </a:pathLst>
            </a:custGeom>
            <a:ln w="9144">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85" name="object 26">
              <a:extLst>
                <a:ext uri="{FF2B5EF4-FFF2-40B4-BE49-F238E27FC236}">
                  <a16:creationId xmlns:a16="http://schemas.microsoft.com/office/drawing/2014/main" id="{8A1E8FD8-D5F6-1C4A-BEFE-145EDE42D28F}"/>
                </a:ext>
              </a:extLst>
            </p:cNvPr>
            <p:cNvSpPr/>
            <p:nvPr/>
          </p:nvSpPr>
          <p:spPr>
            <a:xfrm>
              <a:off x="6163046" y="2533005"/>
              <a:ext cx="45714" cy="0"/>
            </a:xfrm>
            <a:custGeom>
              <a:avLst/>
              <a:gdLst/>
              <a:ahLst/>
              <a:cxnLst/>
              <a:rect l="l" t="t" r="r" b="b"/>
              <a:pathLst>
                <a:path w="45720">
                  <a:moveTo>
                    <a:pt x="0" y="0"/>
                  </a:moveTo>
                  <a:lnTo>
                    <a:pt x="45720" y="0"/>
                  </a:lnTo>
                </a:path>
              </a:pathLst>
            </a:custGeom>
            <a:ln w="9144">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86" name="object 27">
              <a:extLst>
                <a:ext uri="{FF2B5EF4-FFF2-40B4-BE49-F238E27FC236}">
                  <a16:creationId xmlns:a16="http://schemas.microsoft.com/office/drawing/2014/main" id="{03F72B98-991B-1A46-B8F3-14B665BC2387}"/>
                </a:ext>
              </a:extLst>
            </p:cNvPr>
            <p:cNvSpPr/>
            <p:nvPr/>
          </p:nvSpPr>
          <p:spPr>
            <a:xfrm>
              <a:off x="6163046" y="2217578"/>
              <a:ext cx="45714" cy="0"/>
            </a:xfrm>
            <a:custGeom>
              <a:avLst/>
              <a:gdLst/>
              <a:ahLst/>
              <a:cxnLst/>
              <a:rect l="l" t="t" r="r" b="b"/>
              <a:pathLst>
                <a:path w="45720">
                  <a:moveTo>
                    <a:pt x="0" y="0"/>
                  </a:moveTo>
                  <a:lnTo>
                    <a:pt x="45720" y="0"/>
                  </a:lnTo>
                </a:path>
              </a:pathLst>
            </a:custGeom>
            <a:ln w="9144">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87" name="object 28">
              <a:extLst>
                <a:ext uri="{FF2B5EF4-FFF2-40B4-BE49-F238E27FC236}">
                  <a16:creationId xmlns:a16="http://schemas.microsoft.com/office/drawing/2014/main" id="{803417E3-AF4E-9442-BBDB-47700CF31BEF}"/>
                </a:ext>
              </a:extLst>
            </p:cNvPr>
            <p:cNvSpPr/>
            <p:nvPr/>
          </p:nvSpPr>
          <p:spPr>
            <a:xfrm>
              <a:off x="6208763" y="5054896"/>
              <a:ext cx="5146005" cy="0"/>
            </a:xfrm>
            <a:custGeom>
              <a:avLst/>
              <a:gdLst/>
              <a:ahLst/>
              <a:cxnLst/>
              <a:rect l="l" t="t" r="r" b="b"/>
              <a:pathLst>
                <a:path w="5146675">
                  <a:moveTo>
                    <a:pt x="0" y="0"/>
                  </a:moveTo>
                  <a:lnTo>
                    <a:pt x="5146548" y="0"/>
                  </a:lnTo>
                </a:path>
              </a:pathLst>
            </a:custGeom>
            <a:ln w="9144">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88" name="object 29">
              <a:extLst>
                <a:ext uri="{FF2B5EF4-FFF2-40B4-BE49-F238E27FC236}">
                  <a16:creationId xmlns:a16="http://schemas.microsoft.com/office/drawing/2014/main" id="{9F2AF297-7CA9-E446-B1E0-BC273F255555}"/>
                </a:ext>
              </a:extLst>
            </p:cNvPr>
            <p:cNvSpPr/>
            <p:nvPr/>
          </p:nvSpPr>
          <p:spPr>
            <a:xfrm>
              <a:off x="6208761" y="5054896"/>
              <a:ext cx="0" cy="45714"/>
            </a:xfrm>
            <a:custGeom>
              <a:avLst/>
              <a:gdLst/>
              <a:ahLst/>
              <a:cxnLst/>
              <a:rect l="l" t="t" r="r" b="b"/>
              <a:pathLst>
                <a:path h="45720">
                  <a:moveTo>
                    <a:pt x="0" y="0"/>
                  </a:moveTo>
                  <a:lnTo>
                    <a:pt x="0" y="45720"/>
                  </a:lnTo>
                </a:path>
              </a:pathLst>
            </a:custGeom>
            <a:ln w="9144">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89" name="object 30">
              <a:extLst>
                <a:ext uri="{FF2B5EF4-FFF2-40B4-BE49-F238E27FC236}">
                  <a16:creationId xmlns:a16="http://schemas.microsoft.com/office/drawing/2014/main" id="{F0C25A81-76CF-8544-B265-071C89D7B4D5}"/>
                </a:ext>
              </a:extLst>
            </p:cNvPr>
            <p:cNvSpPr/>
            <p:nvPr/>
          </p:nvSpPr>
          <p:spPr>
            <a:xfrm>
              <a:off x="11354638" y="5054896"/>
              <a:ext cx="0" cy="45714"/>
            </a:xfrm>
            <a:custGeom>
              <a:avLst/>
              <a:gdLst/>
              <a:ahLst/>
              <a:cxnLst/>
              <a:rect l="l" t="t" r="r" b="b"/>
              <a:pathLst>
                <a:path h="45720">
                  <a:moveTo>
                    <a:pt x="0" y="0"/>
                  </a:moveTo>
                  <a:lnTo>
                    <a:pt x="0" y="45720"/>
                  </a:lnTo>
                </a:path>
              </a:pathLst>
            </a:custGeom>
            <a:ln w="9144">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90" name="object 31">
              <a:extLst>
                <a:ext uri="{FF2B5EF4-FFF2-40B4-BE49-F238E27FC236}">
                  <a16:creationId xmlns:a16="http://schemas.microsoft.com/office/drawing/2014/main" id="{FFA0AF79-F915-3549-AF51-01260AE84D52}"/>
                </a:ext>
              </a:extLst>
            </p:cNvPr>
            <p:cNvSpPr txBox="1"/>
            <p:nvPr/>
          </p:nvSpPr>
          <p:spPr>
            <a:xfrm>
              <a:off x="6481014" y="4744930"/>
              <a:ext cx="238094" cy="184642"/>
            </a:xfrm>
            <a:prstGeom prst="rect">
              <a:avLst/>
            </a:prstGeom>
          </p:spPr>
          <p:txBody>
            <a:bodyPr vert="horz" wrap="square" lIns="0" tIns="0" rIns="0" bIns="0" rtlCol="0">
              <a:spAutoFit/>
            </a:bodyPr>
            <a:lstStyle/>
            <a:p>
              <a:pPr marL="12699" defTabSz="914286">
                <a:defRPr/>
              </a:pPr>
              <a:r>
                <a:rPr sz="1200" spc="-5" dirty="0">
                  <a:solidFill>
                    <a:srgbClr val="404040"/>
                  </a:solidFill>
                  <a:latin typeface="Arial"/>
                  <a:cs typeface="Arial"/>
                </a:rPr>
                <a:t>1</a:t>
              </a:r>
              <a:r>
                <a:rPr sz="1200" dirty="0">
                  <a:solidFill>
                    <a:srgbClr val="404040"/>
                  </a:solidFill>
                  <a:latin typeface="Arial"/>
                  <a:cs typeface="Arial"/>
                </a:rPr>
                <a:t>.1</a:t>
              </a:r>
              <a:endParaRPr sz="1200">
                <a:solidFill>
                  <a:prstClr val="black"/>
                </a:solidFill>
                <a:latin typeface="Arial"/>
                <a:cs typeface="Arial"/>
              </a:endParaRPr>
            </a:p>
          </p:txBody>
        </p:sp>
        <p:sp>
          <p:nvSpPr>
            <p:cNvPr id="91" name="object 32">
              <a:extLst>
                <a:ext uri="{FF2B5EF4-FFF2-40B4-BE49-F238E27FC236}">
                  <a16:creationId xmlns:a16="http://schemas.microsoft.com/office/drawing/2014/main" id="{7308B83D-D314-DF4D-8C9E-40B9B5772802}"/>
                </a:ext>
              </a:extLst>
            </p:cNvPr>
            <p:cNvSpPr txBox="1"/>
            <p:nvPr/>
          </p:nvSpPr>
          <p:spPr>
            <a:xfrm>
              <a:off x="7208123" y="4757500"/>
              <a:ext cx="238094" cy="184642"/>
            </a:xfrm>
            <a:prstGeom prst="rect">
              <a:avLst/>
            </a:prstGeom>
          </p:spPr>
          <p:txBody>
            <a:bodyPr vert="horz" wrap="square" lIns="0" tIns="0" rIns="0" bIns="0" rtlCol="0">
              <a:spAutoFit/>
            </a:bodyPr>
            <a:lstStyle/>
            <a:p>
              <a:pPr marL="12699" defTabSz="914286">
                <a:defRPr/>
              </a:pPr>
              <a:r>
                <a:rPr sz="1200" spc="-5" dirty="0">
                  <a:solidFill>
                    <a:srgbClr val="404040"/>
                  </a:solidFill>
                  <a:latin typeface="Arial"/>
                  <a:cs typeface="Arial"/>
                </a:rPr>
                <a:t>0</a:t>
              </a:r>
              <a:r>
                <a:rPr sz="1200" dirty="0">
                  <a:solidFill>
                    <a:srgbClr val="404040"/>
                  </a:solidFill>
                  <a:latin typeface="Arial"/>
                  <a:cs typeface="Arial"/>
                </a:rPr>
                <a:t>.9</a:t>
              </a:r>
              <a:endParaRPr sz="1200">
                <a:solidFill>
                  <a:prstClr val="black"/>
                </a:solidFill>
                <a:latin typeface="Arial"/>
                <a:cs typeface="Arial"/>
              </a:endParaRPr>
            </a:p>
          </p:txBody>
        </p:sp>
        <p:sp>
          <p:nvSpPr>
            <p:cNvPr id="92" name="object 33">
              <a:extLst>
                <a:ext uri="{FF2B5EF4-FFF2-40B4-BE49-F238E27FC236}">
                  <a16:creationId xmlns:a16="http://schemas.microsoft.com/office/drawing/2014/main" id="{B6134E7C-E546-BC4D-8F13-3D38284D444C}"/>
                </a:ext>
              </a:extLst>
            </p:cNvPr>
            <p:cNvSpPr txBox="1"/>
            <p:nvPr/>
          </p:nvSpPr>
          <p:spPr>
            <a:xfrm>
              <a:off x="7934976" y="4732485"/>
              <a:ext cx="238094" cy="184642"/>
            </a:xfrm>
            <a:prstGeom prst="rect">
              <a:avLst/>
            </a:prstGeom>
          </p:spPr>
          <p:txBody>
            <a:bodyPr vert="horz" wrap="square" lIns="0" tIns="0" rIns="0" bIns="0" rtlCol="0">
              <a:spAutoFit/>
            </a:bodyPr>
            <a:lstStyle/>
            <a:p>
              <a:pPr marL="12699" defTabSz="914286">
                <a:defRPr/>
              </a:pPr>
              <a:r>
                <a:rPr sz="1200" spc="-5" dirty="0">
                  <a:solidFill>
                    <a:srgbClr val="404040"/>
                  </a:solidFill>
                  <a:latin typeface="Arial"/>
                  <a:cs typeface="Arial"/>
                </a:rPr>
                <a:t>1</a:t>
              </a:r>
              <a:r>
                <a:rPr sz="1200" dirty="0">
                  <a:solidFill>
                    <a:srgbClr val="404040"/>
                  </a:solidFill>
                  <a:latin typeface="Arial"/>
                  <a:cs typeface="Arial"/>
                </a:rPr>
                <a:t>.3</a:t>
              </a:r>
              <a:endParaRPr sz="1200">
                <a:solidFill>
                  <a:prstClr val="black"/>
                </a:solidFill>
                <a:latin typeface="Arial"/>
                <a:cs typeface="Arial"/>
              </a:endParaRPr>
            </a:p>
          </p:txBody>
        </p:sp>
        <p:sp>
          <p:nvSpPr>
            <p:cNvPr id="93" name="object 34">
              <a:extLst>
                <a:ext uri="{FF2B5EF4-FFF2-40B4-BE49-F238E27FC236}">
                  <a16:creationId xmlns:a16="http://schemas.microsoft.com/office/drawing/2014/main" id="{43CCF9A6-32F8-8A4F-96AF-0648873CC96D}"/>
                </a:ext>
              </a:extLst>
            </p:cNvPr>
            <p:cNvSpPr txBox="1"/>
            <p:nvPr/>
          </p:nvSpPr>
          <p:spPr>
            <a:xfrm>
              <a:off x="6613585" y="1868946"/>
              <a:ext cx="4220930" cy="657963"/>
            </a:xfrm>
            <a:prstGeom prst="rect">
              <a:avLst/>
            </a:prstGeom>
          </p:spPr>
          <p:txBody>
            <a:bodyPr vert="horz" wrap="square" lIns="0" tIns="0" rIns="0" bIns="0" rtlCol="0">
              <a:spAutoFit/>
            </a:bodyPr>
            <a:lstStyle/>
            <a:p>
              <a:pPr marL="12699" marR="5079" algn="ctr" defTabSz="914286">
                <a:defRPr/>
              </a:pPr>
              <a:r>
                <a:rPr sz="1400" b="1" spc="-5" dirty="0">
                  <a:solidFill>
                    <a:prstClr val="black"/>
                  </a:solidFill>
                  <a:latin typeface="Arial"/>
                  <a:cs typeface="Arial"/>
                </a:rPr>
                <a:t>Distribution </a:t>
              </a:r>
              <a:r>
                <a:rPr sz="1400" b="1" dirty="0">
                  <a:solidFill>
                    <a:prstClr val="black"/>
                  </a:solidFill>
                  <a:latin typeface="Arial"/>
                  <a:cs typeface="Arial"/>
                </a:rPr>
                <a:t>of </a:t>
              </a:r>
              <a:r>
                <a:rPr sz="1400" b="1" spc="-5" dirty="0">
                  <a:solidFill>
                    <a:prstClr val="black"/>
                  </a:solidFill>
                  <a:latin typeface="Arial"/>
                  <a:cs typeface="Arial"/>
                </a:rPr>
                <a:t>DRSS </a:t>
              </a:r>
              <a:r>
                <a:rPr sz="1400" b="1" dirty="0">
                  <a:solidFill>
                    <a:prstClr val="black"/>
                  </a:solidFill>
                  <a:latin typeface="Arial"/>
                  <a:cs typeface="Arial"/>
                </a:rPr>
                <a:t>change from baseline to </a:t>
              </a:r>
              <a:r>
                <a:rPr sz="1400" b="1" spc="-5" dirty="0">
                  <a:solidFill>
                    <a:prstClr val="black"/>
                  </a:solidFill>
                  <a:latin typeface="Arial"/>
                  <a:cs typeface="Arial"/>
                </a:rPr>
                <a:t>Month 24 </a:t>
              </a:r>
              <a:r>
                <a:rPr sz="1400" b="1" dirty="0">
                  <a:solidFill>
                    <a:prstClr val="black"/>
                  </a:solidFill>
                  <a:latin typeface="Arial"/>
                  <a:cs typeface="Arial"/>
                </a:rPr>
                <a:t>in  ranibizumab-treated</a:t>
              </a:r>
              <a:r>
                <a:rPr sz="1400" b="1" spc="-91" dirty="0">
                  <a:solidFill>
                    <a:prstClr val="black"/>
                  </a:solidFill>
                  <a:latin typeface="Arial"/>
                  <a:cs typeface="Arial"/>
                </a:rPr>
                <a:t> </a:t>
              </a:r>
              <a:r>
                <a:rPr sz="1400" b="1" spc="-5" dirty="0">
                  <a:solidFill>
                    <a:prstClr val="black"/>
                  </a:solidFill>
                  <a:latin typeface="Arial"/>
                  <a:cs typeface="Arial"/>
                </a:rPr>
                <a:t>patients</a:t>
              </a:r>
              <a:endParaRPr sz="1400" dirty="0">
                <a:solidFill>
                  <a:prstClr val="black"/>
                </a:solidFill>
                <a:latin typeface="Arial"/>
                <a:cs typeface="Arial"/>
              </a:endParaRPr>
            </a:p>
            <a:p>
              <a:pPr marL="114921" algn="ctr" defTabSz="914286">
                <a:spcBef>
                  <a:spcPts val="31"/>
                </a:spcBef>
                <a:defRPr/>
              </a:pPr>
              <a:r>
                <a:rPr sz="1200" spc="-5" dirty="0">
                  <a:solidFill>
                    <a:srgbClr val="404040"/>
                  </a:solidFill>
                  <a:latin typeface="Arial"/>
                  <a:cs typeface="Arial"/>
                </a:rPr>
                <a:t>40</a:t>
              </a:r>
              <a:endParaRPr sz="1200" dirty="0">
                <a:solidFill>
                  <a:prstClr val="black"/>
                </a:solidFill>
                <a:latin typeface="Arial"/>
                <a:cs typeface="Arial"/>
              </a:endParaRPr>
            </a:p>
          </p:txBody>
        </p:sp>
        <p:sp>
          <p:nvSpPr>
            <p:cNvPr id="94" name="object 35">
              <a:extLst>
                <a:ext uri="{FF2B5EF4-FFF2-40B4-BE49-F238E27FC236}">
                  <a16:creationId xmlns:a16="http://schemas.microsoft.com/office/drawing/2014/main" id="{9CC74AE5-6E91-5F4A-9ADA-6AD16BFEE424}"/>
                </a:ext>
              </a:extLst>
            </p:cNvPr>
            <p:cNvSpPr txBox="1"/>
            <p:nvPr/>
          </p:nvSpPr>
          <p:spPr>
            <a:xfrm>
              <a:off x="9346396" y="3534778"/>
              <a:ext cx="323173" cy="184642"/>
            </a:xfrm>
            <a:prstGeom prst="rect">
              <a:avLst/>
            </a:prstGeom>
          </p:spPr>
          <p:txBody>
            <a:bodyPr vert="horz" wrap="square" lIns="0" tIns="0" rIns="0" bIns="0" rtlCol="0">
              <a:spAutoFit/>
            </a:bodyPr>
            <a:lstStyle/>
            <a:p>
              <a:pPr marL="12699" defTabSz="914286">
                <a:defRPr/>
              </a:pPr>
              <a:r>
                <a:rPr sz="1200" spc="-5" dirty="0">
                  <a:solidFill>
                    <a:srgbClr val="404040"/>
                  </a:solidFill>
                  <a:latin typeface="Arial"/>
                  <a:cs typeface="Arial"/>
                </a:rPr>
                <a:t>20</a:t>
              </a:r>
              <a:r>
                <a:rPr sz="1200" dirty="0">
                  <a:solidFill>
                    <a:srgbClr val="404040"/>
                  </a:solidFill>
                  <a:latin typeface="Arial"/>
                  <a:cs typeface="Arial"/>
                </a:rPr>
                <a:t>.3</a:t>
              </a:r>
              <a:endParaRPr sz="1200">
                <a:solidFill>
                  <a:prstClr val="black"/>
                </a:solidFill>
                <a:latin typeface="Arial"/>
                <a:cs typeface="Arial"/>
              </a:endParaRPr>
            </a:p>
          </p:txBody>
        </p:sp>
        <p:sp>
          <p:nvSpPr>
            <p:cNvPr id="95" name="object 36">
              <a:extLst>
                <a:ext uri="{FF2B5EF4-FFF2-40B4-BE49-F238E27FC236}">
                  <a16:creationId xmlns:a16="http://schemas.microsoft.com/office/drawing/2014/main" id="{9A9D8ADA-6D4F-034B-94E5-92B258771C79}"/>
                </a:ext>
              </a:extLst>
            </p:cNvPr>
            <p:cNvSpPr txBox="1"/>
            <p:nvPr/>
          </p:nvSpPr>
          <p:spPr>
            <a:xfrm>
              <a:off x="10073505" y="3389634"/>
              <a:ext cx="323173" cy="184642"/>
            </a:xfrm>
            <a:prstGeom prst="rect">
              <a:avLst/>
            </a:prstGeom>
          </p:spPr>
          <p:txBody>
            <a:bodyPr vert="horz" wrap="square" lIns="0" tIns="0" rIns="0" bIns="0" rtlCol="0">
              <a:spAutoFit/>
            </a:bodyPr>
            <a:lstStyle/>
            <a:p>
              <a:pPr marL="12699" defTabSz="914286">
                <a:defRPr/>
              </a:pPr>
              <a:r>
                <a:rPr sz="1200" spc="-5" dirty="0">
                  <a:solidFill>
                    <a:srgbClr val="404040"/>
                  </a:solidFill>
                  <a:latin typeface="Arial"/>
                  <a:cs typeface="Arial"/>
                </a:rPr>
                <a:t>22</a:t>
              </a:r>
              <a:r>
                <a:rPr sz="1200" dirty="0">
                  <a:solidFill>
                    <a:srgbClr val="404040"/>
                  </a:solidFill>
                  <a:latin typeface="Arial"/>
                  <a:cs typeface="Arial"/>
                </a:rPr>
                <a:t>.6</a:t>
              </a:r>
              <a:endParaRPr sz="1200">
                <a:solidFill>
                  <a:prstClr val="black"/>
                </a:solidFill>
                <a:latin typeface="Arial"/>
                <a:cs typeface="Arial"/>
              </a:endParaRPr>
            </a:p>
          </p:txBody>
        </p:sp>
        <p:sp>
          <p:nvSpPr>
            <p:cNvPr id="96" name="object 37">
              <a:extLst>
                <a:ext uri="{FF2B5EF4-FFF2-40B4-BE49-F238E27FC236}">
                  <a16:creationId xmlns:a16="http://schemas.microsoft.com/office/drawing/2014/main" id="{F1B54146-1106-224C-B38A-827556AF29A9}"/>
                </a:ext>
              </a:extLst>
            </p:cNvPr>
            <p:cNvSpPr txBox="1"/>
            <p:nvPr/>
          </p:nvSpPr>
          <p:spPr>
            <a:xfrm>
              <a:off x="10800358" y="3937951"/>
              <a:ext cx="323173" cy="184642"/>
            </a:xfrm>
            <a:prstGeom prst="rect">
              <a:avLst/>
            </a:prstGeom>
          </p:spPr>
          <p:txBody>
            <a:bodyPr vert="horz" wrap="square" lIns="0" tIns="0" rIns="0" bIns="0" rtlCol="0">
              <a:spAutoFit/>
            </a:bodyPr>
            <a:lstStyle/>
            <a:p>
              <a:pPr marL="12699" defTabSz="914286">
                <a:defRPr/>
              </a:pPr>
              <a:r>
                <a:rPr sz="1200" spc="-5" dirty="0">
                  <a:solidFill>
                    <a:srgbClr val="404040"/>
                  </a:solidFill>
                  <a:latin typeface="Arial"/>
                  <a:cs typeface="Arial"/>
                </a:rPr>
                <a:t>13</a:t>
              </a:r>
              <a:r>
                <a:rPr sz="1200" dirty="0">
                  <a:solidFill>
                    <a:srgbClr val="404040"/>
                  </a:solidFill>
                  <a:latin typeface="Arial"/>
                  <a:cs typeface="Arial"/>
                </a:rPr>
                <a:t>.9</a:t>
              </a:r>
              <a:endParaRPr sz="1200">
                <a:solidFill>
                  <a:prstClr val="black"/>
                </a:solidFill>
                <a:latin typeface="Arial"/>
                <a:cs typeface="Arial"/>
              </a:endParaRPr>
            </a:p>
          </p:txBody>
        </p:sp>
        <p:sp>
          <p:nvSpPr>
            <p:cNvPr id="97" name="object 38">
              <a:extLst>
                <a:ext uri="{FF2B5EF4-FFF2-40B4-BE49-F238E27FC236}">
                  <a16:creationId xmlns:a16="http://schemas.microsoft.com/office/drawing/2014/main" id="{B18AB7C5-BC38-EB4C-9016-C9FA114BCFD1}"/>
                </a:ext>
              </a:extLst>
            </p:cNvPr>
            <p:cNvSpPr txBox="1"/>
            <p:nvPr/>
          </p:nvSpPr>
          <p:spPr>
            <a:xfrm>
              <a:off x="5896130" y="4006520"/>
              <a:ext cx="196189" cy="1123238"/>
            </a:xfrm>
            <a:prstGeom prst="rect">
              <a:avLst/>
            </a:prstGeom>
          </p:spPr>
          <p:txBody>
            <a:bodyPr vert="horz" wrap="square" lIns="0" tIns="0" rIns="0" bIns="0" rtlCol="0">
              <a:spAutoFit/>
            </a:bodyPr>
            <a:lstStyle/>
            <a:p>
              <a:pPr algn="ctr" defTabSz="914286">
                <a:defRPr/>
              </a:pPr>
              <a:r>
                <a:rPr sz="1200" spc="-5" dirty="0">
                  <a:solidFill>
                    <a:prstClr val="black"/>
                  </a:solidFill>
                  <a:latin typeface="Arial"/>
                  <a:cs typeface="Arial"/>
                </a:rPr>
                <a:t>15</a:t>
              </a:r>
              <a:endParaRPr sz="1200">
                <a:solidFill>
                  <a:prstClr val="black"/>
                </a:solidFill>
                <a:latin typeface="Arial"/>
                <a:cs typeface="Arial"/>
              </a:endParaRPr>
            </a:p>
            <a:p>
              <a:pPr algn="ctr" defTabSz="914286">
                <a:spcBef>
                  <a:spcPts val="1040"/>
                </a:spcBef>
                <a:defRPr/>
              </a:pPr>
              <a:r>
                <a:rPr sz="1200" spc="-5" dirty="0">
                  <a:solidFill>
                    <a:prstClr val="black"/>
                  </a:solidFill>
                  <a:latin typeface="Arial"/>
                  <a:cs typeface="Arial"/>
                </a:rPr>
                <a:t>10</a:t>
              </a:r>
              <a:endParaRPr sz="1200">
                <a:solidFill>
                  <a:prstClr val="black"/>
                </a:solidFill>
                <a:latin typeface="Arial"/>
                <a:cs typeface="Arial"/>
              </a:endParaRPr>
            </a:p>
            <a:p>
              <a:pPr marL="83175" algn="ctr" defTabSz="914286">
                <a:spcBef>
                  <a:spcPts val="1035"/>
                </a:spcBef>
                <a:defRPr/>
              </a:pPr>
              <a:r>
                <a:rPr sz="1200" spc="-5" dirty="0">
                  <a:solidFill>
                    <a:prstClr val="black"/>
                  </a:solidFill>
                  <a:latin typeface="Arial"/>
                  <a:cs typeface="Arial"/>
                </a:rPr>
                <a:t>5</a:t>
              </a:r>
              <a:endParaRPr sz="1200">
                <a:solidFill>
                  <a:prstClr val="black"/>
                </a:solidFill>
                <a:latin typeface="Arial"/>
                <a:cs typeface="Arial"/>
              </a:endParaRPr>
            </a:p>
            <a:p>
              <a:pPr marL="83175" algn="ctr" defTabSz="914286">
                <a:spcBef>
                  <a:spcPts val="1035"/>
                </a:spcBef>
                <a:defRPr/>
              </a:pPr>
              <a:r>
                <a:rPr sz="1200" spc="-5" dirty="0">
                  <a:solidFill>
                    <a:prstClr val="black"/>
                  </a:solidFill>
                  <a:latin typeface="Arial"/>
                  <a:cs typeface="Arial"/>
                </a:rPr>
                <a:t>0</a:t>
              </a:r>
              <a:endParaRPr sz="1200">
                <a:solidFill>
                  <a:prstClr val="black"/>
                </a:solidFill>
                <a:latin typeface="Arial"/>
                <a:cs typeface="Arial"/>
              </a:endParaRPr>
            </a:p>
          </p:txBody>
        </p:sp>
        <p:sp>
          <p:nvSpPr>
            <p:cNvPr id="98" name="object 39">
              <a:extLst>
                <a:ext uri="{FF2B5EF4-FFF2-40B4-BE49-F238E27FC236}">
                  <a16:creationId xmlns:a16="http://schemas.microsoft.com/office/drawing/2014/main" id="{3CF886DB-FF22-E048-98D0-5C7C5A4E09CA}"/>
                </a:ext>
              </a:extLst>
            </p:cNvPr>
            <p:cNvSpPr txBox="1"/>
            <p:nvPr/>
          </p:nvSpPr>
          <p:spPr>
            <a:xfrm>
              <a:off x="5896130" y="3691095"/>
              <a:ext cx="196189" cy="184642"/>
            </a:xfrm>
            <a:prstGeom prst="rect">
              <a:avLst/>
            </a:prstGeom>
          </p:spPr>
          <p:txBody>
            <a:bodyPr vert="horz" wrap="square" lIns="0" tIns="0" rIns="0" bIns="0" rtlCol="0">
              <a:spAutoFit/>
            </a:bodyPr>
            <a:lstStyle/>
            <a:p>
              <a:pPr marL="12699" defTabSz="914286">
                <a:defRPr/>
              </a:pPr>
              <a:r>
                <a:rPr sz="1200" dirty="0">
                  <a:solidFill>
                    <a:prstClr val="black"/>
                  </a:solidFill>
                  <a:latin typeface="Arial"/>
                  <a:cs typeface="Arial"/>
                </a:rPr>
                <a:t>20</a:t>
              </a:r>
              <a:endParaRPr sz="1200">
                <a:solidFill>
                  <a:prstClr val="black"/>
                </a:solidFill>
                <a:latin typeface="Arial"/>
                <a:cs typeface="Arial"/>
              </a:endParaRPr>
            </a:p>
          </p:txBody>
        </p:sp>
        <p:sp>
          <p:nvSpPr>
            <p:cNvPr id="99" name="object 40">
              <a:extLst>
                <a:ext uri="{FF2B5EF4-FFF2-40B4-BE49-F238E27FC236}">
                  <a16:creationId xmlns:a16="http://schemas.microsoft.com/office/drawing/2014/main" id="{605A1127-7D47-8341-B3D0-E0BD49F71D2A}"/>
                </a:ext>
              </a:extLst>
            </p:cNvPr>
            <p:cNvSpPr txBox="1"/>
            <p:nvPr/>
          </p:nvSpPr>
          <p:spPr>
            <a:xfrm>
              <a:off x="5896130" y="2430655"/>
              <a:ext cx="196189" cy="1123238"/>
            </a:xfrm>
            <a:prstGeom prst="rect">
              <a:avLst/>
            </a:prstGeom>
          </p:spPr>
          <p:txBody>
            <a:bodyPr vert="horz" wrap="square" lIns="0" tIns="0" rIns="0" bIns="0" rtlCol="0">
              <a:spAutoFit/>
            </a:bodyPr>
            <a:lstStyle/>
            <a:p>
              <a:pPr marL="12699" defTabSz="914286">
                <a:defRPr/>
              </a:pPr>
              <a:r>
                <a:rPr sz="1200" spc="-5" dirty="0">
                  <a:solidFill>
                    <a:prstClr val="black"/>
                  </a:solidFill>
                  <a:latin typeface="Arial"/>
                  <a:cs typeface="Arial"/>
                </a:rPr>
                <a:t>40</a:t>
              </a:r>
              <a:endParaRPr sz="1200">
                <a:solidFill>
                  <a:prstClr val="black"/>
                </a:solidFill>
                <a:latin typeface="Arial"/>
                <a:cs typeface="Arial"/>
              </a:endParaRPr>
            </a:p>
            <a:p>
              <a:pPr marL="12699" defTabSz="914286">
                <a:spcBef>
                  <a:spcPts val="1040"/>
                </a:spcBef>
                <a:defRPr/>
              </a:pPr>
              <a:r>
                <a:rPr sz="1200" spc="-5" dirty="0">
                  <a:solidFill>
                    <a:prstClr val="black"/>
                  </a:solidFill>
                  <a:latin typeface="Arial"/>
                  <a:cs typeface="Arial"/>
                </a:rPr>
                <a:t>35</a:t>
              </a:r>
              <a:endParaRPr sz="1200">
                <a:solidFill>
                  <a:prstClr val="black"/>
                </a:solidFill>
                <a:latin typeface="Arial"/>
                <a:cs typeface="Arial"/>
              </a:endParaRPr>
            </a:p>
            <a:p>
              <a:pPr marL="12699" defTabSz="914286">
                <a:spcBef>
                  <a:spcPts val="1040"/>
                </a:spcBef>
                <a:defRPr/>
              </a:pPr>
              <a:r>
                <a:rPr sz="1200" spc="-5" dirty="0">
                  <a:solidFill>
                    <a:prstClr val="black"/>
                  </a:solidFill>
                  <a:latin typeface="Arial"/>
                  <a:cs typeface="Arial"/>
                </a:rPr>
                <a:t>30</a:t>
              </a:r>
              <a:endParaRPr sz="1200">
                <a:solidFill>
                  <a:prstClr val="black"/>
                </a:solidFill>
                <a:latin typeface="Arial"/>
                <a:cs typeface="Arial"/>
              </a:endParaRPr>
            </a:p>
            <a:p>
              <a:pPr marL="12699" defTabSz="914286">
                <a:spcBef>
                  <a:spcPts val="1040"/>
                </a:spcBef>
                <a:defRPr/>
              </a:pPr>
              <a:r>
                <a:rPr sz="1200" spc="-5" dirty="0">
                  <a:solidFill>
                    <a:prstClr val="black"/>
                  </a:solidFill>
                  <a:latin typeface="Arial"/>
                  <a:cs typeface="Arial"/>
                </a:rPr>
                <a:t>25</a:t>
              </a:r>
              <a:endParaRPr sz="1200">
                <a:solidFill>
                  <a:prstClr val="black"/>
                </a:solidFill>
                <a:latin typeface="Arial"/>
                <a:cs typeface="Arial"/>
              </a:endParaRPr>
            </a:p>
          </p:txBody>
        </p:sp>
        <p:sp>
          <p:nvSpPr>
            <p:cNvPr id="100" name="object 41">
              <a:extLst>
                <a:ext uri="{FF2B5EF4-FFF2-40B4-BE49-F238E27FC236}">
                  <a16:creationId xmlns:a16="http://schemas.microsoft.com/office/drawing/2014/main" id="{22E36CDD-ABA1-764A-855D-328BEFAD3820}"/>
                </a:ext>
              </a:extLst>
            </p:cNvPr>
            <p:cNvSpPr txBox="1"/>
            <p:nvPr/>
          </p:nvSpPr>
          <p:spPr>
            <a:xfrm>
              <a:off x="5896130" y="2115230"/>
              <a:ext cx="196189" cy="184642"/>
            </a:xfrm>
            <a:prstGeom prst="rect">
              <a:avLst/>
            </a:prstGeom>
          </p:spPr>
          <p:txBody>
            <a:bodyPr vert="horz" wrap="square" lIns="0" tIns="0" rIns="0" bIns="0" rtlCol="0">
              <a:spAutoFit/>
            </a:bodyPr>
            <a:lstStyle/>
            <a:p>
              <a:pPr marL="12699" defTabSz="914286">
                <a:defRPr/>
              </a:pPr>
              <a:r>
                <a:rPr sz="1200" spc="-5" dirty="0">
                  <a:solidFill>
                    <a:prstClr val="black"/>
                  </a:solidFill>
                  <a:latin typeface="Arial"/>
                  <a:cs typeface="Arial"/>
                </a:rPr>
                <a:t>45</a:t>
              </a:r>
              <a:endParaRPr sz="1200">
                <a:solidFill>
                  <a:prstClr val="black"/>
                </a:solidFill>
                <a:latin typeface="Arial"/>
                <a:cs typeface="Arial"/>
              </a:endParaRPr>
            </a:p>
          </p:txBody>
        </p:sp>
        <p:sp>
          <p:nvSpPr>
            <p:cNvPr id="101" name="object 42">
              <a:extLst>
                <a:ext uri="{FF2B5EF4-FFF2-40B4-BE49-F238E27FC236}">
                  <a16:creationId xmlns:a16="http://schemas.microsoft.com/office/drawing/2014/main" id="{92E999F5-01B2-BC4F-8E14-9E6ACD710399}"/>
                </a:ext>
              </a:extLst>
            </p:cNvPr>
            <p:cNvSpPr txBox="1"/>
            <p:nvPr/>
          </p:nvSpPr>
          <p:spPr>
            <a:xfrm>
              <a:off x="6314284" y="5102387"/>
              <a:ext cx="563807" cy="338510"/>
            </a:xfrm>
            <a:prstGeom prst="rect">
              <a:avLst/>
            </a:prstGeom>
          </p:spPr>
          <p:txBody>
            <a:bodyPr vert="horz" wrap="square" lIns="0" tIns="0" rIns="0" bIns="0" rtlCol="0">
              <a:spAutoFit/>
            </a:bodyPr>
            <a:lstStyle/>
            <a:p>
              <a:pPr marL="116190" marR="5079" indent="-104126" defTabSz="914286">
                <a:defRPr/>
              </a:pPr>
              <a:r>
                <a:rPr sz="1100" spc="5" dirty="0">
                  <a:solidFill>
                    <a:srgbClr val="404040"/>
                  </a:solidFill>
                  <a:latin typeface="Arial"/>
                  <a:cs typeface="Arial"/>
                </a:rPr>
                <a:t>≥</a:t>
              </a:r>
              <a:r>
                <a:rPr sz="1100" spc="-5" dirty="0">
                  <a:solidFill>
                    <a:srgbClr val="404040"/>
                  </a:solidFill>
                  <a:latin typeface="Arial"/>
                  <a:cs typeface="Arial"/>
                </a:rPr>
                <a:t>3</a:t>
              </a:r>
              <a:r>
                <a:rPr sz="1100" dirty="0">
                  <a:solidFill>
                    <a:srgbClr val="404040"/>
                  </a:solidFill>
                  <a:latin typeface="Arial"/>
                  <a:cs typeface="Arial"/>
                </a:rPr>
                <a:t>-ste</a:t>
              </a:r>
              <a:r>
                <a:rPr sz="1100" spc="-5" dirty="0">
                  <a:solidFill>
                    <a:srgbClr val="404040"/>
                  </a:solidFill>
                  <a:latin typeface="Arial"/>
                  <a:cs typeface="Arial"/>
                </a:rPr>
                <a:t>p</a:t>
              </a:r>
              <a:r>
                <a:rPr sz="1100" dirty="0">
                  <a:solidFill>
                    <a:srgbClr val="404040"/>
                  </a:solidFill>
                  <a:latin typeface="Arial"/>
                  <a:cs typeface="Arial"/>
                </a:rPr>
                <a:t>s  (n=5)</a:t>
              </a:r>
              <a:endParaRPr sz="1100">
                <a:solidFill>
                  <a:prstClr val="black"/>
                </a:solidFill>
                <a:latin typeface="Arial"/>
                <a:cs typeface="Arial"/>
              </a:endParaRPr>
            </a:p>
          </p:txBody>
        </p:sp>
        <p:sp>
          <p:nvSpPr>
            <p:cNvPr id="102" name="object 43">
              <a:extLst>
                <a:ext uri="{FF2B5EF4-FFF2-40B4-BE49-F238E27FC236}">
                  <a16:creationId xmlns:a16="http://schemas.microsoft.com/office/drawing/2014/main" id="{33618874-E164-9842-8011-373BD7597389}"/>
                </a:ext>
              </a:extLst>
            </p:cNvPr>
            <p:cNvSpPr txBox="1"/>
            <p:nvPr/>
          </p:nvSpPr>
          <p:spPr>
            <a:xfrm>
              <a:off x="7106663" y="5102387"/>
              <a:ext cx="485712" cy="338510"/>
            </a:xfrm>
            <a:prstGeom prst="rect">
              <a:avLst/>
            </a:prstGeom>
          </p:spPr>
          <p:txBody>
            <a:bodyPr vert="horz" wrap="square" lIns="0" tIns="0" rIns="0" bIns="0" rtlCol="0">
              <a:spAutoFit/>
            </a:bodyPr>
            <a:lstStyle/>
            <a:p>
              <a:pPr marL="76190" marR="5079" indent="-64127" defTabSz="914286">
                <a:defRPr/>
              </a:pPr>
              <a:r>
                <a:rPr sz="1100" spc="-5" dirty="0">
                  <a:solidFill>
                    <a:srgbClr val="404040"/>
                  </a:solidFill>
                  <a:latin typeface="Arial"/>
                  <a:cs typeface="Arial"/>
                </a:rPr>
                <a:t>2</a:t>
              </a:r>
              <a:r>
                <a:rPr sz="1100" dirty="0">
                  <a:solidFill>
                    <a:srgbClr val="404040"/>
                  </a:solidFill>
                  <a:latin typeface="Arial"/>
                  <a:cs typeface="Arial"/>
                </a:rPr>
                <a:t>-ste</a:t>
              </a:r>
              <a:r>
                <a:rPr sz="1100" spc="-5" dirty="0">
                  <a:solidFill>
                    <a:srgbClr val="404040"/>
                  </a:solidFill>
                  <a:latin typeface="Arial"/>
                  <a:cs typeface="Arial"/>
                </a:rPr>
                <a:t>p</a:t>
              </a:r>
              <a:r>
                <a:rPr sz="1100" dirty="0">
                  <a:solidFill>
                    <a:srgbClr val="404040"/>
                  </a:solidFill>
                  <a:latin typeface="Arial"/>
                  <a:cs typeface="Arial"/>
                </a:rPr>
                <a:t>s  (n=4)</a:t>
              </a:r>
              <a:endParaRPr sz="1100">
                <a:solidFill>
                  <a:prstClr val="black"/>
                </a:solidFill>
                <a:latin typeface="Arial"/>
                <a:cs typeface="Arial"/>
              </a:endParaRPr>
            </a:p>
          </p:txBody>
        </p:sp>
        <p:sp>
          <p:nvSpPr>
            <p:cNvPr id="103" name="object 44">
              <a:extLst>
                <a:ext uri="{FF2B5EF4-FFF2-40B4-BE49-F238E27FC236}">
                  <a16:creationId xmlns:a16="http://schemas.microsoft.com/office/drawing/2014/main" id="{3310F32E-1098-0D4D-94B1-EDCC505B21BF}"/>
                </a:ext>
              </a:extLst>
            </p:cNvPr>
            <p:cNvSpPr txBox="1"/>
            <p:nvPr/>
          </p:nvSpPr>
          <p:spPr>
            <a:xfrm>
              <a:off x="7848501" y="5102387"/>
              <a:ext cx="416505" cy="338510"/>
            </a:xfrm>
            <a:prstGeom prst="rect">
              <a:avLst/>
            </a:prstGeom>
          </p:spPr>
          <p:txBody>
            <a:bodyPr vert="horz" wrap="square" lIns="0" tIns="0" rIns="0" bIns="0" rtlCol="0">
              <a:spAutoFit/>
            </a:bodyPr>
            <a:lstStyle/>
            <a:p>
              <a:pPr marL="41270" marR="5079" indent="-29206" defTabSz="914286">
                <a:defRPr/>
              </a:pPr>
              <a:r>
                <a:rPr sz="1100" dirty="0">
                  <a:solidFill>
                    <a:srgbClr val="404040"/>
                  </a:solidFill>
                  <a:latin typeface="Arial"/>
                  <a:cs typeface="Arial"/>
                </a:rPr>
                <a:t>1-step  (n=6)</a:t>
              </a:r>
              <a:endParaRPr sz="1100">
                <a:solidFill>
                  <a:prstClr val="black"/>
                </a:solidFill>
                <a:latin typeface="Arial"/>
                <a:cs typeface="Arial"/>
              </a:endParaRPr>
            </a:p>
          </p:txBody>
        </p:sp>
        <p:sp>
          <p:nvSpPr>
            <p:cNvPr id="104" name="object 45">
              <a:extLst>
                <a:ext uri="{FF2B5EF4-FFF2-40B4-BE49-F238E27FC236}">
                  <a16:creationId xmlns:a16="http://schemas.microsoft.com/office/drawing/2014/main" id="{719FA865-5A7B-1542-B301-C871A62D40A8}"/>
                </a:ext>
              </a:extLst>
            </p:cNvPr>
            <p:cNvSpPr txBox="1"/>
            <p:nvPr/>
          </p:nvSpPr>
          <p:spPr>
            <a:xfrm>
              <a:off x="8458655" y="5070006"/>
              <a:ext cx="703488" cy="338510"/>
            </a:xfrm>
            <a:prstGeom prst="rect">
              <a:avLst/>
            </a:prstGeom>
          </p:spPr>
          <p:txBody>
            <a:bodyPr vert="horz" wrap="square" lIns="0" tIns="0" rIns="0" bIns="0" rtlCol="0">
              <a:spAutoFit/>
            </a:bodyPr>
            <a:lstStyle/>
            <a:p>
              <a:pPr marL="106666" marR="5079" indent="-94603" defTabSz="914286">
                <a:defRPr/>
              </a:pPr>
              <a:r>
                <a:rPr sz="1100" spc="-5" dirty="0">
                  <a:solidFill>
                    <a:srgbClr val="404040"/>
                  </a:solidFill>
                  <a:latin typeface="Arial"/>
                  <a:cs typeface="Arial"/>
                </a:rPr>
                <a:t>No</a:t>
              </a:r>
              <a:r>
                <a:rPr sz="1100" spc="-75" dirty="0">
                  <a:solidFill>
                    <a:srgbClr val="404040"/>
                  </a:solidFill>
                  <a:latin typeface="Arial"/>
                  <a:cs typeface="Arial"/>
                </a:rPr>
                <a:t> </a:t>
              </a:r>
              <a:r>
                <a:rPr sz="1100" dirty="0">
                  <a:solidFill>
                    <a:srgbClr val="404040"/>
                  </a:solidFill>
                  <a:latin typeface="Arial"/>
                  <a:cs typeface="Arial"/>
                </a:rPr>
                <a:t>change  (n=187)</a:t>
              </a:r>
              <a:endParaRPr sz="1100">
                <a:solidFill>
                  <a:prstClr val="black"/>
                </a:solidFill>
                <a:latin typeface="Arial"/>
                <a:cs typeface="Arial"/>
              </a:endParaRPr>
            </a:p>
          </p:txBody>
        </p:sp>
        <p:sp>
          <p:nvSpPr>
            <p:cNvPr id="105" name="object 46">
              <a:extLst>
                <a:ext uri="{FF2B5EF4-FFF2-40B4-BE49-F238E27FC236}">
                  <a16:creationId xmlns:a16="http://schemas.microsoft.com/office/drawing/2014/main" id="{22577666-E2E3-3541-99EE-A1F9D3117C16}"/>
                </a:ext>
              </a:extLst>
            </p:cNvPr>
            <p:cNvSpPr txBox="1"/>
            <p:nvPr/>
          </p:nvSpPr>
          <p:spPr>
            <a:xfrm>
              <a:off x="9283032" y="5102387"/>
              <a:ext cx="434918" cy="338510"/>
            </a:xfrm>
            <a:prstGeom prst="rect">
              <a:avLst/>
            </a:prstGeom>
          </p:spPr>
          <p:txBody>
            <a:bodyPr vert="horz" wrap="square" lIns="0" tIns="0" rIns="0" bIns="0" rtlCol="0">
              <a:spAutoFit/>
            </a:bodyPr>
            <a:lstStyle/>
            <a:p>
              <a:pPr marL="12699" marR="5079" indent="10159" defTabSz="914286">
                <a:defRPr/>
              </a:pPr>
              <a:r>
                <a:rPr sz="1100" spc="-5" dirty="0">
                  <a:solidFill>
                    <a:srgbClr val="404040"/>
                  </a:solidFill>
                  <a:latin typeface="Arial"/>
                  <a:cs typeface="Arial"/>
                </a:rPr>
                <a:t>1</a:t>
              </a:r>
              <a:r>
                <a:rPr sz="1100" dirty="0">
                  <a:solidFill>
                    <a:srgbClr val="404040"/>
                  </a:solidFill>
                  <a:latin typeface="Arial"/>
                  <a:cs typeface="Arial"/>
                </a:rPr>
                <a:t>-step  (n=95)</a:t>
              </a:r>
              <a:endParaRPr sz="1100">
                <a:solidFill>
                  <a:prstClr val="black"/>
                </a:solidFill>
                <a:latin typeface="Arial"/>
                <a:cs typeface="Arial"/>
              </a:endParaRPr>
            </a:p>
          </p:txBody>
        </p:sp>
        <p:sp>
          <p:nvSpPr>
            <p:cNvPr id="106" name="object 47">
              <a:extLst>
                <a:ext uri="{FF2B5EF4-FFF2-40B4-BE49-F238E27FC236}">
                  <a16:creationId xmlns:a16="http://schemas.microsoft.com/office/drawing/2014/main" id="{4B1C758E-8E06-5448-B89A-C0A0E9031CF3}"/>
                </a:ext>
              </a:extLst>
            </p:cNvPr>
            <p:cNvSpPr txBox="1"/>
            <p:nvPr/>
          </p:nvSpPr>
          <p:spPr>
            <a:xfrm>
              <a:off x="9975092" y="5102387"/>
              <a:ext cx="512378" cy="338510"/>
            </a:xfrm>
            <a:prstGeom prst="rect">
              <a:avLst/>
            </a:prstGeom>
          </p:spPr>
          <p:txBody>
            <a:bodyPr vert="horz" wrap="square" lIns="0" tIns="0" rIns="0" bIns="0" rtlCol="0">
              <a:spAutoFit/>
            </a:bodyPr>
            <a:lstStyle/>
            <a:p>
              <a:pPr marL="12699" marR="5079" indent="13333" defTabSz="914286">
                <a:defRPr/>
              </a:pPr>
              <a:r>
                <a:rPr sz="1100" spc="-5" dirty="0">
                  <a:solidFill>
                    <a:srgbClr val="404040"/>
                  </a:solidFill>
                  <a:latin typeface="Arial"/>
                  <a:cs typeface="Arial"/>
                </a:rPr>
                <a:t>2</a:t>
              </a:r>
              <a:r>
                <a:rPr sz="1100" dirty="0">
                  <a:solidFill>
                    <a:srgbClr val="404040"/>
                  </a:solidFill>
                  <a:latin typeface="Arial"/>
                  <a:cs typeface="Arial"/>
                </a:rPr>
                <a:t>-ste</a:t>
              </a:r>
              <a:r>
                <a:rPr sz="1100" spc="-5" dirty="0">
                  <a:solidFill>
                    <a:srgbClr val="404040"/>
                  </a:solidFill>
                  <a:latin typeface="Arial"/>
                  <a:cs typeface="Arial"/>
                </a:rPr>
                <a:t>p</a:t>
              </a:r>
              <a:r>
                <a:rPr sz="1100" dirty="0">
                  <a:solidFill>
                    <a:srgbClr val="404040"/>
                  </a:solidFill>
                  <a:latin typeface="Arial"/>
                  <a:cs typeface="Arial"/>
                </a:rPr>
                <a:t>s  (n=10</a:t>
              </a:r>
              <a:r>
                <a:rPr sz="1100" spc="-5" dirty="0">
                  <a:solidFill>
                    <a:srgbClr val="404040"/>
                  </a:solidFill>
                  <a:latin typeface="Arial"/>
                  <a:cs typeface="Arial"/>
                </a:rPr>
                <a:t>6</a:t>
              </a:r>
              <a:r>
                <a:rPr sz="1100" dirty="0">
                  <a:solidFill>
                    <a:srgbClr val="404040"/>
                  </a:solidFill>
                  <a:latin typeface="Arial"/>
                  <a:cs typeface="Arial"/>
                </a:rPr>
                <a:t>)</a:t>
              </a:r>
              <a:endParaRPr sz="1100">
                <a:solidFill>
                  <a:prstClr val="black"/>
                </a:solidFill>
                <a:latin typeface="Arial"/>
                <a:cs typeface="Arial"/>
              </a:endParaRPr>
            </a:p>
          </p:txBody>
        </p:sp>
        <p:sp>
          <p:nvSpPr>
            <p:cNvPr id="107" name="object 48">
              <a:extLst>
                <a:ext uri="{FF2B5EF4-FFF2-40B4-BE49-F238E27FC236}">
                  <a16:creationId xmlns:a16="http://schemas.microsoft.com/office/drawing/2014/main" id="{FE67B0E4-9303-9B4C-9982-75E8E96EA4BB}"/>
                </a:ext>
              </a:extLst>
            </p:cNvPr>
            <p:cNvSpPr txBox="1"/>
            <p:nvPr/>
          </p:nvSpPr>
          <p:spPr>
            <a:xfrm>
              <a:off x="10726960" y="5102387"/>
              <a:ext cx="563807" cy="338510"/>
            </a:xfrm>
            <a:prstGeom prst="rect">
              <a:avLst/>
            </a:prstGeom>
          </p:spPr>
          <p:txBody>
            <a:bodyPr vert="horz" wrap="square" lIns="0" tIns="0" rIns="0" bIns="0" rtlCol="0">
              <a:spAutoFit/>
            </a:bodyPr>
            <a:lstStyle/>
            <a:p>
              <a:pPr marL="76190" marR="5079" indent="-64127" defTabSz="914286">
                <a:defRPr/>
              </a:pPr>
              <a:r>
                <a:rPr sz="1100" spc="5" dirty="0">
                  <a:solidFill>
                    <a:srgbClr val="404040"/>
                  </a:solidFill>
                  <a:latin typeface="Arial"/>
                  <a:cs typeface="Arial"/>
                </a:rPr>
                <a:t>≥</a:t>
              </a:r>
              <a:r>
                <a:rPr sz="1100" spc="-5" dirty="0">
                  <a:solidFill>
                    <a:srgbClr val="404040"/>
                  </a:solidFill>
                  <a:latin typeface="Arial"/>
                  <a:cs typeface="Arial"/>
                </a:rPr>
                <a:t>3</a:t>
              </a:r>
              <a:r>
                <a:rPr sz="1100" dirty="0">
                  <a:solidFill>
                    <a:srgbClr val="404040"/>
                  </a:solidFill>
                  <a:latin typeface="Arial"/>
                  <a:cs typeface="Arial"/>
                </a:rPr>
                <a:t>-ste</a:t>
              </a:r>
              <a:r>
                <a:rPr sz="1100" spc="-5" dirty="0">
                  <a:solidFill>
                    <a:srgbClr val="404040"/>
                  </a:solidFill>
                  <a:latin typeface="Arial"/>
                  <a:cs typeface="Arial"/>
                </a:rPr>
                <a:t>p</a:t>
              </a:r>
              <a:r>
                <a:rPr sz="1100" dirty="0">
                  <a:solidFill>
                    <a:srgbClr val="404040"/>
                  </a:solidFill>
                  <a:latin typeface="Arial"/>
                  <a:cs typeface="Arial"/>
                </a:rPr>
                <a:t>s  (n=65)</a:t>
              </a:r>
              <a:endParaRPr sz="1100">
                <a:solidFill>
                  <a:prstClr val="black"/>
                </a:solidFill>
                <a:latin typeface="Arial"/>
                <a:cs typeface="Arial"/>
              </a:endParaRPr>
            </a:p>
          </p:txBody>
        </p:sp>
        <p:sp>
          <p:nvSpPr>
            <p:cNvPr id="108" name="object 49">
              <a:extLst>
                <a:ext uri="{FF2B5EF4-FFF2-40B4-BE49-F238E27FC236}">
                  <a16:creationId xmlns:a16="http://schemas.microsoft.com/office/drawing/2014/main" id="{A0E97D9B-8B19-2647-B57D-54A3755EC845}"/>
                </a:ext>
              </a:extLst>
            </p:cNvPr>
            <p:cNvSpPr/>
            <p:nvPr/>
          </p:nvSpPr>
          <p:spPr>
            <a:xfrm>
              <a:off x="6207238" y="5059467"/>
              <a:ext cx="0" cy="543489"/>
            </a:xfrm>
            <a:custGeom>
              <a:avLst/>
              <a:gdLst/>
              <a:ahLst/>
              <a:cxnLst/>
              <a:rect l="l" t="t" r="r" b="b"/>
              <a:pathLst>
                <a:path h="543560">
                  <a:moveTo>
                    <a:pt x="0" y="0"/>
                  </a:moveTo>
                  <a:lnTo>
                    <a:pt x="0" y="543318"/>
                  </a:lnTo>
                </a:path>
              </a:pathLst>
            </a:custGeom>
            <a:ln w="9144">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09" name="object 50">
              <a:extLst>
                <a:ext uri="{FF2B5EF4-FFF2-40B4-BE49-F238E27FC236}">
                  <a16:creationId xmlns:a16="http://schemas.microsoft.com/office/drawing/2014/main" id="{B334D111-1598-334D-AAE0-E315D1AF0F34}"/>
                </a:ext>
              </a:extLst>
            </p:cNvPr>
            <p:cNvSpPr/>
            <p:nvPr/>
          </p:nvSpPr>
          <p:spPr>
            <a:xfrm>
              <a:off x="8406082" y="5059467"/>
              <a:ext cx="0" cy="543489"/>
            </a:xfrm>
            <a:custGeom>
              <a:avLst/>
              <a:gdLst/>
              <a:ahLst/>
              <a:cxnLst/>
              <a:rect l="l" t="t" r="r" b="b"/>
              <a:pathLst>
                <a:path h="543560">
                  <a:moveTo>
                    <a:pt x="0" y="0"/>
                  </a:moveTo>
                  <a:lnTo>
                    <a:pt x="0" y="543318"/>
                  </a:lnTo>
                </a:path>
              </a:pathLst>
            </a:custGeom>
            <a:ln w="9144">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10" name="object 51">
              <a:extLst>
                <a:ext uri="{FF2B5EF4-FFF2-40B4-BE49-F238E27FC236}">
                  <a16:creationId xmlns:a16="http://schemas.microsoft.com/office/drawing/2014/main" id="{17844823-5C1D-5B4D-9500-0A9398635E63}"/>
                </a:ext>
              </a:extLst>
            </p:cNvPr>
            <p:cNvSpPr/>
            <p:nvPr/>
          </p:nvSpPr>
          <p:spPr>
            <a:xfrm>
              <a:off x="9199984" y="5059467"/>
              <a:ext cx="0" cy="543489"/>
            </a:xfrm>
            <a:custGeom>
              <a:avLst/>
              <a:gdLst/>
              <a:ahLst/>
              <a:cxnLst/>
              <a:rect l="l" t="t" r="r" b="b"/>
              <a:pathLst>
                <a:path h="543560">
                  <a:moveTo>
                    <a:pt x="0" y="0"/>
                  </a:moveTo>
                  <a:lnTo>
                    <a:pt x="0" y="543318"/>
                  </a:lnTo>
                </a:path>
              </a:pathLst>
            </a:custGeom>
            <a:ln w="9144">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11" name="object 52">
              <a:extLst>
                <a:ext uri="{FF2B5EF4-FFF2-40B4-BE49-F238E27FC236}">
                  <a16:creationId xmlns:a16="http://schemas.microsoft.com/office/drawing/2014/main" id="{84C890E9-658B-8749-8A18-14997443AF80}"/>
                </a:ext>
              </a:extLst>
            </p:cNvPr>
            <p:cNvSpPr/>
            <p:nvPr/>
          </p:nvSpPr>
          <p:spPr>
            <a:xfrm>
              <a:off x="11351592" y="5059467"/>
              <a:ext cx="0" cy="543489"/>
            </a:xfrm>
            <a:custGeom>
              <a:avLst/>
              <a:gdLst/>
              <a:ahLst/>
              <a:cxnLst/>
              <a:rect l="l" t="t" r="r" b="b"/>
              <a:pathLst>
                <a:path h="543560">
                  <a:moveTo>
                    <a:pt x="0" y="0"/>
                  </a:moveTo>
                  <a:lnTo>
                    <a:pt x="0" y="543318"/>
                  </a:lnTo>
                </a:path>
              </a:pathLst>
            </a:custGeom>
            <a:ln w="9144">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12" name="object 53">
              <a:extLst>
                <a:ext uri="{FF2B5EF4-FFF2-40B4-BE49-F238E27FC236}">
                  <a16:creationId xmlns:a16="http://schemas.microsoft.com/office/drawing/2014/main" id="{F3CD73E8-CEC2-824C-9A99-CAA7E4FB4F09}"/>
                </a:ext>
              </a:extLst>
            </p:cNvPr>
            <p:cNvSpPr txBox="1"/>
            <p:nvPr/>
          </p:nvSpPr>
          <p:spPr>
            <a:xfrm>
              <a:off x="6919615" y="5575122"/>
              <a:ext cx="1052694" cy="184642"/>
            </a:xfrm>
            <a:prstGeom prst="rect">
              <a:avLst/>
            </a:prstGeom>
          </p:spPr>
          <p:txBody>
            <a:bodyPr vert="horz" wrap="square" lIns="0" tIns="0" rIns="0" bIns="0" rtlCol="0">
              <a:spAutoFit/>
            </a:bodyPr>
            <a:lstStyle/>
            <a:p>
              <a:pPr marL="12699" defTabSz="914286">
                <a:defRPr/>
              </a:pPr>
              <a:r>
                <a:rPr sz="1200" b="1" spc="-5" dirty="0">
                  <a:solidFill>
                    <a:srgbClr val="404040"/>
                  </a:solidFill>
                  <a:latin typeface="Arial"/>
                  <a:cs typeface="Arial"/>
                </a:rPr>
                <a:t>DR</a:t>
              </a:r>
              <a:r>
                <a:rPr sz="1200" b="1" spc="-80" dirty="0">
                  <a:solidFill>
                    <a:srgbClr val="404040"/>
                  </a:solidFill>
                  <a:latin typeface="Arial"/>
                  <a:cs typeface="Arial"/>
                </a:rPr>
                <a:t> </a:t>
              </a:r>
              <a:r>
                <a:rPr sz="1200" b="1" dirty="0">
                  <a:solidFill>
                    <a:srgbClr val="404040"/>
                  </a:solidFill>
                  <a:latin typeface="Arial"/>
                  <a:cs typeface="Arial"/>
                </a:rPr>
                <a:t>worsening</a:t>
              </a:r>
              <a:endParaRPr sz="1200">
                <a:solidFill>
                  <a:prstClr val="black"/>
                </a:solidFill>
                <a:latin typeface="Arial"/>
                <a:cs typeface="Arial"/>
              </a:endParaRPr>
            </a:p>
          </p:txBody>
        </p:sp>
        <p:sp>
          <p:nvSpPr>
            <p:cNvPr id="113" name="object 54">
              <a:extLst>
                <a:ext uri="{FF2B5EF4-FFF2-40B4-BE49-F238E27FC236}">
                  <a16:creationId xmlns:a16="http://schemas.microsoft.com/office/drawing/2014/main" id="{BF20116F-5D21-AF4C-8980-D3D960A62407}"/>
                </a:ext>
              </a:extLst>
            </p:cNvPr>
            <p:cNvSpPr txBox="1"/>
            <p:nvPr/>
          </p:nvSpPr>
          <p:spPr>
            <a:xfrm>
              <a:off x="9954392" y="5600418"/>
              <a:ext cx="1022218" cy="184642"/>
            </a:xfrm>
            <a:prstGeom prst="rect">
              <a:avLst/>
            </a:prstGeom>
          </p:spPr>
          <p:txBody>
            <a:bodyPr vert="horz" wrap="square" lIns="0" tIns="0" rIns="0" bIns="0" rtlCol="0">
              <a:spAutoFit/>
            </a:bodyPr>
            <a:lstStyle/>
            <a:p>
              <a:pPr marL="12699" defTabSz="914286">
                <a:defRPr/>
              </a:pPr>
              <a:r>
                <a:rPr sz="1200" b="1" spc="-5" dirty="0">
                  <a:solidFill>
                    <a:srgbClr val="404040"/>
                  </a:solidFill>
                  <a:latin typeface="Arial"/>
                  <a:cs typeface="Arial"/>
                </a:rPr>
                <a:t>DR</a:t>
              </a:r>
              <a:r>
                <a:rPr sz="1200" b="1" spc="-71" dirty="0">
                  <a:solidFill>
                    <a:srgbClr val="404040"/>
                  </a:solidFill>
                  <a:latin typeface="Arial"/>
                  <a:cs typeface="Arial"/>
                </a:rPr>
                <a:t> </a:t>
              </a:r>
              <a:r>
                <a:rPr sz="1200" b="1" spc="-5" dirty="0">
                  <a:solidFill>
                    <a:srgbClr val="404040"/>
                  </a:solidFill>
                  <a:latin typeface="Arial"/>
                  <a:cs typeface="Arial"/>
                </a:rPr>
                <a:t>improving</a:t>
              </a:r>
              <a:endParaRPr sz="1200">
                <a:solidFill>
                  <a:prstClr val="black"/>
                </a:solidFill>
                <a:latin typeface="Arial"/>
                <a:cs typeface="Arial"/>
              </a:endParaRPr>
            </a:p>
          </p:txBody>
        </p:sp>
        <p:sp>
          <p:nvSpPr>
            <p:cNvPr id="114" name="object 55">
              <a:extLst>
                <a:ext uri="{FF2B5EF4-FFF2-40B4-BE49-F238E27FC236}">
                  <a16:creationId xmlns:a16="http://schemas.microsoft.com/office/drawing/2014/main" id="{76D2907E-90FE-A848-A32B-FBC19A01FC68}"/>
                </a:ext>
              </a:extLst>
            </p:cNvPr>
            <p:cNvSpPr txBox="1"/>
            <p:nvPr/>
          </p:nvSpPr>
          <p:spPr>
            <a:xfrm>
              <a:off x="5428789" y="2851557"/>
              <a:ext cx="359073" cy="1876181"/>
            </a:xfrm>
            <a:prstGeom prst="rect">
              <a:avLst/>
            </a:prstGeom>
          </p:spPr>
          <p:txBody>
            <a:bodyPr vert="vert270" wrap="square" lIns="0" tIns="4444" rIns="0" bIns="0" rtlCol="0">
              <a:spAutoFit/>
            </a:bodyPr>
            <a:lstStyle/>
            <a:p>
              <a:pPr marL="317460" marR="5079" indent="-305396" defTabSz="914286">
                <a:lnSpc>
                  <a:spcPts val="1440"/>
                </a:lnSpc>
                <a:spcBef>
                  <a:spcPts val="35"/>
                </a:spcBef>
                <a:defRPr/>
              </a:pPr>
              <a:r>
                <a:rPr sz="1200" dirty="0">
                  <a:solidFill>
                    <a:srgbClr val="404040"/>
                  </a:solidFill>
                  <a:latin typeface="Arial"/>
                  <a:cs typeface="Arial"/>
                </a:rPr>
                <a:t>Percent</a:t>
              </a:r>
              <a:r>
                <a:rPr sz="1200" spc="5" dirty="0">
                  <a:solidFill>
                    <a:srgbClr val="404040"/>
                  </a:solidFill>
                  <a:latin typeface="Arial"/>
                  <a:cs typeface="Arial"/>
                </a:rPr>
                <a:t>a</a:t>
              </a:r>
              <a:r>
                <a:rPr sz="1200" spc="-11" dirty="0">
                  <a:solidFill>
                    <a:srgbClr val="404040"/>
                  </a:solidFill>
                  <a:latin typeface="Arial"/>
                  <a:cs typeface="Arial"/>
                </a:rPr>
                <a:t>g</a:t>
              </a:r>
              <a:r>
                <a:rPr sz="1200" dirty="0">
                  <a:solidFill>
                    <a:srgbClr val="404040"/>
                  </a:solidFill>
                  <a:latin typeface="Arial"/>
                  <a:cs typeface="Arial"/>
                </a:rPr>
                <a:t>e</a:t>
              </a:r>
              <a:r>
                <a:rPr sz="1200" spc="-45" dirty="0">
                  <a:solidFill>
                    <a:srgbClr val="404040"/>
                  </a:solidFill>
                  <a:latin typeface="Arial"/>
                  <a:cs typeface="Arial"/>
                </a:rPr>
                <a:t> </a:t>
              </a:r>
              <a:r>
                <a:rPr sz="1200" dirty="0">
                  <a:solidFill>
                    <a:srgbClr val="404040"/>
                  </a:solidFill>
                  <a:latin typeface="Arial"/>
                  <a:cs typeface="Arial"/>
                </a:rPr>
                <a:t>of Patients</a:t>
              </a:r>
              <a:r>
                <a:rPr sz="1200" spc="-20" dirty="0">
                  <a:solidFill>
                    <a:srgbClr val="404040"/>
                  </a:solidFill>
                  <a:latin typeface="Arial"/>
                  <a:cs typeface="Arial"/>
                </a:rPr>
                <a:t> </a:t>
              </a:r>
              <a:r>
                <a:rPr sz="1200" spc="-15" dirty="0">
                  <a:solidFill>
                    <a:srgbClr val="404040"/>
                  </a:solidFill>
                  <a:latin typeface="Arial"/>
                  <a:cs typeface="Arial"/>
                </a:rPr>
                <a:t>w</a:t>
              </a:r>
              <a:r>
                <a:rPr sz="1200" dirty="0">
                  <a:solidFill>
                    <a:srgbClr val="404040"/>
                  </a:solidFill>
                  <a:latin typeface="Arial"/>
                  <a:cs typeface="Arial"/>
                </a:rPr>
                <a:t>ith D</a:t>
              </a:r>
              <a:r>
                <a:rPr sz="1200" spc="-5" dirty="0">
                  <a:solidFill>
                    <a:srgbClr val="404040"/>
                  </a:solidFill>
                  <a:latin typeface="Arial"/>
                  <a:cs typeface="Arial"/>
                </a:rPr>
                <a:t>R</a:t>
              </a:r>
              <a:r>
                <a:rPr sz="1200" dirty="0">
                  <a:solidFill>
                    <a:srgbClr val="404040"/>
                  </a:solidFill>
                  <a:latin typeface="Arial"/>
                  <a:cs typeface="Arial"/>
                </a:rPr>
                <a:t>SS</a:t>
              </a:r>
              <a:r>
                <a:rPr sz="1200" spc="-11" dirty="0">
                  <a:solidFill>
                    <a:srgbClr val="404040"/>
                  </a:solidFill>
                  <a:latin typeface="Arial"/>
                  <a:cs typeface="Arial"/>
                </a:rPr>
                <a:t> </a:t>
              </a:r>
              <a:r>
                <a:rPr sz="1200" dirty="0">
                  <a:solidFill>
                    <a:srgbClr val="404040"/>
                  </a:solidFill>
                  <a:latin typeface="Arial"/>
                  <a:cs typeface="Arial"/>
                </a:rPr>
                <a:t>chan</a:t>
              </a:r>
              <a:r>
                <a:rPr sz="1200" spc="-11" dirty="0">
                  <a:solidFill>
                    <a:srgbClr val="404040"/>
                  </a:solidFill>
                  <a:latin typeface="Arial"/>
                  <a:cs typeface="Arial"/>
                </a:rPr>
                <a:t>g</a:t>
              </a:r>
              <a:r>
                <a:rPr sz="1200" dirty="0">
                  <a:solidFill>
                    <a:srgbClr val="404040"/>
                  </a:solidFill>
                  <a:latin typeface="Arial"/>
                  <a:cs typeface="Arial"/>
                </a:rPr>
                <a:t>e</a:t>
              </a:r>
              <a:r>
                <a:rPr sz="1200" spc="-31" dirty="0">
                  <a:solidFill>
                    <a:srgbClr val="404040"/>
                  </a:solidFill>
                  <a:latin typeface="Arial"/>
                  <a:cs typeface="Arial"/>
                </a:rPr>
                <a:t> </a:t>
              </a:r>
              <a:r>
                <a:rPr sz="1200" dirty="0">
                  <a:solidFill>
                    <a:srgbClr val="404040"/>
                  </a:solidFill>
                  <a:latin typeface="Arial"/>
                  <a:cs typeface="Arial"/>
                </a:rPr>
                <a:t>(%)</a:t>
              </a:r>
              <a:endParaRPr sz="1200">
                <a:solidFill>
                  <a:prstClr val="black"/>
                </a:solidFill>
                <a:latin typeface="Arial"/>
                <a:cs typeface="Arial"/>
              </a:endParaRPr>
            </a:p>
          </p:txBody>
        </p:sp>
      </p:grpSp>
      <p:sp>
        <p:nvSpPr>
          <p:cNvPr id="116" name="object 58">
            <a:extLst>
              <a:ext uri="{FF2B5EF4-FFF2-40B4-BE49-F238E27FC236}">
                <a16:creationId xmlns:a16="http://schemas.microsoft.com/office/drawing/2014/main" id="{0D06DAD3-C398-084D-838C-07FC0A57C660}"/>
              </a:ext>
            </a:extLst>
          </p:cNvPr>
          <p:cNvSpPr txBox="1"/>
          <p:nvPr/>
        </p:nvSpPr>
        <p:spPr>
          <a:xfrm>
            <a:off x="609600" y="5904221"/>
            <a:ext cx="3808328" cy="215444"/>
          </a:xfrm>
          <a:prstGeom prst="rect">
            <a:avLst/>
          </a:prstGeom>
        </p:spPr>
        <p:txBody>
          <a:bodyPr vert="horz" wrap="square" lIns="0" tIns="0" rIns="0" bIns="0" rtlCol="0">
            <a:spAutoFit/>
          </a:bodyPr>
          <a:lstStyle/>
          <a:p>
            <a:pPr marL="20317" defTabSz="914286">
              <a:defRPr/>
            </a:pPr>
            <a:r>
              <a:rPr sz="700" spc="-5" dirty="0">
                <a:latin typeface="Arial"/>
                <a:cs typeface="Arial"/>
              </a:rPr>
              <a:t>Primary endpoint</a:t>
            </a:r>
            <a:r>
              <a:rPr sz="700" spc="-65" dirty="0">
                <a:latin typeface="Arial"/>
                <a:cs typeface="Arial"/>
              </a:rPr>
              <a:t> </a:t>
            </a:r>
            <a:r>
              <a:rPr sz="700" spc="-5" dirty="0">
                <a:latin typeface="Arial"/>
                <a:cs typeface="Arial"/>
              </a:rPr>
              <a:t>data.</a:t>
            </a:r>
            <a:endParaRPr sz="700" dirty="0">
              <a:latin typeface="Arial"/>
              <a:cs typeface="Arial"/>
            </a:endParaRPr>
          </a:p>
          <a:p>
            <a:pPr marL="12699" defTabSz="914286">
              <a:defRPr/>
            </a:pPr>
            <a:r>
              <a:rPr sz="700" dirty="0">
                <a:latin typeface="Arial"/>
                <a:cs typeface="Arial"/>
              </a:rPr>
              <a:t>Ip </a:t>
            </a:r>
            <a:r>
              <a:rPr sz="700" spc="-5" dirty="0">
                <a:latin typeface="Arial"/>
                <a:cs typeface="Arial"/>
              </a:rPr>
              <a:t>MS, et al. </a:t>
            </a:r>
            <a:r>
              <a:rPr sz="700" i="1" spc="-5" dirty="0">
                <a:latin typeface="Arial"/>
                <a:cs typeface="Arial"/>
              </a:rPr>
              <a:t>Ophthalmology</a:t>
            </a:r>
            <a:r>
              <a:rPr sz="700" spc="-5" dirty="0">
                <a:latin typeface="Arial"/>
                <a:cs typeface="Arial"/>
              </a:rPr>
              <a:t>.</a:t>
            </a:r>
            <a:r>
              <a:rPr sz="700" spc="120" dirty="0">
                <a:latin typeface="Arial"/>
                <a:cs typeface="Arial"/>
              </a:rPr>
              <a:t> </a:t>
            </a:r>
            <a:r>
              <a:rPr sz="700" spc="-5" dirty="0">
                <a:latin typeface="Arial"/>
                <a:cs typeface="Arial"/>
              </a:rPr>
              <a:t>2017;124:596–603</a:t>
            </a:r>
            <a:endParaRPr sz="700" dirty="0">
              <a:latin typeface="Arial"/>
              <a:cs typeface="Arial"/>
            </a:endParaRPr>
          </a:p>
        </p:txBody>
      </p:sp>
    </p:spTree>
    <p:extLst>
      <p:ext uri="{BB962C8B-B14F-4D97-AF65-F5344CB8AC3E}">
        <p14:creationId xmlns:p14="http://schemas.microsoft.com/office/powerpoint/2010/main" val="33071145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E35A5E9-CDE1-494C-B681-879B369CF75A}"/>
              </a:ext>
            </a:extLst>
          </p:cNvPr>
          <p:cNvGrpSpPr/>
          <p:nvPr/>
        </p:nvGrpSpPr>
        <p:grpSpPr>
          <a:xfrm>
            <a:off x="5481076" y="2871591"/>
            <a:ext cx="1075267" cy="1075267"/>
            <a:chOff x="4650157" y="1966007"/>
            <a:chExt cx="879554" cy="879554"/>
          </a:xfrm>
        </p:grpSpPr>
        <p:sp>
          <p:nvSpPr>
            <p:cNvPr id="47" name="Oval 46">
              <a:extLst>
                <a:ext uri="{FF2B5EF4-FFF2-40B4-BE49-F238E27FC236}">
                  <a16:creationId xmlns:a16="http://schemas.microsoft.com/office/drawing/2014/main" id="{A88B5672-9303-AB4C-84D0-00B4363B87D8}"/>
                </a:ext>
              </a:extLst>
            </p:cNvPr>
            <p:cNvSpPr/>
            <p:nvPr/>
          </p:nvSpPr>
          <p:spPr>
            <a:xfrm>
              <a:off x="4650157" y="1966007"/>
              <a:ext cx="879554" cy="879554"/>
            </a:xfrm>
            <a:prstGeom prst="ellipse">
              <a:avLst/>
            </a:prstGeom>
            <a:solidFill>
              <a:schemeClr val="bg1"/>
            </a:solidFill>
            <a:ln w="127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Arial" panose="020B0604020202020204" pitchFamily="34" charset="0"/>
                <a:cs typeface="Arial" panose="020B0604020202020204" pitchFamily="34" charset="0"/>
              </a:endParaRPr>
            </a:p>
          </p:txBody>
        </p:sp>
        <p:sp>
          <p:nvSpPr>
            <p:cNvPr id="48" name="Oval 47">
              <a:extLst>
                <a:ext uri="{FF2B5EF4-FFF2-40B4-BE49-F238E27FC236}">
                  <a16:creationId xmlns:a16="http://schemas.microsoft.com/office/drawing/2014/main" id="{8A1CAD0F-D5A0-FA44-BD56-B502B91F6812}"/>
                </a:ext>
              </a:extLst>
            </p:cNvPr>
            <p:cNvSpPr/>
            <p:nvPr/>
          </p:nvSpPr>
          <p:spPr>
            <a:xfrm>
              <a:off x="4685974" y="2001824"/>
              <a:ext cx="807921" cy="807921"/>
            </a:xfrm>
            <a:prstGeom prst="ellipse">
              <a:avLst/>
            </a:prstGeom>
            <a:solidFill>
              <a:schemeClr val="bg1"/>
            </a:solidFill>
            <a:ln w="6350">
              <a:solidFill>
                <a:srgbClr val="0460A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Arial" panose="020B0604020202020204" pitchFamily="34" charset="0"/>
                <a:cs typeface="Arial" panose="020B0604020202020204" pitchFamily="34" charset="0"/>
              </a:endParaRPr>
            </a:p>
          </p:txBody>
        </p:sp>
      </p:grpSp>
      <p:sp>
        <p:nvSpPr>
          <p:cNvPr id="49" name="object 9">
            <a:extLst>
              <a:ext uri="{FF2B5EF4-FFF2-40B4-BE49-F238E27FC236}">
                <a16:creationId xmlns:a16="http://schemas.microsoft.com/office/drawing/2014/main" id="{2F73638C-2580-AB48-A01C-26F0C0D5504D}"/>
              </a:ext>
            </a:extLst>
          </p:cNvPr>
          <p:cNvSpPr txBox="1"/>
          <p:nvPr/>
        </p:nvSpPr>
        <p:spPr>
          <a:xfrm>
            <a:off x="4087196" y="4036147"/>
            <a:ext cx="3926823" cy="276999"/>
          </a:xfrm>
          <a:prstGeom prst="rect">
            <a:avLst/>
          </a:prstGeom>
        </p:spPr>
        <p:txBody>
          <a:bodyPr vert="horz" wrap="square" lIns="0" tIns="0" rIns="0" bIns="0" rtlCol="0">
            <a:spAutoFit/>
          </a:bodyPr>
          <a:lstStyle/>
          <a:p>
            <a:pPr marL="12699" algn="ctr" defTabSz="914286">
              <a:defRPr/>
            </a:pPr>
            <a:r>
              <a:rPr lang="en-IN" sz="1800" b="1" spc="11" dirty="0">
                <a:solidFill>
                  <a:srgbClr val="C00000"/>
                </a:solidFill>
                <a:cs typeface="Arial"/>
              </a:rPr>
              <a:t>PRIMARY OUTCOME  MEASURES</a:t>
            </a:r>
          </a:p>
        </p:txBody>
      </p:sp>
      <p:sp>
        <p:nvSpPr>
          <p:cNvPr id="34" name="Rectangle 33">
            <a:extLst>
              <a:ext uri="{FF2B5EF4-FFF2-40B4-BE49-F238E27FC236}">
                <a16:creationId xmlns:a16="http://schemas.microsoft.com/office/drawing/2014/main" id="{E0097B24-797D-8249-AB56-1AE1FDF1CC72}"/>
              </a:ext>
            </a:extLst>
          </p:cNvPr>
          <p:cNvSpPr/>
          <p:nvPr/>
        </p:nvSpPr>
        <p:spPr>
          <a:xfrm rot="5400000">
            <a:off x="5800860" y="-3050814"/>
            <a:ext cx="1075268" cy="10487811"/>
          </a:xfrm>
          <a:prstGeom prst="rect">
            <a:avLst/>
          </a:prstGeom>
          <a:gradFill>
            <a:gsLst>
              <a:gs pos="0">
                <a:schemeClr val="bg1"/>
              </a:gs>
              <a:gs pos="98000">
                <a:schemeClr val="accent4">
                  <a:lumMod val="40000"/>
                  <a:lumOff val="60000"/>
                  <a:alpha val="7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 name="Slide Number Placeholder 5"/>
          <p:cNvSpPr>
            <a:spLocks noGrp="1"/>
          </p:cNvSpPr>
          <p:nvPr>
            <p:ph type="sldNum" sz="quarter" idx="11"/>
          </p:nvPr>
        </p:nvSpPr>
        <p:spPr/>
        <p:txBody>
          <a:bodyPr/>
          <a:lstStyle/>
          <a:p>
            <a:fld id="{47547CF9-5B10-D24F-A8D7-45A9778164F7}" type="slidenum">
              <a:rPr lang="uk-UA" smtClean="0">
                <a:latin typeface="Arial" panose="020B0604020202020204" pitchFamily="34" charset="0"/>
                <a:cs typeface="Arial" panose="020B0604020202020204" pitchFamily="34" charset="0"/>
              </a:rPr>
              <a:pPr/>
              <a:t>35</a:t>
            </a:fld>
            <a:endParaRPr lang="uk-UA" dirty="0">
              <a:latin typeface="Arial" panose="020B0604020202020204" pitchFamily="34" charset="0"/>
              <a:cs typeface="Arial" panose="020B0604020202020204" pitchFamily="34" charset="0"/>
            </a:endParaRPr>
          </a:p>
        </p:txBody>
      </p:sp>
      <p:sp>
        <p:nvSpPr>
          <p:cNvPr id="11" name="Title 1"/>
          <p:cNvSpPr>
            <a:spLocks noGrp="1"/>
          </p:cNvSpPr>
          <p:nvPr>
            <p:ph type="title"/>
          </p:nvPr>
        </p:nvSpPr>
        <p:spPr>
          <a:xfrm>
            <a:off x="613277" y="178790"/>
            <a:ext cx="9935186" cy="1371122"/>
          </a:xfrm>
        </p:spPr>
        <p:txBody>
          <a:bodyPr wrap="square" anchor="ctr">
            <a:normAutofit/>
          </a:bodyPr>
          <a:lstStyle/>
          <a:p>
            <a:pPr>
              <a:lnSpc>
                <a:spcPct val="90000"/>
              </a:lnSpc>
            </a:pPr>
            <a:r>
              <a:rPr lang="en-US" b="0" spc="-133" dirty="0"/>
              <a:t>PRIDE</a:t>
            </a:r>
            <a:br>
              <a:rPr lang="en-US" b="0" spc="-133" dirty="0"/>
            </a:br>
            <a:r>
              <a:rPr lang="en-US" sz="2800" b="0" spc="-133" dirty="0">
                <a:latin typeface="Arial" panose="020B0604020202020204" pitchFamily="34" charset="0"/>
                <a:cs typeface="Arial" panose="020B0604020202020204" pitchFamily="34" charset="0"/>
              </a:rPr>
              <a:t>Key study elements</a:t>
            </a:r>
            <a:endParaRPr lang="en-US" b="0" spc="-133" dirty="0">
              <a:latin typeface="Arial" panose="020B0604020202020204" pitchFamily="34" charset="0"/>
              <a:cs typeface="Arial" panose="020B0604020202020204" pitchFamily="34" charset="0"/>
            </a:endParaRPr>
          </a:p>
        </p:txBody>
      </p:sp>
      <p:grpSp>
        <p:nvGrpSpPr>
          <p:cNvPr id="28" name="Group 27">
            <a:extLst>
              <a:ext uri="{FF2B5EF4-FFF2-40B4-BE49-F238E27FC236}">
                <a16:creationId xmlns:a16="http://schemas.microsoft.com/office/drawing/2014/main" id="{B3C8916B-48D4-0B41-84A9-0FD5571D017A}"/>
              </a:ext>
            </a:extLst>
          </p:cNvPr>
          <p:cNvGrpSpPr/>
          <p:nvPr/>
        </p:nvGrpSpPr>
        <p:grpSpPr>
          <a:xfrm>
            <a:off x="601133" y="1655456"/>
            <a:ext cx="1075267" cy="1075267"/>
            <a:chOff x="4650157" y="1966007"/>
            <a:chExt cx="879554" cy="879554"/>
          </a:xfrm>
        </p:grpSpPr>
        <p:sp>
          <p:nvSpPr>
            <p:cNvPr id="29" name="Oval 28">
              <a:extLst>
                <a:ext uri="{FF2B5EF4-FFF2-40B4-BE49-F238E27FC236}">
                  <a16:creationId xmlns:a16="http://schemas.microsoft.com/office/drawing/2014/main" id="{7C7F0E5C-1890-BA45-BEB8-95A8C77AE4B9}"/>
                </a:ext>
              </a:extLst>
            </p:cNvPr>
            <p:cNvSpPr/>
            <p:nvPr/>
          </p:nvSpPr>
          <p:spPr>
            <a:xfrm>
              <a:off x="4650157" y="1966007"/>
              <a:ext cx="879554" cy="879554"/>
            </a:xfrm>
            <a:prstGeom prst="ellipse">
              <a:avLst/>
            </a:prstGeom>
            <a:solidFill>
              <a:schemeClr val="bg1"/>
            </a:solidFill>
            <a:ln w="6350">
              <a:solidFill>
                <a:srgbClr val="0460A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Arial" panose="020B0604020202020204" pitchFamily="34" charset="0"/>
                <a:cs typeface="Arial" panose="020B0604020202020204" pitchFamily="34" charset="0"/>
              </a:endParaRPr>
            </a:p>
          </p:txBody>
        </p:sp>
        <p:sp>
          <p:nvSpPr>
            <p:cNvPr id="30" name="Oval 29">
              <a:extLst>
                <a:ext uri="{FF2B5EF4-FFF2-40B4-BE49-F238E27FC236}">
                  <a16:creationId xmlns:a16="http://schemas.microsoft.com/office/drawing/2014/main" id="{370B692E-6C80-BA4F-9C8B-F0C42BB2B39D}"/>
                </a:ext>
              </a:extLst>
            </p:cNvPr>
            <p:cNvSpPr/>
            <p:nvPr/>
          </p:nvSpPr>
          <p:spPr>
            <a:xfrm>
              <a:off x="4685974" y="2001824"/>
              <a:ext cx="807921" cy="807921"/>
            </a:xfrm>
            <a:prstGeom prst="ellipse">
              <a:avLst/>
            </a:prstGeom>
            <a:solidFill>
              <a:schemeClr val="bg1"/>
            </a:solidFill>
            <a:ln w="6350">
              <a:solidFill>
                <a:srgbClr val="0460A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Arial" panose="020B0604020202020204" pitchFamily="34" charset="0"/>
                <a:cs typeface="Arial" panose="020B0604020202020204" pitchFamily="34" charset="0"/>
              </a:endParaRPr>
            </a:p>
          </p:txBody>
        </p:sp>
      </p:grpSp>
      <p:sp>
        <p:nvSpPr>
          <p:cNvPr id="31" name="object 24">
            <a:extLst>
              <a:ext uri="{FF2B5EF4-FFF2-40B4-BE49-F238E27FC236}">
                <a16:creationId xmlns:a16="http://schemas.microsoft.com/office/drawing/2014/main" id="{6C0B8300-A403-BE4A-AA66-30B646AE2898}"/>
              </a:ext>
            </a:extLst>
          </p:cNvPr>
          <p:cNvSpPr txBox="1"/>
          <p:nvPr/>
        </p:nvSpPr>
        <p:spPr>
          <a:xfrm>
            <a:off x="1828800" y="1916126"/>
            <a:ext cx="9561855" cy="553926"/>
          </a:xfrm>
          <a:prstGeom prst="rect">
            <a:avLst/>
          </a:prstGeom>
        </p:spPr>
        <p:txBody>
          <a:bodyPr vert="horz" wrap="square" lIns="0" tIns="0" rIns="0" bIns="0" rtlCol="0">
            <a:spAutoFit/>
          </a:bodyPr>
          <a:lstStyle/>
          <a:p>
            <a:pPr marL="7938" marR="5079" indent="4763" defTabSz="914286">
              <a:defRPr/>
            </a:pPr>
            <a:r>
              <a:rPr sz="1800" b="1" spc="-5" dirty="0">
                <a:latin typeface="Arial"/>
                <a:cs typeface="Arial"/>
              </a:rPr>
              <a:t>Objective: </a:t>
            </a:r>
            <a:r>
              <a:rPr lang="en-IN" sz="1800" spc="5" dirty="0">
                <a:cs typeface="Arial"/>
              </a:rPr>
              <a:t>To assess the efficacy and safety of ranibizumab with or without PRP compared to PRP  alone in patients with PDR</a:t>
            </a:r>
            <a:endParaRPr sz="1800" baseline="25462" dirty="0">
              <a:latin typeface="Arial"/>
              <a:cs typeface="Arial"/>
            </a:endParaRPr>
          </a:p>
        </p:txBody>
      </p:sp>
      <p:pic>
        <p:nvPicPr>
          <p:cNvPr id="1026" name="Picture 2" descr="objective Icon 2869391">
            <a:extLst>
              <a:ext uri="{FF2B5EF4-FFF2-40B4-BE49-F238E27FC236}">
                <a16:creationId xmlns:a16="http://schemas.microsoft.com/office/drawing/2014/main" id="{2BB52990-4AC5-EA4B-B866-22A792854160}"/>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9732" y="1884055"/>
            <a:ext cx="618068" cy="618068"/>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Group 34">
            <a:extLst>
              <a:ext uri="{FF2B5EF4-FFF2-40B4-BE49-F238E27FC236}">
                <a16:creationId xmlns:a16="http://schemas.microsoft.com/office/drawing/2014/main" id="{791BAE58-8C3E-EB4C-BDE6-BC8D8EDB9F53}"/>
              </a:ext>
            </a:extLst>
          </p:cNvPr>
          <p:cNvGrpSpPr/>
          <p:nvPr/>
        </p:nvGrpSpPr>
        <p:grpSpPr>
          <a:xfrm>
            <a:off x="1725692" y="2871591"/>
            <a:ext cx="1075267" cy="1075267"/>
            <a:chOff x="4650157" y="1966007"/>
            <a:chExt cx="879554" cy="879554"/>
          </a:xfrm>
        </p:grpSpPr>
        <p:sp>
          <p:nvSpPr>
            <p:cNvPr id="36" name="Oval 35">
              <a:extLst>
                <a:ext uri="{FF2B5EF4-FFF2-40B4-BE49-F238E27FC236}">
                  <a16:creationId xmlns:a16="http://schemas.microsoft.com/office/drawing/2014/main" id="{4EF73230-8AB8-2843-9CBB-5CE3CD37495E}"/>
                </a:ext>
              </a:extLst>
            </p:cNvPr>
            <p:cNvSpPr/>
            <p:nvPr/>
          </p:nvSpPr>
          <p:spPr>
            <a:xfrm>
              <a:off x="4650157" y="1966007"/>
              <a:ext cx="879554" cy="879554"/>
            </a:xfrm>
            <a:prstGeom prst="ellipse">
              <a:avLst/>
            </a:prstGeom>
            <a:solidFill>
              <a:schemeClr val="bg1"/>
            </a:solidFill>
            <a:ln w="12700">
              <a:solidFill>
                <a:srgbClr val="0460A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Arial" panose="020B0604020202020204" pitchFamily="34" charset="0"/>
                <a:cs typeface="Arial" panose="020B0604020202020204" pitchFamily="34" charset="0"/>
              </a:endParaRPr>
            </a:p>
          </p:txBody>
        </p:sp>
        <p:sp>
          <p:nvSpPr>
            <p:cNvPr id="37" name="Oval 36">
              <a:extLst>
                <a:ext uri="{FF2B5EF4-FFF2-40B4-BE49-F238E27FC236}">
                  <a16:creationId xmlns:a16="http://schemas.microsoft.com/office/drawing/2014/main" id="{FA38E0E7-F867-7C4F-A10F-283BD393ECAE}"/>
                </a:ext>
              </a:extLst>
            </p:cNvPr>
            <p:cNvSpPr/>
            <p:nvPr/>
          </p:nvSpPr>
          <p:spPr>
            <a:xfrm>
              <a:off x="4685974" y="2001824"/>
              <a:ext cx="807921" cy="807921"/>
            </a:xfrm>
            <a:prstGeom prst="ellipse">
              <a:avLst/>
            </a:prstGeom>
            <a:solidFill>
              <a:schemeClr val="bg1"/>
            </a:solidFill>
            <a:ln w="6350">
              <a:solidFill>
                <a:srgbClr val="0460A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Arial" panose="020B0604020202020204" pitchFamily="34" charset="0"/>
                <a:cs typeface="Arial" panose="020B0604020202020204" pitchFamily="34" charset="0"/>
              </a:endParaRPr>
            </a:p>
          </p:txBody>
        </p:sp>
      </p:grpSp>
      <p:sp>
        <p:nvSpPr>
          <p:cNvPr id="38" name="object 6">
            <a:extLst>
              <a:ext uri="{FF2B5EF4-FFF2-40B4-BE49-F238E27FC236}">
                <a16:creationId xmlns:a16="http://schemas.microsoft.com/office/drawing/2014/main" id="{B60795CA-0BDB-4C49-8E39-97EC5826D91E}"/>
              </a:ext>
            </a:extLst>
          </p:cNvPr>
          <p:cNvSpPr/>
          <p:nvPr/>
        </p:nvSpPr>
        <p:spPr>
          <a:xfrm>
            <a:off x="1843517" y="2915378"/>
            <a:ext cx="839615" cy="935614"/>
          </a:xfrm>
          <a:prstGeom prst="rect">
            <a:avLst/>
          </a:prstGeom>
          <a:blipFill>
            <a:blip r:embed="rId3" cstate="print">
              <a:duotone>
                <a:schemeClr val="bg2">
                  <a:shade val="45000"/>
                  <a:satMod val="135000"/>
                </a:schemeClr>
                <a:prstClr val="white"/>
              </a:duotone>
            </a:blip>
            <a:stretch>
              <a:fillRect/>
            </a:stretch>
          </a:blipFill>
        </p:spPr>
        <p:txBody>
          <a:bodyPr wrap="square" lIns="0" tIns="0" rIns="0" bIns="0" rtlCol="0"/>
          <a:lstStyle/>
          <a:p>
            <a:pPr defTabSz="914286">
              <a:defRPr/>
            </a:pPr>
            <a:endParaRPr sz="1800">
              <a:solidFill>
                <a:prstClr val="black"/>
              </a:solidFill>
              <a:latin typeface="Calibri"/>
            </a:endParaRPr>
          </a:p>
        </p:txBody>
      </p:sp>
      <p:sp>
        <p:nvSpPr>
          <p:cNvPr id="40" name="object 9">
            <a:extLst>
              <a:ext uri="{FF2B5EF4-FFF2-40B4-BE49-F238E27FC236}">
                <a16:creationId xmlns:a16="http://schemas.microsoft.com/office/drawing/2014/main" id="{F9E04126-CFDF-7249-AF0A-63598ECABACE}"/>
              </a:ext>
            </a:extLst>
          </p:cNvPr>
          <p:cNvSpPr txBox="1"/>
          <p:nvPr/>
        </p:nvSpPr>
        <p:spPr>
          <a:xfrm>
            <a:off x="1049996" y="4036147"/>
            <a:ext cx="2426655" cy="284785"/>
          </a:xfrm>
          <a:prstGeom prst="rect">
            <a:avLst/>
          </a:prstGeom>
        </p:spPr>
        <p:txBody>
          <a:bodyPr vert="horz" wrap="square" lIns="0" tIns="0" rIns="0" bIns="0" rtlCol="0">
            <a:spAutoFit/>
          </a:bodyPr>
          <a:lstStyle/>
          <a:p>
            <a:pPr marL="12699" algn="ctr" defTabSz="914286">
              <a:defRPr/>
            </a:pPr>
            <a:r>
              <a:rPr sz="1800" b="1" spc="11" dirty="0">
                <a:solidFill>
                  <a:srgbClr val="0070C0"/>
                </a:solidFill>
                <a:latin typeface="Arial"/>
                <a:cs typeface="Arial"/>
              </a:rPr>
              <a:t>STUDY</a:t>
            </a:r>
            <a:r>
              <a:rPr sz="1800" b="1" spc="-60" dirty="0">
                <a:solidFill>
                  <a:srgbClr val="0070C0"/>
                </a:solidFill>
                <a:latin typeface="Arial"/>
                <a:cs typeface="Arial"/>
              </a:rPr>
              <a:t> </a:t>
            </a:r>
            <a:r>
              <a:rPr sz="1800" b="1" spc="11" dirty="0">
                <a:solidFill>
                  <a:srgbClr val="0070C0"/>
                </a:solidFill>
                <a:latin typeface="Arial"/>
                <a:cs typeface="Arial"/>
              </a:rPr>
              <a:t>POPULATION</a:t>
            </a:r>
            <a:endParaRPr sz="1800" b="1" dirty="0">
              <a:solidFill>
                <a:srgbClr val="0070C0"/>
              </a:solidFill>
              <a:latin typeface="Arial"/>
              <a:cs typeface="Arial"/>
            </a:endParaRPr>
          </a:p>
        </p:txBody>
      </p:sp>
      <p:sp>
        <p:nvSpPr>
          <p:cNvPr id="41" name="object 11">
            <a:extLst>
              <a:ext uri="{FF2B5EF4-FFF2-40B4-BE49-F238E27FC236}">
                <a16:creationId xmlns:a16="http://schemas.microsoft.com/office/drawing/2014/main" id="{9A4B64BA-EECC-D947-8DB6-542AFBCF4C7B}"/>
              </a:ext>
            </a:extLst>
          </p:cNvPr>
          <p:cNvSpPr/>
          <p:nvPr/>
        </p:nvSpPr>
        <p:spPr>
          <a:xfrm>
            <a:off x="5620232" y="2977001"/>
            <a:ext cx="796947" cy="798472"/>
          </a:xfrm>
          <a:prstGeom prst="rect">
            <a:avLst/>
          </a:prstGeom>
          <a:blipFill>
            <a:blip r:embed="rId4" cstate="print">
              <a:duotone>
                <a:schemeClr val="bg2">
                  <a:shade val="45000"/>
                  <a:satMod val="135000"/>
                </a:schemeClr>
                <a:prstClr val="white"/>
              </a:duotone>
            </a:blip>
            <a:stretch>
              <a:fillRect/>
            </a:stretch>
          </a:blipFill>
        </p:spPr>
        <p:txBody>
          <a:bodyPr wrap="square" lIns="0" tIns="0" rIns="0" bIns="0" rtlCol="0"/>
          <a:lstStyle/>
          <a:p>
            <a:pPr defTabSz="914286">
              <a:defRPr/>
            </a:pPr>
            <a:endParaRPr sz="1800" dirty="0">
              <a:solidFill>
                <a:prstClr val="black"/>
              </a:solidFill>
              <a:latin typeface="Calibri"/>
            </a:endParaRPr>
          </a:p>
        </p:txBody>
      </p:sp>
      <p:grpSp>
        <p:nvGrpSpPr>
          <p:cNvPr id="51" name="Group 50">
            <a:extLst>
              <a:ext uri="{FF2B5EF4-FFF2-40B4-BE49-F238E27FC236}">
                <a16:creationId xmlns:a16="http://schemas.microsoft.com/office/drawing/2014/main" id="{626EFEA8-ADA9-CB44-AD63-3758411F2282}"/>
              </a:ext>
            </a:extLst>
          </p:cNvPr>
          <p:cNvGrpSpPr/>
          <p:nvPr/>
        </p:nvGrpSpPr>
        <p:grpSpPr>
          <a:xfrm>
            <a:off x="9224000" y="2871591"/>
            <a:ext cx="1075267" cy="1075267"/>
            <a:chOff x="4650157" y="1966007"/>
            <a:chExt cx="879554" cy="879554"/>
          </a:xfrm>
        </p:grpSpPr>
        <p:sp>
          <p:nvSpPr>
            <p:cNvPr id="52" name="Oval 51">
              <a:extLst>
                <a:ext uri="{FF2B5EF4-FFF2-40B4-BE49-F238E27FC236}">
                  <a16:creationId xmlns:a16="http://schemas.microsoft.com/office/drawing/2014/main" id="{381E1E5C-D838-3B4B-A260-6D7F9E29D421}"/>
                </a:ext>
              </a:extLst>
            </p:cNvPr>
            <p:cNvSpPr/>
            <p:nvPr/>
          </p:nvSpPr>
          <p:spPr>
            <a:xfrm>
              <a:off x="4650157" y="1966007"/>
              <a:ext cx="879554" cy="879554"/>
            </a:xfrm>
            <a:prstGeom prst="ellipse">
              <a:avLst/>
            </a:prstGeom>
            <a:solidFill>
              <a:schemeClr val="bg1"/>
            </a:solidFill>
            <a:ln w="12700">
              <a:solidFill>
                <a:srgbClr val="E4A72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0AA7E71F-06A2-F349-A671-738191599D0F}"/>
                </a:ext>
              </a:extLst>
            </p:cNvPr>
            <p:cNvSpPr/>
            <p:nvPr/>
          </p:nvSpPr>
          <p:spPr>
            <a:xfrm>
              <a:off x="4685974" y="2001824"/>
              <a:ext cx="807921" cy="807921"/>
            </a:xfrm>
            <a:prstGeom prst="ellipse">
              <a:avLst/>
            </a:prstGeom>
            <a:solidFill>
              <a:schemeClr val="bg1"/>
            </a:solidFill>
            <a:ln w="6350">
              <a:solidFill>
                <a:srgbClr val="0460A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Arial" panose="020B0604020202020204" pitchFamily="34" charset="0"/>
                <a:cs typeface="Arial" panose="020B0604020202020204" pitchFamily="34" charset="0"/>
              </a:endParaRPr>
            </a:p>
          </p:txBody>
        </p:sp>
      </p:grpSp>
      <p:sp>
        <p:nvSpPr>
          <p:cNvPr id="54" name="object 9">
            <a:extLst>
              <a:ext uri="{FF2B5EF4-FFF2-40B4-BE49-F238E27FC236}">
                <a16:creationId xmlns:a16="http://schemas.microsoft.com/office/drawing/2014/main" id="{C4F8439A-A180-C344-8C24-529C02E7288C}"/>
              </a:ext>
            </a:extLst>
          </p:cNvPr>
          <p:cNvSpPr txBox="1"/>
          <p:nvPr/>
        </p:nvSpPr>
        <p:spPr>
          <a:xfrm>
            <a:off x="8548304" y="4036147"/>
            <a:ext cx="2426655" cy="276999"/>
          </a:xfrm>
          <a:prstGeom prst="rect">
            <a:avLst/>
          </a:prstGeom>
        </p:spPr>
        <p:txBody>
          <a:bodyPr vert="horz" wrap="square" lIns="0" tIns="0" rIns="0" bIns="0" rtlCol="0">
            <a:spAutoFit/>
          </a:bodyPr>
          <a:lstStyle/>
          <a:p>
            <a:pPr marL="12699" algn="ctr" defTabSz="914286">
              <a:defRPr/>
            </a:pPr>
            <a:r>
              <a:rPr lang="en-IN" sz="1800" b="1" spc="11" dirty="0">
                <a:solidFill>
                  <a:srgbClr val="E4A720"/>
                </a:solidFill>
                <a:cs typeface="Arial"/>
              </a:rPr>
              <a:t>CONCLUSIONS</a:t>
            </a:r>
          </a:p>
        </p:txBody>
      </p:sp>
      <p:sp>
        <p:nvSpPr>
          <p:cNvPr id="60" name="object 8">
            <a:extLst>
              <a:ext uri="{FF2B5EF4-FFF2-40B4-BE49-F238E27FC236}">
                <a16:creationId xmlns:a16="http://schemas.microsoft.com/office/drawing/2014/main" id="{F9B18A8A-1307-4243-826D-0EAB54EF51CF}"/>
              </a:ext>
            </a:extLst>
          </p:cNvPr>
          <p:cNvSpPr/>
          <p:nvPr/>
        </p:nvSpPr>
        <p:spPr>
          <a:xfrm>
            <a:off x="9417637" y="3045572"/>
            <a:ext cx="707043" cy="729901"/>
          </a:xfrm>
          <a:prstGeom prst="rect">
            <a:avLst/>
          </a:prstGeom>
          <a:blipFill>
            <a:blip r:embed="rId5" cstate="print">
              <a:duotone>
                <a:schemeClr val="bg2">
                  <a:shade val="45000"/>
                  <a:satMod val="135000"/>
                </a:schemeClr>
                <a:prstClr val="white"/>
              </a:duotone>
            </a:blip>
            <a:stretch>
              <a:fillRect/>
            </a:stretch>
          </a:blipFill>
        </p:spPr>
        <p:txBody>
          <a:bodyPr wrap="square" lIns="0" tIns="0" rIns="0" bIns="0" rtlCol="0"/>
          <a:lstStyle/>
          <a:p>
            <a:pPr defTabSz="914286">
              <a:defRPr/>
            </a:pPr>
            <a:endParaRPr sz="1800">
              <a:solidFill>
                <a:prstClr val="black"/>
              </a:solidFill>
              <a:latin typeface="Calibri"/>
            </a:endParaRPr>
          </a:p>
        </p:txBody>
      </p:sp>
      <p:sp>
        <p:nvSpPr>
          <p:cNvPr id="8" name="Rectangle 7">
            <a:extLst>
              <a:ext uri="{FF2B5EF4-FFF2-40B4-BE49-F238E27FC236}">
                <a16:creationId xmlns:a16="http://schemas.microsoft.com/office/drawing/2014/main" id="{65C7DCAC-F6A0-8543-9DD7-120E34091E45}"/>
              </a:ext>
            </a:extLst>
          </p:cNvPr>
          <p:cNvSpPr/>
          <p:nvPr/>
        </p:nvSpPr>
        <p:spPr>
          <a:xfrm>
            <a:off x="795867" y="4371302"/>
            <a:ext cx="2944012" cy="1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1" name="Rectangle 60">
            <a:extLst>
              <a:ext uri="{FF2B5EF4-FFF2-40B4-BE49-F238E27FC236}">
                <a16:creationId xmlns:a16="http://schemas.microsoft.com/office/drawing/2014/main" id="{CC389FDC-BD23-2248-B01E-8979BDF3D5C9}"/>
              </a:ext>
            </a:extLst>
          </p:cNvPr>
          <p:cNvSpPr/>
          <p:nvPr/>
        </p:nvSpPr>
        <p:spPr>
          <a:xfrm>
            <a:off x="4086403" y="4371302"/>
            <a:ext cx="3960000" cy="1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2" name="Rectangle 61">
            <a:extLst>
              <a:ext uri="{FF2B5EF4-FFF2-40B4-BE49-F238E27FC236}">
                <a16:creationId xmlns:a16="http://schemas.microsoft.com/office/drawing/2014/main" id="{F41317BB-FF2A-F04D-B4D5-97DCDF796FCA}"/>
              </a:ext>
            </a:extLst>
          </p:cNvPr>
          <p:cNvSpPr/>
          <p:nvPr/>
        </p:nvSpPr>
        <p:spPr>
          <a:xfrm>
            <a:off x="8356600" y="4371302"/>
            <a:ext cx="2944012" cy="18000"/>
          </a:xfrm>
          <a:prstGeom prst="rect">
            <a:avLst/>
          </a:prstGeom>
          <a:solidFill>
            <a:srgbClr val="E4A72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nvGrpSpPr>
          <p:cNvPr id="65" name="Group 64">
            <a:extLst>
              <a:ext uri="{FF2B5EF4-FFF2-40B4-BE49-F238E27FC236}">
                <a16:creationId xmlns:a16="http://schemas.microsoft.com/office/drawing/2014/main" id="{66257491-6BC0-B449-B855-7530CC1E85B9}"/>
              </a:ext>
            </a:extLst>
          </p:cNvPr>
          <p:cNvGrpSpPr/>
          <p:nvPr/>
        </p:nvGrpSpPr>
        <p:grpSpPr>
          <a:xfrm>
            <a:off x="10505735" y="-1686265"/>
            <a:ext cx="3372530" cy="3372530"/>
            <a:chOff x="10363200" y="-1804038"/>
            <a:chExt cx="3659885" cy="3659885"/>
          </a:xfrm>
        </p:grpSpPr>
        <p:sp>
          <p:nvSpPr>
            <p:cNvPr id="66" name="Pie 65">
              <a:extLst>
                <a:ext uri="{FF2B5EF4-FFF2-40B4-BE49-F238E27FC236}">
                  <a16:creationId xmlns:a16="http://schemas.microsoft.com/office/drawing/2014/main" id="{887EA9BE-B80D-4949-9C59-CC65D0A5D590}"/>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7" name="Block Arc 66">
              <a:extLst>
                <a:ext uri="{FF2B5EF4-FFF2-40B4-BE49-F238E27FC236}">
                  <a16:creationId xmlns:a16="http://schemas.microsoft.com/office/drawing/2014/main" id="{EA1A1ADD-DCDB-0E44-BC38-5508CF32C1E3}"/>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sp>
        <p:nvSpPr>
          <p:cNvPr id="72" name="Rectangle 71">
            <a:extLst>
              <a:ext uri="{FF2B5EF4-FFF2-40B4-BE49-F238E27FC236}">
                <a16:creationId xmlns:a16="http://schemas.microsoft.com/office/drawing/2014/main" id="{D681E1BD-18F6-9E4C-B963-DC922FADA637}"/>
              </a:ext>
            </a:extLst>
          </p:cNvPr>
          <p:cNvSpPr/>
          <p:nvPr/>
        </p:nvSpPr>
        <p:spPr>
          <a:xfrm>
            <a:off x="11192986" y="241618"/>
            <a:ext cx="670525" cy="888363"/>
          </a:xfrm>
          <a:prstGeom prst="rect">
            <a:avLst/>
          </a:prstGeom>
          <a:blipFill>
            <a:blip r:embed="rId6">
              <a:biLevel thresh="25000"/>
              <a:extLst>
                <a:ext uri="{28A0092B-C50C-407E-A947-70E740481C1C}">
                  <a14:useLocalDpi xmlns:a14="http://schemas.microsoft.com/office/drawing/2010/main" val="0"/>
                </a:ext>
              </a:extLst>
            </a:blip>
            <a:srcRect/>
            <a:stretch>
              <a:fillRect l="-13000" r="-13000"/>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9" name="object 5">
            <a:extLst>
              <a:ext uri="{FF2B5EF4-FFF2-40B4-BE49-F238E27FC236}">
                <a16:creationId xmlns:a16="http://schemas.microsoft.com/office/drawing/2014/main" id="{CA3E0683-18A6-1F4A-B99F-73E22BC3166F}"/>
              </a:ext>
            </a:extLst>
          </p:cNvPr>
          <p:cNvSpPr txBox="1"/>
          <p:nvPr/>
        </p:nvSpPr>
        <p:spPr>
          <a:xfrm>
            <a:off x="829732" y="4509820"/>
            <a:ext cx="2814589" cy="492443"/>
          </a:xfrm>
          <a:prstGeom prst="rect">
            <a:avLst/>
          </a:prstGeom>
        </p:spPr>
        <p:txBody>
          <a:bodyPr vert="horz" wrap="square" lIns="0" tIns="0" rIns="0" bIns="0" rtlCol="0">
            <a:spAutoFit/>
          </a:bodyPr>
          <a:lstStyle/>
          <a:p>
            <a:pPr algn="ctr" defTabSz="914286">
              <a:defRPr/>
            </a:pPr>
            <a:r>
              <a:rPr sz="1600" b="1" spc="-5" dirty="0">
                <a:latin typeface="Arial"/>
                <a:cs typeface="Arial"/>
              </a:rPr>
              <a:t>106 </a:t>
            </a:r>
            <a:r>
              <a:rPr sz="1600" spc="-5" dirty="0">
                <a:latin typeface="Arial"/>
                <a:cs typeface="Arial"/>
              </a:rPr>
              <a:t>patients with </a:t>
            </a:r>
            <a:r>
              <a:rPr sz="1600" b="1" spc="-5" dirty="0">
                <a:latin typeface="Arial"/>
                <a:cs typeface="Arial"/>
              </a:rPr>
              <a:t>PDR</a:t>
            </a:r>
            <a:r>
              <a:rPr sz="1600" b="1" spc="-25" dirty="0">
                <a:latin typeface="Arial"/>
                <a:cs typeface="Arial"/>
              </a:rPr>
              <a:t> </a:t>
            </a:r>
            <a:r>
              <a:rPr sz="1600" b="1" dirty="0">
                <a:latin typeface="Arial"/>
                <a:cs typeface="Arial"/>
              </a:rPr>
              <a:t>without</a:t>
            </a:r>
            <a:endParaRPr sz="1600" dirty="0">
              <a:latin typeface="Arial"/>
              <a:cs typeface="Arial"/>
            </a:endParaRPr>
          </a:p>
          <a:p>
            <a:pPr algn="ctr" defTabSz="914286">
              <a:defRPr/>
            </a:pPr>
            <a:r>
              <a:rPr sz="1600" b="1" spc="-5" dirty="0">
                <a:latin typeface="Arial"/>
                <a:cs typeface="Arial"/>
              </a:rPr>
              <a:t>DME</a:t>
            </a:r>
            <a:endParaRPr sz="1600" dirty="0">
              <a:latin typeface="Arial"/>
              <a:cs typeface="Arial"/>
            </a:endParaRPr>
          </a:p>
        </p:txBody>
      </p:sp>
      <p:sp>
        <p:nvSpPr>
          <p:cNvPr id="42" name="object 6">
            <a:extLst>
              <a:ext uri="{FF2B5EF4-FFF2-40B4-BE49-F238E27FC236}">
                <a16:creationId xmlns:a16="http://schemas.microsoft.com/office/drawing/2014/main" id="{BA999B99-7FD9-144D-9AC3-E32DC27C070D}"/>
              </a:ext>
            </a:extLst>
          </p:cNvPr>
          <p:cNvSpPr txBox="1"/>
          <p:nvPr/>
        </p:nvSpPr>
        <p:spPr>
          <a:xfrm>
            <a:off x="8305707" y="4509820"/>
            <a:ext cx="2994905" cy="984757"/>
          </a:xfrm>
          <a:prstGeom prst="rect">
            <a:avLst/>
          </a:prstGeom>
        </p:spPr>
        <p:txBody>
          <a:bodyPr vert="horz" wrap="square" lIns="0" tIns="0" rIns="0" bIns="0" rtlCol="0">
            <a:spAutoFit/>
          </a:bodyPr>
          <a:lstStyle/>
          <a:p>
            <a:pPr marL="12064" marR="5079" indent="-1271" algn="ctr" defTabSz="914286">
              <a:defRPr/>
            </a:pPr>
            <a:r>
              <a:rPr sz="1600" b="1" spc="-5" dirty="0">
                <a:latin typeface="Arial"/>
                <a:cs typeface="Arial"/>
              </a:rPr>
              <a:t>Ranibizumab </a:t>
            </a:r>
            <a:r>
              <a:rPr sz="1600" spc="-5" dirty="0">
                <a:latin typeface="Arial"/>
                <a:cs typeface="Arial"/>
              </a:rPr>
              <a:t>showed </a:t>
            </a:r>
            <a:r>
              <a:rPr sz="1600" b="1" spc="-5" dirty="0">
                <a:latin typeface="Arial"/>
                <a:cs typeface="Arial"/>
              </a:rPr>
              <a:t>stronger  effects on NV leakage </a:t>
            </a:r>
            <a:r>
              <a:rPr sz="1600" spc="-5" dirty="0">
                <a:latin typeface="Arial"/>
                <a:cs typeface="Arial"/>
              </a:rPr>
              <a:t>and </a:t>
            </a:r>
            <a:r>
              <a:rPr sz="1600" b="1" spc="-5" dirty="0">
                <a:latin typeface="Arial"/>
                <a:cs typeface="Arial"/>
              </a:rPr>
              <a:t>area  reduction </a:t>
            </a:r>
            <a:r>
              <a:rPr sz="1600" spc="-5" dirty="0">
                <a:latin typeface="Arial"/>
                <a:cs typeface="Arial"/>
              </a:rPr>
              <a:t>while offering </a:t>
            </a:r>
            <a:r>
              <a:rPr sz="1600" b="1" spc="-5" dirty="0">
                <a:latin typeface="Arial"/>
                <a:cs typeface="Arial"/>
              </a:rPr>
              <a:t>better  VA </a:t>
            </a:r>
            <a:r>
              <a:rPr sz="1600" spc="-5" dirty="0">
                <a:latin typeface="Arial"/>
                <a:cs typeface="Arial"/>
              </a:rPr>
              <a:t>results than PRP</a:t>
            </a:r>
            <a:r>
              <a:rPr sz="1600" spc="-25" dirty="0">
                <a:latin typeface="Arial"/>
                <a:cs typeface="Arial"/>
              </a:rPr>
              <a:t> </a:t>
            </a:r>
            <a:r>
              <a:rPr sz="1600" spc="-5" dirty="0">
                <a:latin typeface="Arial"/>
                <a:cs typeface="Arial"/>
              </a:rPr>
              <a:t>alone</a:t>
            </a:r>
            <a:endParaRPr sz="1600" dirty="0">
              <a:latin typeface="Arial"/>
              <a:cs typeface="Arial"/>
            </a:endParaRPr>
          </a:p>
        </p:txBody>
      </p:sp>
      <p:sp>
        <p:nvSpPr>
          <p:cNvPr id="45" name="object 18">
            <a:extLst>
              <a:ext uri="{FF2B5EF4-FFF2-40B4-BE49-F238E27FC236}">
                <a16:creationId xmlns:a16="http://schemas.microsoft.com/office/drawing/2014/main" id="{90AEC08E-86FD-1F45-B855-09875E0A33B2}"/>
              </a:ext>
            </a:extLst>
          </p:cNvPr>
          <p:cNvSpPr txBox="1"/>
          <p:nvPr/>
        </p:nvSpPr>
        <p:spPr>
          <a:xfrm>
            <a:off x="4965466" y="4509820"/>
            <a:ext cx="2377130" cy="492443"/>
          </a:xfrm>
          <a:prstGeom prst="rect">
            <a:avLst/>
          </a:prstGeom>
        </p:spPr>
        <p:txBody>
          <a:bodyPr vert="horz" wrap="square" lIns="0" tIns="0" rIns="0" bIns="0" rtlCol="0">
            <a:spAutoFit/>
          </a:bodyPr>
          <a:lstStyle/>
          <a:p>
            <a:pPr marR="40000" algn="ctr" defTabSz="914286">
              <a:spcBef>
                <a:spcPts val="785"/>
              </a:spcBef>
              <a:defRPr/>
            </a:pPr>
            <a:r>
              <a:rPr sz="1600" spc="-5" dirty="0">
                <a:latin typeface="Arial"/>
                <a:cs typeface="Arial"/>
              </a:rPr>
              <a:t>Change in area of </a:t>
            </a:r>
            <a:r>
              <a:rPr sz="1600" b="1" spc="-5" dirty="0">
                <a:latin typeface="Arial"/>
                <a:cs typeface="Arial"/>
              </a:rPr>
              <a:t>retinal</a:t>
            </a:r>
            <a:endParaRPr sz="1600" dirty="0">
              <a:latin typeface="Arial"/>
              <a:cs typeface="Arial"/>
            </a:endParaRPr>
          </a:p>
          <a:p>
            <a:pPr marR="38730" algn="ctr" defTabSz="914286">
              <a:defRPr/>
            </a:pPr>
            <a:r>
              <a:rPr sz="1600" b="1" spc="-5" dirty="0">
                <a:latin typeface="Arial"/>
                <a:cs typeface="Arial"/>
              </a:rPr>
              <a:t>neovascularization</a:t>
            </a:r>
            <a:endParaRPr sz="1600" dirty="0">
              <a:latin typeface="Arial"/>
              <a:cs typeface="Arial"/>
            </a:endParaRPr>
          </a:p>
        </p:txBody>
      </p:sp>
      <p:sp>
        <p:nvSpPr>
          <p:cNvPr id="57" name="object 10">
            <a:extLst>
              <a:ext uri="{FF2B5EF4-FFF2-40B4-BE49-F238E27FC236}">
                <a16:creationId xmlns:a16="http://schemas.microsoft.com/office/drawing/2014/main" id="{5B2F7A8C-6D3D-3946-824C-DB82B3DB9EC8}"/>
              </a:ext>
            </a:extLst>
          </p:cNvPr>
          <p:cNvSpPr txBox="1"/>
          <p:nvPr/>
        </p:nvSpPr>
        <p:spPr>
          <a:xfrm>
            <a:off x="601133" y="5905918"/>
            <a:ext cx="4714755" cy="107722"/>
          </a:xfrm>
          <a:prstGeom prst="rect">
            <a:avLst/>
          </a:prstGeom>
        </p:spPr>
        <p:txBody>
          <a:bodyPr vert="horz" wrap="square" lIns="0" tIns="0" rIns="0" bIns="0" rtlCol="0">
            <a:spAutoFit/>
          </a:bodyPr>
          <a:lstStyle/>
          <a:p>
            <a:pPr marL="12699" defTabSz="914286">
              <a:defRPr/>
            </a:pPr>
            <a:r>
              <a:rPr sz="700" spc="-5" dirty="0">
                <a:latin typeface="Arial"/>
                <a:cs typeface="Arial"/>
              </a:rPr>
              <a:t>Lang </a:t>
            </a:r>
            <a:r>
              <a:rPr sz="700" dirty="0">
                <a:latin typeface="Arial"/>
                <a:cs typeface="Arial"/>
              </a:rPr>
              <a:t>GE </a:t>
            </a:r>
            <a:r>
              <a:rPr sz="700" spc="-5" dirty="0">
                <a:latin typeface="Arial"/>
                <a:cs typeface="Arial"/>
              </a:rPr>
              <a:t>et al. </a:t>
            </a:r>
            <a:r>
              <a:rPr sz="700" dirty="0">
                <a:latin typeface="Arial"/>
                <a:cs typeface="Arial"/>
              </a:rPr>
              <a:t>Acta ophthalmologica. </a:t>
            </a:r>
            <a:r>
              <a:rPr sz="700" spc="-5" dirty="0">
                <a:latin typeface="Arial"/>
                <a:cs typeface="Arial"/>
              </a:rPr>
              <a:t>2020</a:t>
            </a:r>
            <a:r>
              <a:rPr sz="700" spc="100" dirty="0">
                <a:latin typeface="Arial"/>
                <a:cs typeface="Arial"/>
              </a:rPr>
              <a:t> </a:t>
            </a:r>
            <a:r>
              <a:rPr sz="700" spc="-5" dirty="0">
                <a:latin typeface="Arial"/>
                <a:cs typeface="Arial"/>
              </a:rPr>
              <a:t>Aug;98(5):e530-9.</a:t>
            </a:r>
            <a:endParaRPr sz="700" dirty="0">
              <a:latin typeface="Arial"/>
              <a:cs typeface="Arial"/>
            </a:endParaRPr>
          </a:p>
        </p:txBody>
      </p:sp>
    </p:spTree>
    <p:extLst>
      <p:ext uri="{BB962C8B-B14F-4D97-AF65-F5344CB8AC3E}">
        <p14:creationId xmlns:p14="http://schemas.microsoft.com/office/powerpoint/2010/main" val="4278759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Box 88">
            <a:extLst>
              <a:ext uri="{FF2B5EF4-FFF2-40B4-BE49-F238E27FC236}">
                <a16:creationId xmlns:a16="http://schemas.microsoft.com/office/drawing/2014/main" id="{7544FDD1-13EC-8F4D-8A97-89B2EB61CABE}"/>
              </a:ext>
            </a:extLst>
          </p:cNvPr>
          <p:cNvSpPr txBox="1"/>
          <p:nvPr/>
        </p:nvSpPr>
        <p:spPr>
          <a:xfrm rot="10800000">
            <a:off x="609600" y="4742566"/>
            <a:ext cx="10972800" cy="756000"/>
          </a:xfrm>
          <a:prstGeom prst="round2SameRect">
            <a:avLst>
              <a:gd name="adj1" fmla="val 0"/>
              <a:gd name="adj2" fmla="val 30330"/>
            </a:avLst>
          </a:prstGeom>
          <a:solidFill>
            <a:schemeClr val="accent4">
              <a:lumMod val="20000"/>
              <a:lumOff val="80000"/>
            </a:schemeClr>
          </a:solidFill>
          <a:ln>
            <a:solidFill>
              <a:schemeClr val="accent3">
                <a:lumMod val="20000"/>
                <a:lumOff val="80000"/>
              </a:schemeClr>
            </a:solidFill>
          </a:ln>
        </p:spPr>
        <p:txBody>
          <a:bodyPr wrap="square" rtlCol="0">
            <a:spAutoFit/>
          </a:bodyPr>
          <a:lstStyle/>
          <a:p>
            <a:pPr algn="ctr"/>
            <a:endParaRPr lang="en-US" sz="2000" b="1" dirty="0">
              <a:solidFill>
                <a:srgbClr val="002060"/>
              </a:solidFill>
              <a:latin typeface="Arial" panose="020B0604020202020204" pitchFamily="34" charset="0"/>
              <a:cs typeface="Arial" panose="020B0604020202020204" pitchFamily="34" charset="0"/>
            </a:endParaRPr>
          </a:p>
        </p:txBody>
      </p:sp>
      <p:grpSp>
        <p:nvGrpSpPr>
          <p:cNvPr id="129" name="Group 128">
            <a:extLst>
              <a:ext uri="{FF2B5EF4-FFF2-40B4-BE49-F238E27FC236}">
                <a16:creationId xmlns:a16="http://schemas.microsoft.com/office/drawing/2014/main" id="{E07C95A2-B4C4-B045-925C-C66C97904649}"/>
              </a:ext>
            </a:extLst>
          </p:cNvPr>
          <p:cNvGrpSpPr/>
          <p:nvPr/>
        </p:nvGrpSpPr>
        <p:grpSpPr>
          <a:xfrm>
            <a:off x="10505735" y="-1686265"/>
            <a:ext cx="3372530" cy="3372530"/>
            <a:chOff x="10363200" y="-1804038"/>
            <a:chExt cx="3659885" cy="3659885"/>
          </a:xfrm>
        </p:grpSpPr>
        <p:sp>
          <p:nvSpPr>
            <p:cNvPr id="130" name="Pie 129">
              <a:extLst>
                <a:ext uri="{FF2B5EF4-FFF2-40B4-BE49-F238E27FC236}">
                  <a16:creationId xmlns:a16="http://schemas.microsoft.com/office/drawing/2014/main" id="{ACE41397-5453-B447-BCF8-D227FA7AA0BD}"/>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1" name="Block Arc 130">
              <a:extLst>
                <a:ext uri="{FF2B5EF4-FFF2-40B4-BE49-F238E27FC236}">
                  <a16:creationId xmlns:a16="http://schemas.microsoft.com/office/drawing/2014/main" id="{AF06005F-AFF0-794F-A74F-CE0055ED00E3}"/>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sp>
        <p:nvSpPr>
          <p:cNvPr id="6" name="Slide Number Placeholder 5"/>
          <p:cNvSpPr>
            <a:spLocks noGrp="1"/>
          </p:cNvSpPr>
          <p:nvPr>
            <p:ph type="sldNum" sz="quarter" idx="11"/>
          </p:nvPr>
        </p:nvSpPr>
        <p:spPr/>
        <p:txBody>
          <a:bodyPr/>
          <a:lstStyle/>
          <a:p>
            <a:fld id="{47547CF9-5B10-D24F-A8D7-45A9778164F7}" type="slidenum">
              <a:rPr lang="uk-UA" smtClean="0">
                <a:latin typeface="Arial" panose="020B0604020202020204" pitchFamily="34" charset="0"/>
                <a:cs typeface="Arial" panose="020B0604020202020204" pitchFamily="34" charset="0"/>
              </a:rPr>
              <a:pPr/>
              <a:t>36</a:t>
            </a:fld>
            <a:endParaRPr lang="uk-UA" dirty="0">
              <a:latin typeface="Arial" panose="020B0604020202020204" pitchFamily="34" charset="0"/>
              <a:cs typeface="Arial" panose="020B0604020202020204" pitchFamily="34" charset="0"/>
            </a:endParaRPr>
          </a:p>
        </p:txBody>
      </p:sp>
      <p:sp>
        <p:nvSpPr>
          <p:cNvPr id="11" name="Title 1"/>
          <p:cNvSpPr>
            <a:spLocks noGrp="1"/>
          </p:cNvSpPr>
          <p:nvPr>
            <p:ph type="title"/>
          </p:nvPr>
        </p:nvSpPr>
        <p:spPr>
          <a:xfrm>
            <a:off x="613277" y="366531"/>
            <a:ext cx="9599322" cy="1371122"/>
          </a:xfrm>
        </p:spPr>
        <p:txBody>
          <a:bodyPr wrap="square" anchor="ctr">
            <a:normAutofit/>
          </a:bodyPr>
          <a:lstStyle/>
          <a:p>
            <a:pPr>
              <a:lnSpc>
                <a:spcPct val="90000"/>
              </a:lnSpc>
            </a:pPr>
            <a:r>
              <a:rPr lang="en-US" sz="3100" b="0" spc="-133" dirty="0"/>
              <a:t>No difference in the LS </a:t>
            </a:r>
            <a:r>
              <a:rPr lang="en-US" sz="3100" b="0" spc="-133" dirty="0">
                <a:latin typeface="Arial" panose="020B0604020202020204" pitchFamily="34" charset="0"/>
                <a:cs typeface="Arial" panose="020B0604020202020204" pitchFamily="34" charset="0"/>
              </a:rPr>
              <a:t>mean change in NV area between the  combination and the ranibizumab groups or the combination and the PRP  group</a:t>
            </a:r>
          </a:p>
        </p:txBody>
      </p:sp>
      <p:sp>
        <p:nvSpPr>
          <p:cNvPr id="128" name="object 75">
            <a:extLst>
              <a:ext uri="{FF2B5EF4-FFF2-40B4-BE49-F238E27FC236}">
                <a16:creationId xmlns:a16="http://schemas.microsoft.com/office/drawing/2014/main" id="{30DD792A-BB05-C34D-9535-3EBD4B5D0B6A}"/>
              </a:ext>
            </a:extLst>
          </p:cNvPr>
          <p:cNvSpPr/>
          <p:nvPr/>
        </p:nvSpPr>
        <p:spPr>
          <a:xfrm>
            <a:off x="11125200" y="396639"/>
            <a:ext cx="784862" cy="580208"/>
          </a:xfrm>
          <a:prstGeom prst="rect">
            <a:avLst/>
          </a:prstGeom>
          <a: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artisticPhotocopy/>
                      </a14:imgEffect>
                      <a14:imgEffect>
                        <a14:brightnessContrast bright="40000" contrast="40000"/>
                      </a14:imgEffect>
                    </a14:imgLayer>
                  </a14:imgProps>
                </a:ext>
              </a:extLst>
            </a:blip>
            <a:stretch>
              <a:fillRect/>
            </a:stretch>
          </a:blipFill>
        </p:spPr>
        <p:txBody>
          <a:bodyPr wrap="square" lIns="0" tIns="0" rIns="0" bIns="0" rtlCol="0"/>
          <a:lstStyle/>
          <a:p>
            <a:pPr defTabSz="914286">
              <a:defRPr/>
            </a:pPr>
            <a:endParaRPr sz="1800" dirty="0">
              <a:solidFill>
                <a:prstClr val="black"/>
              </a:solidFill>
              <a:latin typeface="Calibri"/>
            </a:endParaRPr>
          </a:p>
        </p:txBody>
      </p:sp>
      <p:sp>
        <p:nvSpPr>
          <p:cNvPr id="86" name="Rounded Rectangle 85">
            <a:extLst>
              <a:ext uri="{FF2B5EF4-FFF2-40B4-BE49-F238E27FC236}">
                <a16:creationId xmlns:a16="http://schemas.microsoft.com/office/drawing/2014/main" id="{247A84AD-A650-FD48-B90F-73D001B46644}"/>
              </a:ext>
            </a:extLst>
          </p:cNvPr>
          <p:cNvSpPr/>
          <p:nvPr/>
        </p:nvSpPr>
        <p:spPr>
          <a:xfrm>
            <a:off x="612562" y="1975281"/>
            <a:ext cx="10969838" cy="2621417"/>
          </a:xfrm>
          <a:prstGeom prst="roundRect">
            <a:avLst>
              <a:gd name="adj" fmla="val 3921"/>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nvGrpSpPr>
          <p:cNvPr id="5" name="Group 4">
            <a:extLst>
              <a:ext uri="{FF2B5EF4-FFF2-40B4-BE49-F238E27FC236}">
                <a16:creationId xmlns:a16="http://schemas.microsoft.com/office/drawing/2014/main" id="{22786B8D-7BB4-AF41-8CC6-1E226935F42B}"/>
              </a:ext>
            </a:extLst>
          </p:cNvPr>
          <p:cNvGrpSpPr/>
          <p:nvPr/>
        </p:nvGrpSpPr>
        <p:grpSpPr>
          <a:xfrm>
            <a:off x="2847468" y="1990709"/>
            <a:ext cx="6305660" cy="2605989"/>
            <a:chOff x="2847468" y="2138051"/>
            <a:chExt cx="6305660" cy="2605989"/>
          </a:xfrm>
        </p:grpSpPr>
        <p:sp>
          <p:nvSpPr>
            <p:cNvPr id="124" name="object 7">
              <a:extLst>
                <a:ext uri="{FF2B5EF4-FFF2-40B4-BE49-F238E27FC236}">
                  <a16:creationId xmlns:a16="http://schemas.microsoft.com/office/drawing/2014/main" id="{98FA8EAB-EC6D-C941-BE02-249053285819}"/>
                </a:ext>
              </a:extLst>
            </p:cNvPr>
            <p:cNvSpPr/>
            <p:nvPr/>
          </p:nvSpPr>
          <p:spPr>
            <a:xfrm>
              <a:off x="3726488" y="2645766"/>
              <a:ext cx="0" cy="1807610"/>
            </a:xfrm>
            <a:custGeom>
              <a:avLst/>
              <a:gdLst/>
              <a:ahLst/>
              <a:cxnLst/>
              <a:rect l="l" t="t" r="r" b="b"/>
              <a:pathLst>
                <a:path h="1807845">
                  <a:moveTo>
                    <a:pt x="0" y="1807464"/>
                  </a:moveTo>
                  <a:lnTo>
                    <a:pt x="0"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25" name="object 8">
              <a:extLst>
                <a:ext uri="{FF2B5EF4-FFF2-40B4-BE49-F238E27FC236}">
                  <a16:creationId xmlns:a16="http://schemas.microsoft.com/office/drawing/2014/main" id="{AC8C3BF0-8BF1-3844-9187-3023106E1DBE}"/>
                </a:ext>
              </a:extLst>
            </p:cNvPr>
            <p:cNvSpPr/>
            <p:nvPr/>
          </p:nvSpPr>
          <p:spPr>
            <a:xfrm>
              <a:off x="3680774" y="4452995"/>
              <a:ext cx="45714" cy="0"/>
            </a:xfrm>
            <a:custGeom>
              <a:avLst/>
              <a:gdLst/>
              <a:ahLst/>
              <a:cxnLst/>
              <a:rect l="l" t="t" r="r" b="b"/>
              <a:pathLst>
                <a:path w="45720">
                  <a:moveTo>
                    <a:pt x="0" y="0"/>
                  </a:moveTo>
                  <a:lnTo>
                    <a:pt x="45719"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26" name="object 9">
              <a:extLst>
                <a:ext uri="{FF2B5EF4-FFF2-40B4-BE49-F238E27FC236}">
                  <a16:creationId xmlns:a16="http://schemas.microsoft.com/office/drawing/2014/main" id="{7EFF3472-5DF0-9C48-931E-64253E2365BE}"/>
                </a:ext>
              </a:extLst>
            </p:cNvPr>
            <p:cNvSpPr/>
            <p:nvPr/>
          </p:nvSpPr>
          <p:spPr>
            <a:xfrm>
              <a:off x="3680774" y="3936425"/>
              <a:ext cx="45714" cy="0"/>
            </a:xfrm>
            <a:custGeom>
              <a:avLst/>
              <a:gdLst/>
              <a:ahLst/>
              <a:cxnLst/>
              <a:rect l="l" t="t" r="r" b="b"/>
              <a:pathLst>
                <a:path w="45720">
                  <a:moveTo>
                    <a:pt x="0" y="0"/>
                  </a:moveTo>
                  <a:lnTo>
                    <a:pt x="45719"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27" name="object 10">
              <a:extLst>
                <a:ext uri="{FF2B5EF4-FFF2-40B4-BE49-F238E27FC236}">
                  <a16:creationId xmlns:a16="http://schemas.microsoft.com/office/drawing/2014/main" id="{81E29811-0650-2F40-B963-3338C6E887FD}"/>
                </a:ext>
              </a:extLst>
            </p:cNvPr>
            <p:cNvSpPr/>
            <p:nvPr/>
          </p:nvSpPr>
          <p:spPr>
            <a:xfrm>
              <a:off x="3680774" y="3419856"/>
              <a:ext cx="45714" cy="0"/>
            </a:xfrm>
            <a:custGeom>
              <a:avLst/>
              <a:gdLst/>
              <a:ahLst/>
              <a:cxnLst/>
              <a:rect l="l" t="t" r="r" b="b"/>
              <a:pathLst>
                <a:path w="45720">
                  <a:moveTo>
                    <a:pt x="0" y="0"/>
                  </a:moveTo>
                  <a:lnTo>
                    <a:pt x="45719"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32" name="object 11">
              <a:extLst>
                <a:ext uri="{FF2B5EF4-FFF2-40B4-BE49-F238E27FC236}">
                  <a16:creationId xmlns:a16="http://schemas.microsoft.com/office/drawing/2014/main" id="{B613D04F-3002-4A41-ADC0-FD3F0CB487FF}"/>
                </a:ext>
              </a:extLst>
            </p:cNvPr>
            <p:cNvSpPr/>
            <p:nvPr/>
          </p:nvSpPr>
          <p:spPr>
            <a:xfrm>
              <a:off x="3680774" y="2903288"/>
              <a:ext cx="45714" cy="0"/>
            </a:xfrm>
            <a:custGeom>
              <a:avLst/>
              <a:gdLst/>
              <a:ahLst/>
              <a:cxnLst/>
              <a:rect l="l" t="t" r="r" b="b"/>
              <a:pathLst>
                <a:path w="45720">
                  <a:moveTo>
                    <a:pt x="0" y="0"/>
                  </a:moveTo>
                  <a:lnTo>
                    <a:pt x="45719"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33" name="object 12">
              <a:extLst>
                <a:ext uri="{FF2B5EF4-FFF2-40B4-BE49-F238E27FC236}">
                  <a16:creationId xmlns:a16="http://schemas.microsoft.com/office/drawing/2014/main" id="{6B60A932-4E0A-4E41-ABF6-65564B70820E}"/>
                </a:ext>
              </a:extLst>
            </p:cNvPr>
            <p:cNvSpPr/>
            <p:nvPr/>
          </p:nvSpPr>
          <p:spPr>
            <a:xfrm>
              <a:off x="4313153" y="2903288"/>
              <a:ext cx="4839975" cy="0"/>
            </a:xfrm>
            <a:custGeom>
              <a:avLst/>
              <a:gdLst/>
              <a:ahLst/>
              <a:cxnLst/>
              <a:rect l="l" t="t" r="r" b="b"/>
              <a:pathLst>
                <a:path w="4840605">
                  <a:moveTo>
                    <a:pt x="0" y="0"/>
                  </a:moveTo>
                  <a:lnTo>
                    <a:pt x="4840224" y="0"/>
                  </a:lnTo>
                </a:path>
              </a:pathLst>
            </a:custGeom>
            <a:ln w="12192">
              <a:solidFill>
                <a:srgbClr val="000000"/>
              </a:solidFill>
              <a:prstDash val="sysDash"/>
            </a:ln>
          </p:spPr>
          <p:txBody>
            <a:bodyPr wrap="square" lIns="0" tIns="0" rIns="0" bIns="0" rtlCol="0"/>
            <a:lstStyle/>
            <a:p>
              <a:pPr defTabSz="914286">
                <a:defRPr/>
              </a:pPr>
              <a:endParaRPr sz="1800">
                <a:solidFill>
                  <a:prstClr val="black"/>
                </a:solidFill>
                <a:latin typeface="Calibri"/>
              </a:endParaRPr>
            </a:p>
          </p:txBody>
        </p:sp>
        <p:sp>
          <p:nvSpPr>
            <p:cNvPr id="134" name="object 13">
              <a:extLst>
                <a:ext uri="{FF2B5EF4-FFF2-40B4-BE49-F238E27FC236}">
                  <a16:creationId xmlns:a16="http://schemas.microsoft.com/office/drawing/2014/main" id="{A52096E8-ADE3-4F42-A4BA-C61F1FDC0CC8}"/>
                </a:ext>
              </a:extLst>
            </p:cNvPr>
            <p:cNvSpPr/>
            <p:nvPr/>
          </p:nvSpPr>
          <p:spPr>
            <a:xfrm>
              <a:off x="3726489" y="2903288"/>
              <a:ext cx="498410" cy="0"/>
            </a:xfrm>
            <a:custGeom>
              <a:avLst/>
              <a:gdLst/>
              <a:ahLst/>
              <a:cxnLst/>
              <a:rect l="l" t="t" r="r" b="b"/>
              <a:pathLst>
                <a:path w="498475">
                  <a:moveTo>
                    <a:pt x="0" y="0"/>
                  </a:moveTo>
                  <a:lnTo>
                    <a:pt x="498348" y="0"/>
                  </a:lnTo>
                </a:path>
              </a:pathLst>
            </a:custGeom>
            <a:ln w="12192">
              <a:solidFill>
                <a:srgbClr val="000000"/>
              </a:solidFill>
              <a:prstDash val="sysDash"/>
            </a:ln>
          </p:spPr>
          <p:txBody>
            <a:bodyPr wrap="square" lIns="0" tIns="0" rIns="0" bIns="0" rtlCol="0"/>
            <a:lstStyle/>
            <a:p>
              <a:pPr defTabSz="914286">
                <a:defRPr/>
              </a:pPr>
              <a:endParaRPr sz="1800">
                <a:solidFill>
                  <a:prstClr val="black"/>
                </a:solidFill>
                <a:latin typeface="Calibri"/>
              </a:endParaRPr>
            </a:p>
          </p:txBody>
        </p:sp>
        <p:sp>
          <p:nvSpPr>
            <p:cNvPr id="135" name="object 14">
              <a:extLst>
                <a:ext uri="{FF2B5EF4-FFF2-40B4-BE49-F238E27FC236}">
                  <a16:creationId xmlns:a16="http://schemas.microsoft.com/office/drawing/2014/main" id="{ACB4B776-B5AF-B149-8ED3-025DA04ACA41}"/>
                </a:ext>
              </a:extLst>
            </p:cNvPr>
            <p:cNvSpPr/>
            <p:nvPr/>
          </p:nvSpPr>
          <p:spPr>
            <a:xfrm>
              <a:off x="5353908" y="3627094"/>
              <a:ext cx="0" cy="309840"/>
            </a:xfrm>
            <a:custGeom>
              <a:avLst/>
              <a:gdLst/>
              <a:ahLst/>
              <a:cxnLst/>
              <a:rect l="l" t="t" r="r" b="b"/>
              <a:pathLst>
                <a:path h="309879">
                  <a:moveTo>
                    <a:pt x="0" y="309371"/>
                  </a:moveTo>
                  <a:lnTo>
                    <a:pt x="0"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36" name="object 15">
              <a:extLst>
                <a:ext uri="{FF2B5EF4-FFF2-40B4-BE49-F238E27FC236}">
                  <a16:creationId xmlns:a16="http://schemas.microsoft.com/office/drawing/2014/main" id="{0F118CD7-860A-8048-A4C9-DC595377D6A0}"/>
                </a:ext>
              </a:extLst>
            </p:cNvPr>
            <p:cNvSpPr/>
            <p:nvPr/>
          </p:nvSpPr>
          <p:spPr>
            <a:xfrm>
              <a:off x="5353908" y="3936426"/>
              <a:ext cx="0" cy="311110"/>
            </a:xfrm>
            <a:custGeom>
              <a:avLst/>
              <a:gdLst/>
              <a:ahLst/>
              <a:cxnLst/>
              <a:rect l="l" t="t" r="r" b="b"/>
              <a:pathLst>
                <a:path h="311150">
                  <a:moveTo>
                    <a:pt x="0" y="0"/>
                  </a:moveTo>
                  <a:lnTo>
                    <a:pt x="0" y="310895"/>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37" name="object 16">
              <a:extLst>
                <a:ext uri="{FF2B5EF4-FFF2-40B4-BE49-F238E27FC236}">
                  <a16:creationId xmlns:a16="http://schemas.microsoft.com/office/drawing/2014/main" id="{59E365C3-D3AE-0648-A76A-691AF742A8F5}"/>
                </a:ext>
              </a:extLst>
            </p:cNvPr>
            <p:cNvSpPr/>
            <p:nvPr/>
          </p:nvSpPr>
          <p:spPr>
            <a:xfrm>
              <a:off x="5324957" y="3627094"/>
              <a:ext cx="58411" cy="0"/>
            </a:xfrm>
            <a:custGeom>
              <a:avLst/>
              <a:gdLst/>
              <a:ahLst/>
              <a:cxnLst/>
              <a:rect l="l" t="t" r="r" b="b"/>
              <a:pathLst>
                <a:path w="58420">
                  <a:moveTo>
                    <a:pt x="0" y="0"/>
                  </a:moveTo>
                  <a:lnTo>
                    <a:pt x="57912"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38" name="object 17">
              <a:extLst>
                <a:ext uri="{FF2B5EF4-FFF2-40B4-BE49-F238E27FC236}">
                  <a16:creationId xmlns:a16="http://schemas.microsoft.com/office/drawing/2014/main" id="{4E721C7E-3B29-F045-8812-54C98E390DBE}"/>
                </a:ext>
              </a:extLst>
            </p:cNvPr>
            <p:cNvSpPr/>
            <p:nvPr/>
          </p:nvSpPr>
          <p:spPr>
            <a:xfrm>
              <a:off x="5324957" y="4247281"/>
              <a:ext cx="58411" cy="0"/>
            </a:xfrm>
            <a:custGeom>
              <a:avLst/>
              <a:gdLst/>
              <a:ahLst/>
              <a:cxnLst/>
              <a:rect l="l" t="t" r="r" b="b"/>
              <a:pathLst>
                <a:path w="58420">
                  <a:moveTo>
                    <a:pt x="0" y="0"/>
                  </a:moveTo>
                  <a:lnTo>
                    <a:pt x="57912"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39" name="object 18">
              <a:extLst>
                <a:ext uri="{FF2B5EF4-FFF2-40B4-BE49-F238E27FC236}">
                  <a16:creationId xmlns:a16="http://schemas.microsoft.com/office/drawing/2014/main" id="{A6CD6000-EFD2-D147-BB29-91AAB4D21580}"/>
                </a:ext>
              </a:extLst>
            </p:cNvPr>
            <p:cNvSpPr/>
            <p:nvPr/>
          </p:nvSpPr>
          <p:spPr>
            <a:xfrm>
              <a:off x="8610273" y="3419856"/>
              <a:ext cx="0" cy="464759"/>
            </a:xfrm>
            <a:custGeom>
              <a:avLst/>
              <a:gdLst/>
              <a:ahLst/>
              <a:cxnLst/>
              <a:rect l="l" t="t" r="r" b="b"/>
              <a:pathLst>
                <a:path h="464820">
                  <a:moveTo>
                    <a:pt x="0" y="464820"/>
                  </a:moveTo>
                  <a:lnTo>
                    <a:pt x="0"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40" name="object 19">
              <a:extLst>
                <a:ext uri="{FF2B5EF4-FFF2-40B4-BE49-F238E27FC236}">
                  <a16:creationId xmlns:a16="http://schemas.microsoft.com/office/drawing/2014/main" id="{1429218A-9F86-854D-B199-3BD700DA01AB}"/>
                </a:ext>
              </a:extLst>
            </p:cNvPr>
            <p:cNvSpPr/>
            <p:nvPr/>
          </p:nvSpPr>
          <p:spPr>
            <a:xfrm>
              <a:off x="8610273" y="3884619"/>
              <a:ext cx="0" cy="490791"/>
            </a:xfrm>
            <a:custGeom>
              <a:avLst/>
              <a:gdLst/>
              <a:ahLst/>
              <a:cxnLst/>
              <a:rect l="l" t="t" r="r" b="b"/>
              <a:pathLst>
                <a:path h="490854">
                  <a:moveTo>
                    <a:pt x="0" y="0"/>
                  </a:moveTo>
                  <a:lnTo>
                    <a:pt x="0" y="490728"/>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41" name="object 20">
              <a:extLst>
                <a:ext uri="{FF2B5EF4-FFF2-40B4-BE49-F238E27FC236}">
                  <a16:creationId xmlns:a16="http://schemas.microsoft.com/office/drawing/2014/main" id="{DEF8FC3B-240D-0443-BC12-83AE656BBD7F}"/>
                </a:ext>
              </a:extLst>
            </p:cNvPr>
            <p:cNvSpPr/>
            <p:nvPr/>
          </p:nvSpPr>
          <p:spPr>
            <a:xfrm>
              <a:off x="8581321" y="3419856"/>
              <a:ext cx="58411" cy="0"/>
            </a:xfrm>
            <a:custGeom>
              <a:avLst/>
              <a:gdLst/>
              <a:ahLst/>
              <a:cxnLst/>
              <a:rect l="l" t="t" r="r" b="b"/>
              <a:pathLst>
                <a:path w="58420">
                  <a:moveTo>
                    <a:pt x="0" y="0"/>
                  </a:moveTo>
                  <a:lnTo>
                    <a:pt x="57911"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42" name="object 21">
              <a:extLst>
                <a:ext uri="{FF2B5EF4-FFF2-40B4-BE49-F238E27FC236}">
                  <a16:creationId xmlns:a16="http://schemas.microsoft.com/office/drawing/2014/main" id="{5BF8A72C-377D-964A-B0EB-42E912AA0804}"/>
                </a:ext>
              </a:extLst>
            </p:cNvPr>
            <p:cNvSpPr/>
            <p:nvPr/>
          </p:nvSpPr>
          <p:spPr>
            <a:xfrm>
              <a:off x="8581321" y="4375280"/>
              <a:ext cx="58411" cy="0"/>
            </a:xfrm>
            <a:custGeom>
              <a:avLst/>
              <a:gdLst/>
              <a:ahLst/>
              <a:cxnLst/>
              <a:rect l="l" t="t" r="r" b="b"/>
              <a:pathLst>
                <a:path w="58420">
                  <a:moveTo>
                    <a:pt x="0" y="0"/>
                  </a:moveTo>
                  <a:lnTo>
                    <a:pt x="57911"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43" name="object 22">
              <a:extLst>
                <a:ext uri="{FF2B5EF4-FFF2-40B4-BE49-F238E27FC236}">
                  <a16:creationId xmlns:a16="http://schemas.microsoft.com/office/drawing/2014/main" id="{3F42C86B-8CDE-204F-8772-A29336CBC9B1}"/>
                </a:ext>
              </a:extLst>
            </p:cNvPr>
            <p:cNvSpPr/>
            <p:nvPr/>
          </p:nvSpPr>
          <p:spPr>
            <a:xfrm>
              <a:off x="5353908" y="3006907"/>
              <a:ext cx="0" cy="265396"/>
            </a:xfrm>
            <a:custGeom>
              <a:avLst/>
              <a:gdLst/>
              <a:ahLst/>
              <a:cxnLst/>
              <a:rect l="l" t="t" r="r" b="b"/>
              <a:pathLst>
                <a:path h="265429">
                  <a:moveTo>
                    <a:pt x="0" y="0"/>
                  </a:moveTo>
                  <a:lnTo>
                    <a:pt x="0" y="265176"/>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44" name="object 23">
              <a:extLst>
                <a:ext uri="{FF2B5EF4-FFF2-40B4-BE49-F238E27FC236}">
                  <a16:creationId xmlns:a16="http://schemas.microsoft.com/office/drawing/2014/main" id="{FEDBE818-949B-C040-B276-248F2C5B9319}"/>
                </a:ext>
              </a:extLst>
            </p:cNvPr>
            <p:cNvSpPr/>
            <p:nvPr/>
          </p:nvSpPr>
          <p:spPr>
            <a:xfrm>
              <a:off x="5353908" y="3360431"/>
              <a:ext cx="0" cy="292697"/>
            </a:xfrm>
            <a:custGeom>
              <a:avLst/>
              <a:gdLst/>
              <a:ahLst/>
              <a:cxnLst/>
              <a:rect l="l" t="t" r="r" b="b"/>
              <a:pathLst>
                <a:path h="292735">
                  <a:moveTo>
                    <a:pt x="0" y="0"/>
                  </a:moveTo>
                  <a:lnTo>
                    <a:pt x="0" y="292607"/>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45" name="object 24">
              <a:extLst>
                <a:ext uri="{FF2B5EF4-FFF2-40B4-BE49-F238E27FC236}">
                  <a16:creationId xmlns:a16="http://schemas.microsoft.com/office/drawing/2014/main" id="{E9BAE778-AEFA-EC43-B9AC-EEA98E8C139D}"/>
                </a:ext>
              </a:extLst>
            </p:cNvPr>
            <p:cNvSpPr/>
            <p:nvPr/>
          </p:nvSpPr>
          <p:spPr>
            <a:xfrm>
              <a:off x="5324957" y="3006906"/>
              <a:ext cx="58411" cy="0"/>
            </a:xfrm>
            <a:custGeom>
              <a:avLst/>
              <a:gdLst/>
              <a:ahLst/>
              <a:cxnLst/>
              <a:rect l="l" t="t" r="r" b="b"/>
              <a:pathLst>
                <a:path w="58420">
                  <a:moveTo>
                    <a:pt x="0" y="0"/>
                  </a:moveTo>
                  <a:lnTo>
                    <a:pt x="57912"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46" name="object 25">
              <a:extLst>
                <a:ext uri="{FF2B5EF4-FFF2-40B4-BE49-F238E27FC236}">
                  <a16:creationId xmlns:a16="http://schemas.microsoft.com/office/drawing/2014/main" id="{D5FA63EF-E0E8-644B-9A1F-1B80BB61845E}"/>
                </a:ext>
              </a:extLst>
            </p:cNvPr>
            <p:cNvSpPr/>
            <p:nvPr/>
          </p:nvSpPr>
          <p:spPr>
            <a:xfrm>
              <a:off x="5324957" y="3652999"/>
              <a:ext cx="58411" cy="0"/>
            </a:xfrm>
            <a:custGeom>
              <a:avLst/>
              <a:gdLst/>
              <a:ahLst/>
              <a:cxnLst/>
              <a:rect l="l" t="t" r="r" b="b"/>
              <a:pathLst>
                <a:path w="58420">
                  <a:moveTo>
                    <a:pt x="0" y="0"/>
                  </a:moveTo>
                  <a:lnTo>
                    <a:pt x="57912"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47" name="object 26">
              <a:extLst>
                <a:ext uri="{FF2B5EF4-FFF2-40B4-BE49-F238E27FC236}">
                  <a16:creationId xmlns:a16="http://schemas.microsoft.com/office/drawing/2014/main" id="{863C2A0E-8EC3-EA40-973E-25C054CCB9A6}"/>
                </a:ext>
              </a:extLst>
            </p:cNvPr>
            <p:cNvSpPr/>
            <p:nvPr/>
          </p:nvSpPr>
          <p:spPr>
            <a:xfrm>
              <a:off x="8610273" y="2645766"/>
              <a:ext cx="0" cy="446982"/>
            </a:xfrm>
            <a:custGeom>
              <a:avLst/>
              <a:gdLst/>
              <a:ahLst/>
              <a:cxnLst/>
              <a:rect l="l" t="t" r="r" b="b"/>
              <a:pathLst>
                <a:path h="447039">
                  <a:moveTo>
                    <a:pt x="0" y="0"/>
                  </a:moveTo>
                  <a:lnTo>
                    <a:pt x="0" y="446532"/>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48" name="object 27">
              <a:extLst>
                <a:ext uri="{FF2B5EF4-FFF2-40B4-BE49-F238E27FC236}">
                  <a16:creationId xmlns:a16="http://schemas.microsoft.com/office/drawing/2014/main" id="{9DB59612-B4EA-9143-B3D9-9CB46B044F7A}"/>
                </a:ext>
              </a:extLst>
            </p:cNvPr>
            <p:cNvSpPr/>
            <p:nvPr/>
          </p:nvSpPr>
          <p:spPr>
            <a:xfrm>
              <a:off x="8610273" y="3180621"/>
              <a:ext cx="0" cy="420950"/>
            </a:xfrm>
            <a:custGeom>
              <a:avLst/>
              <a:gdLst/>
              <a:ahLst/>
              <a:cxnLst/>
              <a:rect l="l" t="t" r="r" b="b"/>
              <a:pathLst>
                <a:path h="421004">
                  <a:moveTo>
                    <a:pt x="0" y="0"/>
                  </a:moveTo>
                  <a:lnTo>
                    <a:pt x="0" y="420624"/>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49" name="object 28">
              <a:extLst>
                <a:ext uri="{FF2B5EF4-FFF2-40B4-BE49-F238E27FC236}">
                  <a16:creationId xmlns:a16="http://schemas.microsoft.com/office/drawing/2014/main" id="{302570D2-BD73-5D41-9666-76FF7A144562}"/>
                </a:ext>
              </a:extLst>
            </p:cNvPr>
            <p:cNvSpPr/>
            <p:nvPr/>
          </p:nvSpPr>
          <p:spPr>
            <a:xfrm>
              <a:off x="8581321" y="2645766"/>
              <a:ext cx="58411" cy="0"/>
            </a:xfrm>
            <a:custGeom>
              <a:avLst/>
              <a:gdLst/>
              <a:ahLst/>
              <a:cxnLst/>
              <a:rect l="l" t="t" r="r" b="b"/>
              <a:pathLst>
                <a:path w="58420">
                  <a:moveTo>
                    <a:pt x="0" y="0"/>
                  </a:moveTo>
                  <a:lnTo>
                    <a:pt x="57911"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50" name="object 29">
              <a:extLst>
                <a:ext uri="{FF2B5EF4-FFF2-40B4-BE49-F238E27FC236}">
                  <a16:creationId xmlns:a16="http://schemas.microsoft.com/office/drawing/2014/main" id="{357F32C1-53B7-A94A-9C83-C2AB3729E683}"/>
                </a:ext>
              </a:extLst>
            </p:cNvPr>
            <p:cNvSpPr/>
            <p:nvPr/>
          </p:nvSpPr>
          <p:spPr>
            <a:xfrm>
              <a:off x="8581321" y="3601189"/>
              <a:ext cx="58411" cy="0"/>
            </a:xfrm>
            <a:custGeom>
              <a:avLst/>
              <a:gdLst/>
              <a:ahLst/>
              <a:cxnLst/>
              <a:rect l="l" t="t" r="r" b="b"/>
              <a:pathLst>
                <a:path w="58420">
                  <a:moveTo>
                    <a:pt x="0" y="0"/>
                  </a:moveTo>
                  <a:lnTo>
                    <a:pt x="57911"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51" name="object 30">
              <a:extLst>
                <a:ext uri="{FF2B5EF4-FFF2-40B4-BE49-F238E27FC236}">
                  <a16:creationId xmlns:a16="http://schemas.microsoft.com/office/drawing/2014/main" id="{CDECB4D7-0ED7-FF45-9FA9-912BC2E25E04}"/>
                </a:ext>
              </a:extLst>
            </p:cNvPr>
            <p:cNvSpPr/>
            <p:nvPr/>
          </p:nvSpPr>
          <p:spPr>
            <a:xfrm>
              <a:off x="5353908" y="3549380"/>
              <a:ext cx="0" cy="309840"/>
            </a:xfrm>
            <a:custGeom>
              <a:avLst/>
              <a:gdLst/>
              <a:ahLst/>
              <a:cxnLst/>
              <a:rect l="l" t="t" r="r" b="b"/>
              <a:pathLst>
                <a:path h="309879">
                  <a:moveTo>
                    <a:pt x="0" y="309371"/>
                  </a:moveTo>
                  <a:lnTo>
                    <a:pt x="0"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52" name="object 31">
              <a:extLst>
                <a:ext uri="{FF2B5EF4-FFF2-40B4-BE49-F238E27FC236}">
                  <a16:creationId xmlns:a16="http://schemas.microsoft.com/office/drawing/2014/main" id="{CA7E863D-186D-D742-BB25-760E454ABCB6}"/>
                </a:ext>
              </a:extLst>
            </p:cNvPr>
            <p:cNvSpPr/>
            <p:nvPr/>
          </p:nvSpPr>
          <p:spPr>
            <a:xfrm>
              <a:off x="5353908" y="3858712"/>
              <a:ext cx="0" cy="311110"/>
            </a:xfrm>
            <a:custGeom>
              <a:avLst/>
              <a:gdLst/>
              <a:ahLst/>
              <a:cxnLst/>
              <a:rect l="l" t="t" r="r" b="b"/>
              <a:pathLst>
                <a:path h="311150">
                  <a:moveTo>
                    <a:pt x="0" y="0"/>
                  </a:moveTo>
                  <a:lnTo>
                    <a:pt x="0" y="310895"/>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53" name="object 32">
              <a:extLst>
                <a:ext uri="{FF2B5EF4-FFF2-40B4-BE49-F238E27FC236}">
                  <a16:creationId xmlns:a16="http://schemas.microsoft.com/office/drawing/2014/main" id="{C191ECFB-1E80-AF4E-82A7-EF6C4B61D79A}"/>
                </a:ext>
              </a:extLst>
            </p:cNvPr>
            <p:cNvSpPr/>
            <p:nvPr/>
          </p:nvSpPr>
          <p:spPr>
            <a:xfrm>
              <a:off x="5324957" y="3549380"/>
              <a:ext cx="58411" cy="0"/>
            </a:xfrm>
            <a:custGeom>
              <a:avLst/>
              <a:gdLst/>
              <a:ahLst/>
              <a:cxnLst/>
              <a:rect l="l" t="t" r="r" b="b"/>
              <a:pathLst>
                <a:path w="58420">
                  <a:moveTo>
                    <a:pt x="0" y="0"/>
                  </a:moveTo>
                  <a:lnTo>
                    <a:pt x="57912"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54" name="object 33">
              <a:extLst>
                <a:ext uri="{FF2B5EF4-FFF2-40B4-BE49-F238E27FC236}">
                  <a16:creationId xmlns:a16="http://schemas.microsoft.com/office/drawing/2014/main" id="{1E5D0F1B-F7B4-144E-B167-6AE348AFF7AC}"/>
                </a:ext>
              </a:extLst>
            </p:cNvPr>
            <p:cNvSpPr/>
            <p:nvPr/>
          </p:nvSpPr>
          <p:spPr>
            <a:xfrm>
              <a:off x="5324957" y="4169568"/>
              <a:ext cx="58411" cy="0"/>
            </a:xfrm>
            <a:custGeom>
              <a:avLst/>
              <a:gdLst/>
              <a:ahLst/>
              <a:cxnLst/>
              <a:rect l="l" t="t" r="r" b="b"/>
              <a:pathLst>
                <a:path w="58420">
                  <a:moveTo>
                    <a:pt x="0" y="0"/>
                  </a:moveTo>
                  <a:lnTo>
                    <a:pt x="57912"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55" name="object 34">
              <a:extLst>
                <a:ext uri="{FF2B5EF4-FFF2-40B4-BE49-F238E27FC236}">
                  <a16:creationId xmlns:a16="http://schemas.microsoft.com/office/drawing/2014/main" id="{164F26B7-80BB-724D-9016-7EF5EB313081}"/>
                </a:ext>
              </a:extLst>
            </p:cNvPr>
            <p:cNvSpPr/>
            <p:nvPr/>
          </p:nvSpPr>
          <p:spPr>
            <a:xfrm>
              <a:off x="8610273" y="3180621"/>
              <a:ext cx="0" cy="394920"/>
            </a:xfrm>
            <a:custGeom>
              <a:avLst/>
              <a:gdLst/>
              <a:ahLst/>
              <a:cxnLst/>
              <a:rect l="l" t="t" r="r" b="b"/>
              <a:pathLst>
                <a:path h="394970">
                  <a:moveTo>
                    <a:pt x="0" y="0"/>
                  </a:moveTo>
                  <a:lnTo>
                    <a:pt x="0" y="394715"/>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56" name="object 35">
              <a:extLst>
                <a:ext uri="{FF2B5EF4-FFF2-40B4-BE49-F238E27FC236}">
                  <a16:creationId xmlns:a16="http://schemas.microsoft.com/office/drawing/2014/main" id="{8B3A5EEB-3B45-B441-B9E9-10783447BA83}"/>
                </a:ext>
              </a:extLst>
            </p:cNvPr>
            <p:cNvSpPr/>
            <p:nvPr/>
          </p:nvSpPr>
          <p:spPr>
            <a:xfrm>
              <a:off x="8610273" y="3575286"/>
              <a:ext cx="0" cy="490791"/>
            </a:xfrm>
            <a:custGeom>
              <a:avLst/>
              <a:gdLst/>
              <a:ahLst/>
              <a:cxnLst/>
              <a:rect l="l" t="t" r="r" b="b"/>
              <a:pathLst>
                <a:path h="490854">
                  <a:moveTo>
                    <a:pt x="0" y="0"/>
                  </a:moveTo>
                  <a:lnTo>
                    <a:pt x="0" y="490728"/>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57" name="object 36">
              <a:extLst>
                <a:ext uri="{FF2B5EF4-FFF2-40B4-BE49-F238E27FC236}">
                  <a16:creationId xmlns:a16="http://schemas.microsoft.com/office/drawing/2014/main" id="{9FAE2F89-C7D3-4642-9B24-160144354B84}"/>
                </a:ext>
              </a:extLst>
            </p:cNvPr>
            <p:cNvSpPr/>
            <p:nvPr/>
          </p:nvSpPr>
          <p:spPr>
            <a:xfrm>
              <a:off x="8581321" y="4065949"/>
              <a:ext cx="58411" cy="0"/>
            </a:xfrm>
            <a:custGeom>
              <a:avLst/>
              <a:gdLst/>
              <a:ahLst/>
              <a:cxnLst/>
              <a:rect l="l" t="t" r="r" b="b"/>
              <a:pathLst>
                <a:path w="58420">
                  <a:moveTo>
                    <a:pt x="0" y="0"/>
                  </a:moveTo>
                  <a:lnTo>
                    <a:pt x="57911"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58" name="object 37">
              <a:extLst>
                <a:ext uri="{FF2B5EF4-FFF2-40B4-BE49-F238E27FC236}">
                  <a16:creationId xmlns:a16="http://schemas.microsoft.com/office/drawing/2014/main" id="{202F25ED-C30C-F542-8B53-D06017D74461}"/>
                </a:ext>
              </a:extLst>
            </p:cNvPr>
            <p:cNvSpPr/>
            <p:nvPr/>
          </p:nvSpPr>
          <p:spPr>
            <a:xfrm>
              <a:off x="4268199" y="2904052"/>
              <a:ext cx="4342835" cy="1033645"/>
            </a:xfrm>
            <a:custGeom>
              <a:avLst/>
              <a:gdLst/>
              <a:ahLst/>
              <a:cxnLst/>
              <a:rect l="l" t="t" r="r" b="b"/>
              <a:pathLst>
                <a:path w="4343400" h="1033779">
                  <a:moveTo>
                    <a:pt x="0" y="0"/>
                  </a:moveTo>
                  <a:lnTo>
                    <a:pt x="1086612" y="1033271"/>
                  </a:lnTo>
                  <a:lnTo>
                    <a:pt x="4343399" y="981455"/>
                  </a:lnTo>
                </a:path>
              </a:pathLst>
            </a:custGeom>
            <a:ln w="28956">
              <a:solidFill>
                <a:srgbClr val="034E88"/>
              </a:solidFill>
            </a:ln>
          </p:spPr>
          <p:txBody>
            <a:bodyPr wrap="square" lIns="0" tIns="0" rIns="0" bIns="0" rtlCol="0"/>
            <a:lstStyle/>
            <a:p>
              <a:pPr defTabSz="914286">
                <a:defRPr/>
              </a:pPr>
              <a:endParaRPr sz="1800">
                <a:solidFill>
                  <a:prstClr val="black"/>
                </a:solidFill>
                <a:latin typeface="Calibri"/>
              </a:endParaRPr>
            </a:p>
          </p:txBody>
        </p:sp>
        <p:sp>
          <p:nvSpPr>
            <p:cNvPr id="159" name="object 38">
              <a:extLst>
                <a:ext uri="{FF2B5EF4-FFF2-40B4-BE49-F238E27FC236}">
                  <a16:creationId xmlns:a16="http://schemas.microsoft.com/office/drawing/2014/main" id="{D0B8C79B-F6C5-7F44-947F-B79C11F84EBD}"/>
                </a:ext>
              </a:extLst>
            </p:cNvPr>
            <p:cNvSpPr/>
            <p:nvPr/>
          </p:nvSpPr>
          <p:spPr>
            <a:xfrm>
              <a:off x="4224773" y="2859097"/>
              <a:ext cx="88888" cy="88888"/>
            </a:xfrm>
            <a:custGeom>
              <a:avLst/>
              <a:gdLst/>
              <a:ahLst/>
              <a:cxnLst/>
              <a:rect l="l" t="t" r="r" b="b"/>
              <a:pathLst>
                <a:path w="88900" h="88900">
                  <a:moveTo>
                    <a:pt x="44196" y="0"/>
                  </a:moveTo>
                  <a:lnTo>
                    <a:pt x="0" y="44196"/>
                  </a:lnTo>
                  <a:lnTo>
                    <a:pt x="44196" y="88391"/>
                  </a:lnTo>
                  <a:lnTo>
                    <a:pt x="88392" y="44196"/>
                  </a:lnTo>
                  <a:lnTo>
                    <a:pt x="44196" y="0"/>
                  </a:lnTo>
                  <a:close/>
                </a:path>
              </a:pathLst>
            </a:custGeom>
            <a:solidFill>
              <a:srgbClr val="034E88"/>
            </a:solidFill>
          </p:spPr>
          <p:txBody>
            <a:bodyPr wrap="square" lIns="0" tIns="0" rIns="0" bIns="0" rtlCol="0"/>
            <a:lstStyle/>
            <a:p>
              <a:pPr defTabSz="914286">
                <a:defRPr/>
              </a:pPr>
              <a:endParaRPr sz="1800">
                <a:solidFill>
                  <a:prstClr val="black"/>
                </a:solidFill>
                <a:latin typeface="Calibri"/>
              </a:endParaRPr>
            </a:p>
          </p:txBody>
        </p:sp>
        <p:sp>
          <p:nvSpPr>
            <p:cNvPr id="160" name="object 39">
              <a:extLst>
                <a:ext uri="{FF2B5EF4-FFF2-40B4-BE49-F238E27FC236}">
                  <a16:creationId xmlns:a16="http://schemas.microsoft.com/office/drawing/2014/main" id="{431D461D-980D-7E41-9ECF-62BDA1D25B84}"/>
                </a:ext>
              </a:extLst>
            </p:cNvPr>
            <p:cNvSpPr/>
            <p:nvPr/>
          </p:nvSpPr>
          <p:spPr>
            <a:xfrm>
              <a:off x="4224773" y="2859097"/>
              <a:ext cx="88888" cy="88888"/>
            </a:xfrm>
            <a:custGeom>
              <a:avLst/>
              <a:gdLst/>
              <a:ahLst/>
              <a:cxnLst/>
              <a:rect l="l" t="t" r="r" b="b"/>
              <a:pathLst>
                <a:path w="88900" h="88900">
                  <a:moveTo>
                    <a:pt x="44196" y="0"/>
                  </a:moveTo>
                  <a:lnTo>
                    <a:pt x="88392" y="44196"/>
                  </a:lnTo>
                  <a:lnTo>
                    <a:pt x="44196" y="88391"/>
                  </a:lnTo>
                  <a:lnTo>
                    <a:pt x="0" y="44196"/>
                  </a:lnTo>
                  <a:lnTo>
                    <a:pt x="44196" y="0"/>
                  </a:lnTo>
                  <a:close/>
                </a:path>
              </a:pathLst>
            </a:custGeom>
            <a:ln w="12192">
              <a:solidFill>
                <a:srgbClr val="034E88"/>
              </a:solidFill>
            </a:ln>
          </p:spPr>
          <p:txBody>
            <a:bodyPr wrap="square" lIns="0" tIns="0" rIns="0" bIns="0" rtlCol="0"/>
            <a:lstStyle/>
            <a:p>
              <a:pPr defTabSz="914286">
                <a:defRPr/>
              </a:pPr>
              <a:endParaRPr sz="1800">
                <a:solidFill>
                  <a:prstClr val="black"/>
                </a:solidFill>
                <a:latin typeface="Calibri"/>
              </a:endParaRPr>
            </a:p>
          </p:txBody>
        </p:sp>
        <p:sp>
          <p:nvSpPr>
            <p:cNvPr id="161" name="object 40">
              <a:extLst>
                <a:ext uri="{FF2B5EF4-FFF2-40B4-BE49-F238E27FC236}">
                  <a16:creationId xmlns:a16="http://schemas.microsoft.com/office/drawing/2014/main" id="{7B2A0395-A03A-D246-8203-EDC0662B583A}"/>
                </a:ext>
              </a:extLst>
            </p:cNvPr>
            <p:cNvSpPr/>
            <p:nvPr/>
          </p:nvSpPr>
          <p:spPr>
            <a:xfrm>
              <a:off x="5309718" y="3892237"/>
              <a:ext cx="88888" cy="88888"/>
            </a:xfrm>
            <a:custGeom>
              <a:avLst/>
              <a:gdLst/>
              <a:ahLst/>
              <a:cxnLst/>
              <a:rect l="l" t="t" r="r" b="b"/>
              <a:pathLst>
                <a:path w="88900" h="88900">
                  <a:moveTo>
                    <a:pt x="44196" y="0"/>
                  </a:moveTo>
                  <a:lnTo>
                    <a:pt x="0" y="44195"/>
                  </a:lnTo>
                  <a:lnTo>
                    <a:pt x="44196" y="88391"/>
                  </a:lnTo>
                  <a:lnTo>
                    <a:pt x="88392" y="44195"/>
                  </a:lnTo>
                  <a:lnTo>
                    <a:pt x="44196" y="0"/>
                  </a:lnTo>
                  <a:close/>
                </a:path>
              </a:pathLst>
            </a:custGeom>
            <a:solidFill>
              <a:srgbClr val="034E88"/>
            </a:solidFill>
          </p:spPr>
          <p:txBody>
            <a:bodyPr wrap="square" lIns="0" tIns="0" rIns="0" bIns="0" rtlCol="0"/>
            <a:lstStyle/>
            <a:p>
              <a:pPr defTabSz="914286">
                <a:defRPr/>
              </a:pPr>
              <a:endParaRPr sz="1800">
                <a:solidFill>
                  <a:prstClr val="black"/>
                </a:solidFill>
                <a:latin typeface="Calibri"/>
              </a:endParaRPr>
            </a:p>
          </p:txBody>
        </p:sp>
        <p:sp>
          <p:nvSpPr>
            <p:cNvPr id="162" name="object 41">
              <a:extLst>
                <a:ext uri="{FF2B5EF4-FFF2-40B4-BE49-F238E27FC236}">
                  <a16:creationId xmlns:a16="http://schemas.microsoft.com/office/drawing/2014/main" id="{EC53BC7F-D3A3-7E4C-A067-9EAA9CE122AD}"/>
                </a:ext>
              </a:extLst>
            </p:cNvPr>
            <p:cNvSpPr/>
            <p:nvPr/>
          </p:nvSpPr>
          <p:spPr>
            <a:xfrm>
              <a:off x="5309718" y="3892237"/>
              <a:ext cx="88888" cy="88888"/>
            </a:xfrm>
            <a:custGeom>
              <a:avLst/>
              <a:gdLst/>
              <a:ahLst/>
              <a:cxnLst/>
              <a:rect l="l" t="t" r="r" b="b"/>
              <a:pathLst>
                <a:path w="88900" h="88900">
                  <a:moveTo>
                    <a:pt x="44196" y="0"/>
                  </a:moveTo>
                  <a:lnTo>
                    <a:pt x="88392" y="44195"/>
                  </a:lnTo>
                  <a:lnTo>
                    <a:pt x="44196" y="88391"/>
                  </a:lnTo>
                  <a:lnTo>
                    <a:pt x="0" y="44195"/>
                  </a:lnTo>
                  <a:lnTo>
                    <a:pt x="44196" y="0"/>
                  </a:lnTo>
                  <a:close/>
                </a:path>
              </a:pathLst>
            </a:custGeom>
            <a:ln w="12192">
              <a:solidFill>
                <a:srgbClr val="034E88"/>
              </a:solidFill>
            </a:ln>
          </p:spPr>
          <p:txBody>
            <a:bodyPr wrap="square" lIns="0" tIns="0" rIns="0" bIns="0" rtlCol="0"/>
            <a:lstStyle/>
            <a:p>
              <a:pPr defTabSz="914286">
                <a:defRPr/>
              </a:pPr>
              <a:endParaRPr sz="1800">
                <a:solidFill>
                  <a:prstClr val="black"/>
                </a:solidFill>
                <a:latin typeface="Calibri"/>
              </a:endParaRPr>
            </a:p>
          </p:txBody>
        </p:sp>
        <p:sp>
          <p:nvSpPr>
            <p:cNvPr id="163" name="object 42">
              <a:extLst>
                <a:ext uri="{FF2B5EF4-FFF2-40B4-BE49-F238E27FC236}">
                  <a16:creationId xmlns:a16="http://schemas.microsoft.com/office/drawing/2014/main" id="{80E7CC28-EAF4-BC4C-9526-10BA3FFD099C}"/>
                </a:ext>
              </a:extLst>
            </p:cNvPr>
            <p:cNvSpPr/>
            <p:nvPr/>
          </p:nvSpPr>
          <p:spPr>
            <a:xfrm>
              <a:off x="8566084" y="3840426"/>
              <a:ext cx="88888" cy="88888"/>
            </a:xfrm>
            <a:custGeom>
              <a:avLst/>
              <a:gdLst/>
              <a:ahLst/>
              <a:cxnLst/>
              <a:rect l="l" t="t" r="r" b="b"/>
              <a:pathLst>
                <a:path w="88900" h="88900">
                  <a:moveTo>
                    <a:pt x="44196" y="0"/>
                  </a:moveTo>
                  <a:lnTo>
                    <a:pt x="0" y="44196"/>
                  </a:lnTo>
                  <a:lnTo>
                    <a:pt x="44196" y="88392"/>
                  </a:lnTo>
                  <a:lnTo>
                    <a:pt x="88392" y="44196"/>
                  </a:lnTo>
                  <a:lnTo>
                    <a:pt x="44196" y="0"/>
                  </a:lnTo>
                  <a:close/>
                </a:path>
              </a:pathLst>
            </a:custGeom>
            <a:solidFill>
              <a:srgbClr val="034E88"/>
            </a:solidFill>
          </p:spPr>
          <p:txBody>
            <a:bodyPr wrap="square" lIns="0" tIns="0" rIns="0" bIns="0" rtlCol="0"/>
            <a:lstStyle/>
            <a:p>
              <a:pPr defTabSz="914286">
                <a:defRPr/>
              </a:pPr>
              <a:endParaRPr sz="1800">
                <a:solidFill>
                  <a:prstClr val="black"/>
                </a:solidFill>
                <a:latin typeface="Calibri"/>
              </a:endParaRPr>
            </a:p>
          </p:txBody>
        </p:sp>
        <p:sp>
          <p:nvSpPr>
            <p:cNvPr id="164" name="object 43">
              <a:extLst>
                <a:ext uri="{FF2B5EF4-FFF2-40B4-BE49-F238E27FC236}">
                  <a16:creationId xmlns:a16="http://schemas.microsoft.com/office/drawing/2014/main" id="{FDA6DCF1-3370-6440-A96C-F73FCA521A3D}"/>
                </a:ext>
              </a:extLst>
            </p:cNvPr>
            <p:cNvSpPr/>
            <p:nvPr/>
          </p:nvSpPr>
          <p:spPr>
            <a:xfrm>
              <a:off x="8566084" y="3840426"/>
              <a:ext cx="88888" cy="88888"/>
            </a:xfrm>
            <a:custGeom>
              <a:avLst/>
              <a:gdLst/>
              <a:ahLst/>
              <a:cxnLst/>
              <a:rect l="l" t="t" r="r" b="b"/>
              <a:pathLst>
                <a:path w="88900" h="88900">
                  <a:moveTo>
                    <a:pt x="44196" y="0"/>
                  </a:moveTo>
                  <a:lnTo>
                    <a:pt x="88392" y="44196"/>
                  </a:lnTo>
                  <a:lnTo>
                    <a:pt x="44196" y="88392"/>
                  </a:lnTo>
                  <a:lnTo>
                    <a:pt x="0" y="44196"/>
                  </a:lnTo>
                  <a:lnTo>
                    <a:pt x="44196" y="0"/>
                  </a:lnTo>
                  <a:close/>
                </a:path>
              </a:pathLst>
            </a:custGeom>
            <a:ln w="12192">
              <a:solidFill>
                <a:srgbClr val="034E88"/>
              </a:solidFill>
            </a:ln>
          </p:spPr>
          <p:txBody>
            <a:bodyPr wrap="square" lIns="0" tIns="0" rIns="0" bIns="0" rtlCol="0"/>
            <a:lstStyle/>
            <a:p>
              <a:pPr defTabSz="914286">
                <a:defRPr/>
              </a:pPr>
              <a:endParaRPr sz="1800">
                <a:solidFill>
                  <a:prstClr val="black"/>
                </a:solidFill>
                <a:latin typeface="Calibri"/>
              </a:endParaRPr>
            </a:p>
          </p:txBody>
        </p:sp>
        <p:sp>
          <p:nvSpPr>
            <p:cNvPr id="165" name="object 44">
              <a:extLst>
                <a:ext uri="{FF2B5EF4-FFF2-40B4-BE49-F238E27FC236}">
                  <a16:creationId xmlns:a16="http://schemas.microsoft.com/office/drawing/2014/main" id="{B1B2B453-1363-2444-AF6B-D719D608CE77}"/>
                </a:ext>
              </a:extLst>
            </p:cNvPr>
            <p:cNvSpPr/>
            <p:nvPr/>
          </p:nvSpPr>
          <p:spPr>
            <a:xfrm>
              <a:off x="4268199" y="2904051"/>
              <a:ext cx="4342835" cy="413330"/>
            </a:xfrm>
            <a:custGeom>
              <a:avLst/>
              <a:gdLst/>
              <a:ahLst/>
              <a:cxnLst/>
              <a:rect l="l" t="t" r="r" b="b"/>
              <a:pathLst>
                <a:path w="4343400" h="413385">
                  <a:moveTo>
                    <a:pt x="0" y="0"/>
                  </a:moveTo>
                  <a:lnTo>
                    <a:pt x="1086612" y="413003"/>
                  </a:lnTo>
                  <a:lnTo>
                    <a:pt x="4343399" y="231647"/>
                  </a:lnTo>
                </a:path>
              </a:pathLst>
            </a:custGeom>
            <a:ln w="28956">
              <a:solidFill>
                <a:srgbClr val="9D9D9D"/>
              </a:solidFill>
            </a:ln>
          </p:spPr>
          <p:txBody>
            <a:bodyPr wrap="square" lIns="0" tIns="0" rIns="0" bIns="0" rtlCol="0"/>
            <a:lstStyle/>
            <a:p>
              <a:pPr defTabSz="914286">
                <a:defRPr/>
              </a:pPr>
              <a:endParaRPr sz="1800">
                <a:solidFill>
                  <a:prstClr val="black"/>
                </a:solidFill>
                <a:latin typeface="Calibri"/>
              </a:endParaRPr>
            </a:p>
          </p:txBody>
        </p:sp>
        <p:sp>
          <p:nvSpPr>
            <p:cNvPr id="166" name="object 45">
              <a:extLst>
                <a:ext uri="{FF2B5EF4-FFF2-40B4-BE49-F238E27FC236}">
                  <a16:creationId xmlns:a16="http://schemas.microsoft.com/office/drawing/2014/main" id="{0C6165CE-B046-9D4C-954D-B8E8C850B169}"/>
                </a:ext>
              </a:extLst>
            </p:cNvPr>
            <p:cNvSpPr/>
            <p:nvPr/>
          </p:nvSpPr>
          <p:spPr>
            <a:xfrm>
              <a:off x="4224773" y="2859097"/>
              <a:ext cx="88888" cy="88888"/>
            </a:xfrm>
            <a:custGeom>
              <a:avLst/>
              <a:gdLst/>
              <a:ahLst/>
              <a:cxnLst/>
              <a:rect l="l" t="t" r="r" b="b"/>
              <a:pathLst>
                <a:path w="88900" h="88900">
                  <a:moveTo>
                    <a:pt x="0" y="88391"/>
                  </a:moveTo>
                  <a:lnTo>
                    <a:pt x="88391" y="88391"/>
                  </a:lnTo>
                  <a:lnTo>
                    <a:pt x="88391" y="0"/>
                  </a:lnTo>
                  <a:lnTo>
                    <a:pt x="0" y="0"/>
                  </a:lnTo>
                  <a:lnTo>
                    <a:pt x="0" y="88391"/>
                  </a:lnTo>
                  <a:close/>
                </a:path>
              </a:pathLst>
            </a:custGeom>
            <a:solidFill>
              <a:srgbClr val="9D9D9D"/>
            </a:solidFill>
          </p:spPr>
          <p:txBody>
            <a:bodyPr wrap="square" lIns="0" tIns="0" rIns="0" bIns="0" rtlCol="0"/>
            <a:lstStyle/>
            <a:p>
              <a:pPr defTabSz="914286">
                <a:defRPr/>
              </a:pPr>
              <a:endParaRPr sz="1800">
                <a:solidFill>
                  <a:prstClr val="black"/>
                </a:solidFill>
                <a:latin typeface="Calibri"/>
              </a:endParaRPr>
            </a:p>
          </p:txBody>
        </p:sp>
        <p:sp>
          <p:nvSpPr>
            <p:cNvPr id="167" name="object 46">
              <a:extLst>
                <a:ext uri="{FF2B5EF4-FFF2-40B4-BE49-F238E27FC236}">
                  <a16:creationId xmlns:a16="http://schemas.microsoft.com/office/drawing/2014/main" id="{7D3AADB3-DA26-BC4D-805A-4BEDF5006203}"/>
                </a:ext>
              </a:extLst>
            </p:cNvPr>
            <p:cNvSpPr/>
            <p:nvPr/>
          </p:nvSpPr>
          <p:spPr>
            <a:xfrm>
              <a:off x="4224773" y="2859097"/>
              <a:ext cx="88888" cy="88888"/>
            </a:xfrm>
            <a:custGeom>
              <a:avLst/>
              <a:gdLst/>
              <a:ahLst/>
              <a:cxnLst/>
              <a:rect l="l" t="t" r="r" b="b"/>
              <a:pathLst>
                <a:path w="88900" h="88900">
                  <a:moveTo>
                    <a:pt x="0" y="88391"/>
                  </a:moveTo>
                  <a:lnTo>
                    <a:pt x="88391" y="88391"/>
                  </a:lnTo>
                  <a:lnTo>
                    <a:pt x="88391" y="0"/>
                  </a:lnTo>
                  <a:lnTo>
                    <a:pt x="0" y="0"/>
                  </a:lnTo>
                  <a:lnTo>
                    <a:pt x="0" y="88391"/>
                  </a:lnTo>
                  <a:close/>
                </a:path>
              </a:pathLst>
            </a:custGeom>
            <a:ln w="12192">
              <a:solidFill>
                <a:srgbClr val="9D9D9D"/>
              </a:solidFill>
            </a:ln>
          </p:spPr>
          <p:txBody>
            <a:bodyPr wrap="square" lIns="0" tIns="0" rIns="0" bIns="0" rtlCol="0"/>
            <a:lstStyle/>
            <a:p>
              <a:pPr defTabSz="914286">
                <a:defRPr/>
              </a:pPr>
              <a:endParaRPr sz="1800">
                <a:solidFill>
                  <a:prstClr val="black"/>
                </a:solidFill>
                <a:latin typeface="Calibri"/>
              </a:endParaRPr>
            </a:p>
          </p:txBody>
        </p:sp>
        <p:sp>
          <p:nvSpPr>
            <p:cNvPr id="168" name="object 47">
              <a:extLst>
                <a:ext uri="{FF2B5EF4-FFF2-40B4-BE49-F238E27FC236}">
                  <a16:creationId xmlns:a16="http://schemas.microsoft.com/office/drawing/2014/main" id="{47656FA1-89A8-6B4F-AEE9-E689E148D5E6}"/>
                </a:ext>
              </a:extLst>
            </p:cNvPr>
            <p:cNvSpPr/>
            <p:nvPr/>
          </p:nvSpPr>
          <p:spPr>
            <a:xfrm>
              <a:off x="5309718" y="3272050"/>
              <a:ext cx="88888" cy="88888"/>
            </a:xfrm>
            <a:custGeom>
              <a:avLst/>
              <a:gdLst/>
              <a:ahLst/>
              <a:cxnLst/>
              <a:rect l="l" t="t" r="r" b="b"/>
              <a:pathLst>
                <a:path w="88900" h="88900">
                  <a:moveTo>
                    <a:pt x="0" y="88391"/>
                  </a:moveTo>
                  <a:lnTo>
                    <a:pt x="88391" y="88391"/>
                  </a:lnTo>
                  <a:lnTo>
                    <a:pt x="88391" y="0"/>
                  </a:lnTo>
                  <a:lnTo>
                    <a:pt x="0" y="0"/>
                  </a:lnTo>
                  <a:lnTo>
                    <a:pt x="0" y="88391"/>
                  </a:lnTo>
                  <a:close/>
                </a:path>
              </a:pathLst>
            </a:custGeom>
            <a:solidFill>
              <a:srgbClr val="9D9D9D"/>
            </a:solidFill>
          </p:spPr>
          <p:txBody>
            <a:bodyPr wrap="square" lIns="0" tIns="0" rIns="0" bIns="0" rtlCol="0"/>
            <a:lstStyle/>
            <a:p>
              <a:pPr defTabSz="914286">
                <a:defRPr/>
              </a:pPr>
              <a:endParaRPr sz="1800">
                <a:solidFill>
                  <a:prstClr val="black"/>
                </a:solidFill>
                <a:latin typeface="Calibri"/>
              </a:endParaRPr>
            </a:p>
          </p:txBody>
        </p:sp>
        <p:sp>
          <p:nvSpPr>
            <p:cNvPr id="169" name="object 48">
              <a:extLst>
                <a:ext uri="{FF2B5EF4-FFF2-40B4-BE49-F238E27FC236}">
                  <a16:creationId xmlns:a16="http://schemas.microsoft.com/office/drawing/2014/main" id="{F343D6F8-74B8-3C4C-A093-DEC27B59EA1C}"/>
                </a:ext>
              </a:extLst>
            </p:cNvPr>
            <p:cNvSpPr/>
            <p:nvPr/>
          </p:nvSpPr>
          <p:spPr>
            <a:xfrm>
              <a:off x="5309718" y="3272050"/>
              <a:ext cx="88888" cy="88888"/>
            </a:xfrm>
            <a:custGeom>
              <a:avLst/>
              <a:gdLst/>
              <a:ahLst/>
              <a:cxnLst/>
              <a:rect l="l" t="t" r="r" b="b"/>
              <a:pathLst>
                <a:path w="88900" h="88900">
                  <a:moveTo>
                    <a:pt x="0" y="88391"/>
                  </a:moveTo>
                  <a:lnTo>
                    <a:pt x="88391" y="88391"/>
                  </a:lnTo>
                  <a:lnTo>
                    <a:pt x="88391" y="0"/>
                  </a:lnTo>
                  <a:lnTo>
                    <a:pt x="0" y="0"/>
                  </a:lnTo>
                  <a:lnTo>
                    <a:pt x="0" y="88391"/>
                  </a:lnTo>
                  <a:close/>
                </a:path>
              </a:pathLst>
            </a:custGeom>
            <a:ln w="12192">
              <a:solidFill>
                <a:srgbClr val="9D9D9D"/>
              </a:solidFill>
            </a:ln>
          </p:spPr>
          <p:txBody>
            <a:bodyPr wrap="square" lIns="0" tIns="0" rIns="0" bIns="0" rtlCol="0"/>
            <a:lstStyle/>
            <a:p>
              <a:pPr defTabSz="914286">
                <a:defRPr/>
              </a:pPr>
              <a:endParaRPr sz="1800">
                <a:solidFill>
                  <a:prstClr val="black"/>
                </a:solidFill>
                <a:latin typeface="Calibri"/>
              </a:endParaRPr>
            </a:p>
          </p:txBody>
        </p:sp>
        <p:sp>
          <p:nvSpPr>
            <p:cNvPr id="170" name="object 49">
              <a:extLst>
                <a:ext uri="{FF2B5EF4-FFF2-40B4-BE49-F238E27FC236}">
                  <a16:creationId xmlns:a16="http://schemas.microsoft.com/office/drawing/2014/main" id="{F60BED49-6B61-5046-AA2F-EF2A1C7C4DFD}"/>
                </a:ext>
              </a:extLst>
            </p:cNvPr>
            <p:cNvSpPr/>
            <p:nvPr/>
          </p:nvSpPr>
          <p:spPr>
            <a:xfrm>
              <a:off x="8566084" y="3092239"/>
              <a:ext cx="88888" cy="88888"/>
            </a:xfrm>
            <a:custGeom>
              <a:avLst/>
              <a:gdLst/>
              <a:ahLst/>
              <a:cxnLst/>
              <a:rect l="l" t="t" r="r" b="b"/>
              <a:pathLst>
                <a:path w="88900" h="88900">
                  <a:moveTo>
                    <a:pt x="0" y="88391"/>
                  </a:moveTo>
                  <a:lnTo>
                    <a:pt x="88392" y="88391"/>
                  </a:lnTo>
                  <a:lnTo>
                    <a:pt x="88392" y="0"/>
                  </a:lnTo>
                  <a:lnTo>
                    <a:pt x="0" y="0"/>
                  </a:lnTo>
                  <a:lnTo>
                    <a:pt x="0" y="88391"/>
                  </a:lnTo>
                  <a:close/>
                </a:path>
              </a:pathLst>
            </a:custGeom>
            <a:solidFill>
              <a:srgbClr val="9D9D9D"/>
            </a:solidFill>
          </p:spPr>
          <p:txBody>
            <a:bodyPr wrap="square" lIns="0" tIns="0" rIns="0" bIns="0" rtlCol="0"/>
            <a:lstStyle/>
            <a:p>
              <a:pPr defTabSz="914286">
                <a:defRPr/>
              </a:pPr>
              <a:endParaRPr sz="1800">
                <a:solidFill>
                  <a:prstClr val="black"/>
                </a:solidFill>
                <a:latin typeface="Calibri"/>
              </a:endParaRPr>
            </a:p>
          </p:txBody>
        </p:sp>
        <p:sp>
          <p:nvSpPr>
            <p:cNvPr id="171" name="object 50">
              <a:extLst>
                <a:ext uri="{FF2B5EF4-FFF2-40B4-BE49-F238E27FC236}">
                  <a16:creationId xmlns:a16="http://schemas.microsoft.com/office/drawing/2014/main" id="{A99A93B8-D5A4-BD47-BDAE-41634B7480CE}"/>
                </a:ext>
              </a:extLst>
            </p:cNvPr>
            <p:cNvSpPr/>
            <p:nvPr/>
          </p:nvSpPr>
          <p:spPr>
            <a:xfrm>
              <a:off x="8566084" y="3092239"/>
              <a:ext cx="88888" cy="88888"/>
            </a:xfrm>
            <a:custGeom>
              <a:avLst/>
              <a:gdLst/>
              <a:ahLst/>
              <a:cxnLst/>
              <a:rect l="l" t="t" r="r" b="b"/>
              <a:pathLst>
                <a:path w="88900" h="88900">
                  <a:moveTo>
                    <a:pt x="0" y="88391"/>
                  </a:moveTo>
                  <a:lnTo>
                    <a:pt x="88392" y="88391"/>
                  </a:lnTo>
                  <a:lnTo>
                    <a:pt x="88392" y="0"/>
                  </a:lnTo>
                  <a:lnTo>
                    <a:pt x="0" y="0"/>
                  </a:lnTo>
                  <a:lnTo>
                    <a:pt x="0" y="88391"/>
                  </a:lnTo>
                  <a:close/>
                </a:path>
              </a:pathLst>
            </a:custGeom>
            <a:ln w="12192">
              <a:solidFill>
                <a:srgbClr val="9D9D9D"/>
              </a:solidFill>
            </a:ln>
          </p:spPr>
          <p:txBody>
            <a:bodyPr wrap="square" lIns="0" tIns="0" rIns="0" bIns="0" rtlCol="0"/>
            <a:lstStyle/>
            <a:p>
              <a:pPr defTabSz="914286">
                <a:defRPr/>
              </a:pPr>
              <a:endParaRPr sz="1800">
                <a:solidFill>
                  <a:prstClr val="black"/>
                </a:solidFill>
                <a:latin typeface="Calibri"/>
              </a:endParaRPr>
            </a:p>
          </p:txBody>
        </p:sp>
        <p:sp>
          <p:nvSpPr>
            <p:cNvPr id="172" name="object 51">
              <a:extLst>
                <a:ext uri="{FF2B5EF4-FFF2-40B4-BE49-F238E27FC236}">
                  <a16:creationId xmlns:a16="http://schemas.microsoft.com/office/drawing/2014/main" id="{232AA355-53FF-414C-A9AD-97D56AB77118}"/>
                </a:ext>
              </a:extLst>
            </p:cNvPr>
            <p:cNvSpPr/>
            <p:nvPr/>
          </p:nvSpPr>
          <p:spPr>
            <a:xfrm>
              <a:off x="4268199" y="2904052"/>
              <a:ext cx="4342835" cy="955551"/>
            </a:xfrm>
            <a:custGeom>
              <a:avLst/>
              <a:gdLst/>
              <a:ahLst/>
              <a:cxnLst/>
              <a:rect l="l" t="t" r="r" b="b"/>
              <a:pathLst>
                <a:path w="4343400" h="955675">
                  <a:moveTo>
                    <a:pt x="0" y="0"/>
                  </a:moveTo>
                  <a:lnTo>
                    <a:pt x="1086612" y="955547"/>
                  </a:lnTo>
                  <a:lnTo>
                    <a:pt x="4343399" y="670559"/>
                  </a:lnTo>
                </a:path>
              </a:pathLst>
            </a:custGeom>
            <a:ln w="28956">
              <a:solidFill>
                <a:srgbClr val="F7D29F"/>
              </a:solidFill>
            </a:ln>
          </p:spPr>
          <p:txBody>
            <a:bodyPr wrap="square" lIns="0" tIns="0" rIns="0" bIns="0" rtlCol="0"/>
            <a:lstStyle/>
            <a:p>
              <a:pPr defTabSz="914286">
                <a:defRPr/>
              </a:pPr>
              <a:endParaRPr sz="1800">
                <a:solidFill>
                  <a:prstClr val="black"/>
                </a:solidFill>
                <a:latin typeface="Calibri"/>
              </a:endParaRPr>
            </a:p>
          </p:txBody>
        </p:sp>
        <p:sp>
          <p:nvSpPr>
            <p:cNvPr id="173" name="object 52">
              <a:extLst>
                <a:ext uri="{FF2B5EF4-FFF2-40B4-BE49-F238E27FC236}">
                  <a16:creationId xmlns:a16="http://schemas.microsoft.com/office/drawing/2014/main" id="{1579ECD0-42FA-9946-96E0-CD4EAC18AC98}"/>
                </a:ext>
              </a:extLst>
            </p:cNvPr>
            <p:cNvSpPr/>
            <p:nvPr/>
          </p:nvSpPr>
          <p:spPr>
            <a:xfrm>
              <a:off x="4224773" y="2859097"/>
              <a:ext cx="88888" cy="88888"/>
            </a:xfrm>
            <a:custGeom>
              <a:avLst/>
              <a:gdLst/>
              <a:ahLst/>
              <a:cxnLst/>
              <a:rect l="l" t="t" r="r" b="b"/>
              <a:pathLst>
                <a:path w="88900" h="88900">
                  <a:moveTo>
                    <a:pt x="44196" y="0"/>
                  </a:moveTo>
                  <a:lnTo>
                    <a:pt x="0" y="88391"/>
                  </a:lnTo>
                  <a:lnTo>
                    <a:pt x="88392" y="88391"/>
                  </a:lnTo>
                  <a:lnTo>
                    <a:pt x="44196" y="0"/>
                  </a:lnTo>
                  <a:close/>
                </a:path>
              </a:pathLst>
            </a:custGeom>
            <a:solidFill>
              <a:srgbClr val="F7D29F"/>
            </a:solidFill>
          </p:spPr>
          <p:txBody>
            <a:bodyPr wrap="square" lIns="0" tIns="0" rIns="0" bIns="0" rtlCol="0"/>
            <a:lstStyle/>
            <a:p>
              <a:pPr defTabSz="914286">
                <a:defRPr/>
              </a:pPr>
              <a:endParaRPr sz="1800">
                <a:solidFill>
                  <a:prstClr val="black"/>
                </a:solidFill>
                <a:latin typeface="Calibri"/>
              </a:endParaRPr>
            </a:p>
          </p:txBody>
        </p:sp>
        <p:sp>
          <p:nvSpPr>
            <p:cNvPr id="174" name="object 53">
              <a:extLst>
                <a:ext uri="{FF2B5EF4-FFF2-40B4-BE49-F238E27FC236}">
                  <a16:creationId xmlns:a16="http://schemas.microsoft.com/office/drawing/2014/main" id="{6CA75130-75FE-534B-B7CF-23350B50BDB8}"/>
                </a:ext>
              </a:extLst>
            </p:cNvPr>
            <p:cNvSpPr/>
            <p:nvPr/>
          </p:nvSpPr>
          <p:spPr>
            <a:xfrm>
              <a:off x="4224773" y="2859097"/>
              <a:ext cx="88888" cy="88888"/>
            </a:xfrm>
            <a:custGeom>
              <a:avLst/>
              <a:gdLst/>
              <a:ahLst/>
              <a:cxnLst/>
              <a:rect l="l" t="t" r="r" b="b"/>
              <a:pathLst>
                <a:path w="88900" h="88900">
                  <a:moveTo>
                    <a:pt x="44196" y="0"/>
                  </a:moveTo>
                  <a:lnTo>
                    <a:pt x="88392" y="88391"/>
                  </a:lnTo>
                  <a:lnTo>
                    <a:pt x="0" y="88391"/>
                  </a:lnTo>
                  <a:lnTo>
                    <a:pt x="44196" y="0"/>
                  </a:lnTo>
                  <a:close/>
                </a:path>
              </a:pathLst>
            </a:custGeom>
            <a:ln w="12192">
              <a:solidFill>
                <a:srgbClr val="F7D29F"/>
              </a:solidFill>
            </a:ln>
          </p:spPr>
          <p:txBody>
            <a:bodyPr wrap="square" lIns="0" tIns="0" rIns="0" bIns="0" rtlCol="0"/>
            <a:lstStyle/>
            <a:p>
              <a:pPr defTabSz="914286">
                <a:defRPr/>
              </a:pPr>
              <a:endParaRPr sz="1800">
                <a:solidFill>
                  <a:prstClr val="black"/>
                </a:solidFill>
                <a:latin typeface="Calibri"/>
              </a:endParaRPr>
            </a:p>
          </p:txBody>
        </p:sp>
        <p:sp>
          <p:nvSpPr>
            <p:cNvPr id="175" name="object 54">
              <a:extLst>
                <a:ext uri="{FF2B5EF4-FFF2-40B4-BE49-F238E27FC236}">
                  <a16:creationId xmlns:a16="http://schemas.microsoft.com/office/drawing/2014/main" id="{44BEA59A-95BA-3448-923F-3A8296344A3D}"/>
                </a:ext>
              </a:extLst>
            </p:cNvPr>
            <p:cNvSpPr/>
            <p:nvPr/>
          </p:nvSpPr>
          <p:spPr>
            <a:xfrm>
              <a:off x="5309718" y="3814521"/>
              <a:ext cx="88888" cy="88888"/>
            </a:xfrm>
            <a:custGeom>
              <a:avLst/>
              <a:gdLst/>
              <a:ahLst/>
              <a:cxnLst/>
              <a:rect l="l" t="t" r="r" b="b"/>
              <a:pathLst>
                <a:path w="88900" h="88900">
                  <a:moveTo>
                    <a:pt x="44196" y="0"/>
                  </a:moveTo>
                  <a:lnTo>
                    <a:pt x="0" y="88391"/>
                  </a:lnTo>
                  <a:lnTo>
                    <a:pt x="88392" y="88391"/>
                  </a:lnTo>
                  <a:lnTo>
                    <a:pt x="44196" y="0"/>
                  </a:lnTo>
                  <a:close/>
                </a:path>
              </a:pathLst>
            </a:custGeom>
            <a:solidFill>
              <a:srgbClr val="F7D29F"/>
            </a:solidFill>
          </p:spPr>
          <p:txBody>
            <a:bodyPr wrap="square" lIns="0" tIns="0" rIns="0" bIns="0" rtlCol="0"/>
            <a:lstStyle/>
            <a:p>
              <a:pPr defTabSz="914286">
                <a:defRPr/>
              </a:pPr>
              <a:endParaRPr sz="1800">
                <a:solidFill>
                  <a:prstClr val="black"/>
                </a:solidFill>
                <a:latin typeface="Calibri"/>
              </a:endParaRPr>
            </a:p>
          </p:txBody>
        </p:sp>
        <p:sp>
          <p:nvSpPr>
            <p:cNvPr id="176" name="object 55">
              <a:extLst>
                <a:ext uri="{FF2B5EF4-FFF2-40B4-BE49-F238E27FC236}">
                  <a16:creationId xmlns:a16="http://schemas.microsoft.com/office/drawing/2014/main" id="{8E0B2A15-7E24-DB4A-9A83-5C5C0C7C63A7}"/>
                </a:ext>
              </a:extLst>
            </p:cNvPr>
            <p:cNvSpPr/>
            <p:nvPr/>
          </p:nvSpPr>
          <p:spPr>
            <a:xfrm>
              <a:off x="5309718" y="3814521"/>
              <a:ext cx="88888" cy="88888"/>
            </a:xfrm>
            <a:custGeom>
              <a:avLst/>
              <a:gdLst/>
              <a:ahLst/>
              <a:cxnLst/>
              <a:rect l="l" t="t" r="r" b="b"/>
              <a:pathLst>
                <a:path w="88900" h="88900">
                  <a:moveTo>
                    <a:pt x="44196" y="0"/>
                  </a:moveTo>
                  <a:lnTo>
                    <a:pt x="88392" y="88391"/>
                  </a:lnTo>
                  <a:lnTo>
                    <a:pt x="0" y="88391"/>
                  </a:lnTo>
                  <a:lnTo>
                    <a:pt x="44196" y="0"/>
                  </a:lnTo>
                  <a:close/>
                </a:path>
              </a:pathLst>
            </a:custGeom>
            <a:ln w="12192">
              <a:solidFill>
                <a:srgbClr val="F7D29F"/>
              </a:solidFill>
            </a:ln>
          </p:spPr>
          <p:txBody>
            <a:bodyPr wrap="square" lIns="0" tIns="0" rIns="0" bIns="0" rtlCol="0"/>
            <a:lstStyle/>
            <a:p>
              <a:pPr defTabSz="914286">
                <a:defRPr/>
              </a:pPr>
              <a:endParaRPr sz="1800">
                <a:solidFill>
                  <a:prstClr val="black"/>
                </a:solidFill>
                <a:latin typeface="Calibri"/>
              </a:endParaRPr>
            </a:p>
          </p:txBody>
        </p:sp>
        <p:sp>
          <p:nvSpPr>
            <p:cNvPr id="177" name="object 56">
              <a:extLst>
                <a:ext uri="{FF2B5EF4-FFF2-40B4-BE49-F238E27FC236}">
                  <a16:creationId xmlns:a16="http://schemas.microsoft.com/office/drawing/2014/main" id="{8E860AA4-0FDB-B04D-B6D0-2A44DC68F57C}"/>
                </a:ext>
              </a:extLst>
            </p:cNvPr>
            <p:cNvSpPr/>
            <p:nvPr/>
          </p:nvSpPr>
          <p:spPr>
            <a:xfrm>
              <a:off x="8566084" y="3531096"/>
              <a:ext cx="88888" cy="88888"/>
            </a:xfrm>
            <a:custGeom>
              <a:avLst/>
              <a:gdLst/>
              <a:ahLst/>
              <a:cxnLst/>
              <a:rect l="l" t="t" r="r" b="b"/>
              <a:pathLst>
                <a:path w="88900" h="88900">
                  <a:moveTo>
                    <a:pt x="44196" y="0"/>
                  </a:moveTo>
                  <a:lnTo>
                    <a:pt x="0" y="88391"/>
                  </a:lnTo>
                  <a:lnTo>
                    <a:pt x="88392" y="88391"/>
                  </a:lnTo>
                  <a:lnTo>
                    <a:pt x="44196" y="0"/>
                  </a:lnTo>
                  <a:close/>
                </a:path>
              </a:pathLst>
            </a:custGeom>
            <a:solidFill>
              <a:srgbClr val="F7D29F"/>
            </a:solidFill>
          </p:spPr>
          <p:txBody>
            <a:bodyPr wrap="square" lIns="0" tIns="0" rIns="0" bIns="0" rtlCol="0"/>
            <a:lstStyle/>
            <a:p>
              <a:pPr defTabSz="914286">
                <a:defRPr/>
              </a:pPr>
              <a:endParaRPr sz="1800">
                <a:solidFill>
                  <a:prstClr val="black"/>
                </a:solidFill>
                <a:latin typeface="Calibri"/>
              </a:endParaRPr>
            </a:p>
          </p:txBody>
        </p:sp>
        <p:sp>
          <p:nvSpPr>
            <p:cNvPr id="178" name="object 57">
              <a:extLst>
                <a:ext uri="{FF2B5EF4-FFF2-40B4-BE49-F238E27FC236}">
                  <a16:creationId xmlns:a16="http://schemas.microsoft.com/office/drawing/2014/main" id="{58D2DD64-B7E9-E54D-AD53-1DBB656A16C7}"/>
                </a:ext>
              </a:extLst>
            </p:cNvPr>
            <p:cNvSpPr/>
            <p:nvPr/>
          </p:nvSpPr>
          <p:spPr>
            <a:xfrm>
              <a:off x="8566084" y="3531096"/>
              <a:ext cx="88888" cy="88888"/>
            </a:xfrm>
            <a:custGeom>
              <a:avLst/>
              <a:gdLst/>
              <a:ahLst/>
              <a:cxnLst/>
              <a:rect l="l" t="t" r="r" b="b"/>
              <a:pathLst>
                <a:path w="88900" h="88900">
                  <a:moveTo>
                    <a:pt x="44196" y="0"/>
                  </a:moveTo>
                  <a:lnTo>
                    <a:pt x="88392" y="88391"/>
                  </a:lnTo>
                  <a:lnTo>
                    <a:pt x="0" y="88391"/>
                  </a:lnTo>
                  <a:lnTo>
                    <a:pt x="44196" y="0"/>
                  </a:lnTo>
                  <a:close/>
                </a:path>
              </a:pathLst>
            </a:custGeom>
            <a:ln w="12192">
              <a:solidFill>
                <a:srgbClr val="F7D29F"/>
              </a:solidFill>
            </a:ln>
          </p:spPr>
          <p:txBody>
            <a:bodyPr wrap="square" lIns="0" tIns="0" rIns="0" bIns="0" rtlCol="0"/>
            <a:lstStyle/>
            <a:p>
              <a:pPr defTabSz="914286">
                <a:defRPr/>
              </a:pPr>
              <a:endParaRPr sz="1800">
                <a:solidFill>
                  <a:prstClr val="black"/>
                </a:solidFill>
                <a:latin typeface="Calibri"/>
              </a:endParaRPr>
            </a:p>
          </p:txBody>
        </p:sp>
        <p:sp>
          <p:nvSpPr>
            <p:cNvPr id="179" name="object 58">
              <a:extLst>
                <a:ext uri="{FF2B5EF4-FFF2-40B4-BE49-F238E27FC236}">
                  <a16:creationId xmlns:a16="http://schemas.microsoft.com/office/drawing/2014/main" id="{E8701390-8AA8-2D4B-A3B3-B2081E281280}"/>
                </a:ext>
              </a:extLst>
            </p:cNvPr>
            <p:cNvSpPr txBox="1"/>
            <p:nvPr/>
          </p:nvSpPr>
          <p:spPr>
            <a:xfrm>
              <a:off x="8718210" y="3462141"/>
              <a:ext cx="333332" cy="533410"/>
            </a:xfrm>
            <a:prstGeom prst="rect">
              <a:avLst/>
            </a:prstGeom>
          </p:spPr>
          <p:txBody>
            <a:bodyPr vert="horz" wrap="square" lIns="0" tIns="0" rIns="0" bIns="0" rtlCol="0">
              <a:spAutoFit/>
            </a:bodyPr>
            <a:lstStyle/>
            <a:p>
              <a:pPr marL="12699" defTabSz="914286">
                <a:defRPr/>
              </a:pPr>
              <a:r>
                <a:rPr sz="1400" b="1" dirty="0">
                  <a:solidFill>
                    <a:prstClr val="black"/>
                  </a:solidFill>
                  <a:latin typeface="Arial"/>
                  <a:cs typeface="Arial"/>
                </a:rPr>
                <a:t>-2.6</a:t>
              </a:r>
              <a:endParaRPr sz="1400">
                <a:solidFill>
                  <a:prstClr val="black"/>
                </a:solidFill>
                <a:latin typeface="Arial"/>
                <a:cs typeface="Arial"/>
              </a:endParaRPr>
            </a:p>
            <a:p>
              <a:pPr marL="12699" defTabSz="914286">
                <a:spcBef>
                  <a:spcPts val="760"/>
                </a:spcBef>
                <a:defRPr/>
              </a:pPr>
              <a:r>
                <a:rPr sz="1400" b="1" dirty="0">
                  <a:solidFill>
                    <a:prstClr val="black"/>
                  </a:solidFill>
                  <a:latin typeface="Arial"/>
                  <a:cs typeface="Arial"/>
                </a:rPr>
                <a:t>-3.8</a:t>
              </a:r>
              <a:endParaRPr sz="1400">
                <a:solidFill>
                  <a:prstClr val="black"/>
                </a:solidFill>
                <a:latin typeface="Arial"/>
                <a:cs typeface="Arial"/>
              </a:endParaRPr>
            </a:p>
          </p:txBody>
        </p:sp>
        <p:sp>
          <p:nvSpPr>
            <p:cNvPr id="180" name="object 59">
              <a:extLst>
                <a:ext uri="{FF2B5EF4-FFF2-40B4-BE49-F238E27FC236}">
                  <a16:creationId xmlns:a16="http://schemas.microsoft.com/office/drawing/2014/main" id="{C5084D08-DEB0-3E41-A35B-081542689A8A}"/>
                </a:ext>
              </a:extLst>
            </p:cNvPr>
            <p:cNvSpPr txBox="1"/>
            <p:nvPr/>
          </p:nvSpPr>
          <p:spPr>
            <a:xfrm>
              <a:off x="3447380" y="4350647"/>
              <a:ext cx="159999" cy="184642"/>
            </a:xfrm>
            <a:prstGeom prst="rect">
              <a:avLst/>
            </a:prstGeom>
          </p:spPr>
          <p:txBody>
            <a:bodyPr vert="horz" wrap="square" lIns="0" tIns="0" rIns="0" bIns="0" rtlCol="0">
              <a:spAutoFit/>
            </a:bodyPr>
            <a:lstStyle/>
            <a:p>
              <a:pPr marL="12699" defTabSz="914286">
                <a:defRPr/>
              </a:pPr>
              <a:r>
                <a:rPr sz="1200" spc="-5" dirty="0">
                  <a:solidFill>
                    <a:srgbClr val="404040"/>
                  </a:solidFill>
                  <a:latin typeface="Arial"/>
                  <a:cs typeface="Arial"/>
                </a:rPr>
                <a:t>-6</a:t>
              </a:r>
              <a:endParaRPr sz="1200">
                <a:solidFill>
                  <a:prstClr val="black"/>
                </a:solidFill>
                <a:latin typeface="Arial"/>
                <a:cs typeface="Arial"/>
              </a:endParaRPr>
            </a:p>
          </p:txBody>
        </p:sp>
        <p:sp>
          <p:nvSpPr>
            <p:cNvPr id="181" name="object 60">
              <a:extLst>
                <a:ext uri="{FF2B5EF4-FFF2-40B4-BE49-F238E27FC236}">
                  <a16:creationId xmlns:a16="http://schemas.microsoft.com/office/drawing/2014/main" id="{4A2AFCD7-0D88-AD4D-ABFF-B510EC5BD620}"/>
                </a:ext>
              </a:extLst>
            </p:cNvPr>
            <p:cNvSpPr txBox="1"/>
            <p:nvPr/>
          </p:nvSpPr>
          <p:spPr>
            <a:xfrm>
              <a:off x="3447380" y="3834076"/>
              <a:ext cx="160634" cy="184642"/>
            </a:xfrm>
            <a:prstGeom prst="rect">
              <a:avLst/>
            </a:prstGeom>
          </p:spPr>
          <p:txBody>
            <a:bodyPr vert="horz" wrap="square" lIns="0" tIns="0" rIns="0" bIns="0" rtlCol="0">
              <a:spAutoFit/>
            </a:bodyPr>
            <a:lstStyle/>
            <a:p>
              <a:pPr marL="12699" defTabSz="914286">
                <a:defRPr/>
              </a:pPr>
              <a:r>
                <a:rPr sz="1200" spc="-5" dirty="0">
                  <a:solidFill>
                    <a:srgbClr val="404040"/>
                  </a:solidFill>
                  <a:latin typeface="Arial"/>
                  <a:cs typeface="Arial"/>
                </a:rPr>
                <a:t>-4</a:t>
              </a:r>
              <a:endParaRPr sz="1200">
                <a:solidFill>
                  <a:prstClr val="black"/>
                </a:solidFill>
                <a:latin typeface="Arial"/>
                <a:cs typeface="Arial"/>
              </a:endParaRPr>
            </a:p>
          </p:txBody>
        </p:sp>
        <p:sp>
          <p:nvSpPr>
            <p:cNvPr id="182" name="object 61">
              <a:extLst>
                <a:ext uri="{FF2B5EF4-FFF2-40B4-BE49-F238E27FC236}">
                  <a16:creationId xmlns:a16="http://schemas.microsoft.com/office/drawing/2014/main" id="{532298AB-603D-3448-BAEF-EB23E69F0850}"/>
                </a:ext>
              </a:extLst>
            </p:cNvPr>
            <p:cNvSpPr txBox="1"/>
            <p:nvPr/>
          </p:nvSpPr>
          <p:spPr>
            <a:xfrm>
              <a:off x="3447380" y="3317762"/>
              <a:ext cx="159999" cy="184642"/>
            </a:xfrm>
            <a:prstGeom prst="rect">
              <a:avLst/>
            </a:prstGeom>
          </p:spPr>
          <p:txBody>
            <a:bodyPr vert="horz" wrap="square" lIns="0" tIns="0" rIns="0" bIns="0" rtlCol="0">
              <a:spAutoFit/>
            </a:bodyPr>
            <a:lstStyle/>
            <a:p>
              <a:pPr marL="12699" defTabSz="914286">
                <a:defRPr/>
              </a:pPr>
              <a:r>
                <a:rPr sz="1200" spc="-5" dirty="0">
                  <a:solidFill>
                    <a:srgbClr val="404040"/>
                  </a:solidFill>
                  <a:latin typeface="Arial"/>
                  <a:cs typeface="Arial"/>
                </a:rPr>
                <a:t>-2</a:t>
              </a:r>
              <a:endParaRPr sz="1200">
                <a:solidFill>
                  <a:prstClr val="black"/>
                </a:solidFill>
                <a:latin typeface="Arial"/>
                <a:cs typeface="Arial"/>
              </a:endParaRPr>
            </a:p>
          </p:txBody>
        </p:sp>
        <p:sp>
          <p:nvSpPr>
            <p:cNvPr id="183" name="object 62">
              <a:extLst>
                <a:ext uri="{FF2B5EF4-FFF2-40B4-BE49-F238E27FC236}">
                  <a16:creationId xmlns:a16="http://schemas.microsoft.com/office/drawing/2014/main" id="{3FC6A321-1DD1-334D-8722-C4074D75E990}"/>
                </a:ext>
              </a:extLst>
            </p:cNvPr>
            <p:cNvSpPr txBox="1"/>
            <p:nvPr/>
          </p:nvSpPr>
          <p:spPr>
            <a:xfrm>
              <a:off x="3964328" y="4532233"/>
              <a:ext cx="609521" cy="184642"/>
            </a:xfrm>
            <a:prstGeom prst="rect">
              <a:avLst/>
            </a:prstGeom>
          </p:spPr>
          <p:txBody>
            <a:bodyPr vert="horz" wrap="square" lIns="0" tIns="0" rIns="0" bIns="0" rtlCol="0">
              <a:spAutoFit/>
            </a:bodyPr>
            <a:lstStyle/>
            <a:p>
              <a:pPr marL="12699" defTabSz="914286">
                <a:defRPr/>
              </a:pPr>
              <a:r>
                <a:rPr sz="1200" dirty="0">
                  <a:solidFill>
                    <a:srgbClr val="404040"/>
                  </a:solidFill>
                  <a:latin typeface="Arial"/>
                  <a:cs typeface="Arial"/>
                </a:rPr>
                <a:t>B</a:t>
              </a:r>
              <a:r>
                <a:rPr sz="1200" spc="-15" dirty="0">
                  <a:solidFill>
                    <a:srgbClr val="404040"/>
                  </a:solidFill>
                  <a:latin typeface="Arial"/>
                  <a:cs typeface="Arial"/>
                </a:rPr>
                <a:t>a</a:t>
              </a:r>
              <a:r>
                <a:rPr sz="1200" dirty="0">
                  <a:solidFill>
                    <a:srgbClr val="404040"/>
                  </a:solidFill>
                  <a:latin typeface="Arial"/>
                  <a:cs typeface="Arial"/>
                </a:rPr>
                <a:t>se</a:t>
              </a:r>
              <a:r>
                <a:rPr sz="1200" spc="-5" dirty="0">
                  <a:solidFill>
                    <a:srgbClr val="404040"/>
                  </a:solidFill>
                  <a:latin typeface="Arial"/>
                  <a:cs typeface="Arial"/>
                </a:rPr>
                <a:t>l</a:t>
              </a:r>
              <a:r>
                <a:rPr sz="1200" spc="-11" dirty="0">
                  <a:solidFill>
                    <a:srgbClr val="404040"/>
                  </a:solidFill>
                  <a:latin typeface="Arial"/>
                  <a:cs typeface="Arial"/>
                </a:rPr>
                <a:t>i</a:t>
              </a:r>
              <a:r>
                <a:rPr sz="1200" spc="-5" dirty="0">
                  <a:solidFill>
                    <a:srgbClr val="404040"/>
                  </a:solidFill>
                  <a:latin typeface="Arial"/>
                  <a:cs typeface="Arial"/>
                </a:rPr>
                <a:t>ne</a:t>
              </a:r>
              <a:endParaRPr sz="1200">
                <a:solidFill>
                  <a:prstClr val="black"/>
                </a:solidFill>
                <a:latin typeface="Arial"/>
                <a:cs typeface="Arial"/>
              </a:endParaRPr>
            </a:p>
          </p:txBody>
        </p:sp>
        <p:sp>
          <p:nvSpPr>
            <p:cNvPr id="184" name="object 63">
              <a:extLst>
                <a:ext uri="{FF2B5EF4-FFF2-40B4-BE49-F238E27FC236}">
                  <a16:creationId xmlns:a16="http://schemas.microsoft.com/office/drawing/2014/main" id="{27A4D259-5807-F04F-8D99-7055D33BF8AE}"/>
                </a:ext>
              </a:extLst>
            </p:cNvPr>
            <p:cNvSpPr txBox="1"/>
            <p:nvPr/>
          </p:nvSpPr>
          <p:spPr>
            <a:xfrm>
              <a:off x="5066928" y="4532233"/>
              <a:ext cx="575870" cy="184642"/>
            </a:xfrm>
            <a:prstGeom prst="rect">
              <a:avLst/>
            </a:prstGeom>
          </p:spPr>
          <p:txBody>
            <a:bodyPr vert="horz" wrap="square" lIns="0" tIns="0" rIns="0" bIns="0" rtlCol="0">
              <a:spAutoFit/>
            </a:bodyPr>
            <a:lstStyle/>
            <a:p>
              <a:pPr marL="12699" defTabSz="914286">
                <a:defRPr/>
              </a:pPr>
              <a:r>
                <a:rPr sz="1200" spc="-5" dirty="0">
                  <a:solidFill>
                    <a:srgbClr val="404040"/>
                  </a:solidFill>
                  <a:latin typeface="Arial"/>
                  <a:cs typeface="Arial"/>
                </a:rPr>
                <a:t>Month</a:t>
              </a:r>
              <a:r>
                <a:rPr sz="1200" spc="-91" dirty="0">
                  <a:solidFill>
                    <a:srgbClr val="404040"/>
                  </a:solidFill>
                  <a:latin typeface="Arial"/>
                  <a:cs typeface="Arial"/>
                </a:rPr>
                <a:t> </a:t>
              </a:r>
              <a:r>
                <a:rPr sz="1200" spc="-5" dirty="0">
                  <a:solidFill>
                    <a:srgbClr val="404040"/>
                  </a:solidFill>
                  <a:latin typeface="Arial"/>
                  <a:cs typeface="Arial"/>
                </a:rPr>
                <a:t>3</a:t>
              </a:r>
              <a:endParaRPr sz="1200">
                <a:solidFill>
                  <a:prstClr val="black"/>
                </a:solidFill>
                <a:latin typeface="Arial"/>
                <a:cs typeface="Arial"/>
              </a:endParaRPr>
            </a:p>
          </p:txBody>
        </p:sp>
        <p:sp>
          <p:nvSpPr>
            <p:cNvPr id="185" name="object 64">
              <a:extLst>
                <a:ext uri="{FF2B5EF4-FFF2-40B4-BE49-F238E27FC236}">
                  <a16:creationId xmlns:a16="http://schemas.microsoft.com/office/drawing/2014/main" id="{8FB99D92-D8AE-3442-9EB2-1B8E97F507B3}"/>
                </a:ext>
              </a:extLst>
            </p:cNvPr>
            <p:cNvSpPr txBox="1"/>
            <p:nvPr/>
          </p:nvSpPr>
          <p:spPr>
            <a:xfrm>
              <a:off x="8280877" y="4532233"/>
              <a:ext cx="660314" cy="184642"/>
            </a:xfrm>
            <a:prstGeom prst="rect">
              <a:avLst/>
            </a:prstGeom>
          </p:spPr>
          <p:txBody>
            <a:bodyPr vert="horz" wrap="square" lIns="0" tIns="0" rIns="0" bIns="0" rtlCol="0">
              <a:spAutoFit/>
            </a:bodyPr>
            <a:lstStyle/>
            <a:p>
              <a:pPr marL="12699" defTabSz="914286">
                <a:defRPr/>
              </a:pPr>
              <a:r>
                <a:rPr sz="1200" spc="-5" dirty="0">
                  <a:solidFill>
                    <a:srgbClr val="404040"/>
                  </a:solidFill>
                  <a:latin typeface="Arial"/>
                  <a:cs typeface="Arial"/>
                </a:rPr>
                <a:t>Month</a:t>
              </a:r>
              <a:r>
                <a:rPr sz="1200" spc="-91" dirty="0">
                  <a:solidFill>
                    <a:srgbClr val="404040"/>
                  </a:solidFill>
                  <a:latin typeface="Arial"/>
                  <a:cs typeface="Arial"/>
                </a:rPr>
                <a:t> </a:t>
              </a:r>
              <a:r>
                <a:rPr sz="1200" spc="-5" dirty="0">
                  <a:solidFill>
                    <a:srgbClr val="404040"/>
                  </a:solidFill>
                  <a:latin typeface="Arial"/>
                  <a:cs typeface="Arial"/>
                </a:rPr>
                <a:t>12</a:t>
              </a:r>
              <a:endParaRPr sz="1200">
                <a:solidFill>
                  <a:prstClr val="black"/>
                </a:solidFill>
                <a:latin typeface="Arial"/>
                <a:cs typeface="Arial"/>
              </a:endParaRPr>
            </a:p>
          </p:txBody>
        </p:sp>
        <p:sp>
          <p:nvSpPr>
            <p:cNvPr id="186" name="object 65">
              <a:extLst>
                <a:ext uri="{FF2B5EF4-FFF2-40B4-BE49-F238E27FC236}">
                  <a16:creationId xmlns:a16="http://schemas.microsoft.com/office/drawing/2014/main" id="{7E9B36AD-1160-9340-AE2B-1880731D5BE7}"/>
                </a:ext>
              </a:extLst>
            </p:cNvPr>
            <p:cNvSpPr txBox="1"/>
            <p:nvPr/>
          </p:nvSpPr>
          <p:spPr>
            <a:xfrm>
              <a:off x="2847468" y="2663645"/>
              <a:ext cx="525785" cy="1905387"/>
            </a:xfrm>
            <a:prstGeom prst="rect">
              <a:avLst/>
            </a:prstGeom>
          </p:spPr>
          <p:txBody>
            <a:bodyPr vert="vert270" wrap="square" lIns="0" tIns="10159" rIns="0" bIns="0" rtlCol="0">
              <a:spAutoFit/>
            </a:bodyPr>
            <a:lstStyle/>
            <a:p>
              <a:pPr marL="12064" marR="5079" algn="ctr" defTabSz="914286">
                <a:lnSpc>
                  <a:spcPts val="1380"/>
                </a:lnSpc>
                <a:spcBef>
                  <a:spcPts val="80"/>
                </a:spcBef>
                <a:defRPr/>
              </a:pPr>
              <a:r>
                <a:rPr sz="1200" dirty="0">
                  <a:solidFill>
                    <a:srgbClr val="404040"/>
                  </a:solidFill>
                  <a:latin typeface="Arial"/>
                  <a:cs typeface="Arial"/>
                </a:rPr>
                <a:t>LS</a:t>
              </a:r>
              <a:r>
                <a:rPr sz="1200" spc="-11" dirty="0">
                  <a:solidFill>
                    <a:srgbClr val="404040"/>
                  </a:solidFill>
                  <a:latin typeface="Arial"/>
                  <a:cs typeface="Arial"/>
                </a:rPr>
                <a:t> </a:t>
              </a:r>
              <a:r>
                <a:rPr sz="1200" spc="5" dirty="0">
                  <a:solidFill>
                    <a:srgbClr val="404040"/>
                  </a:solidFill>
                  <a:latin typeface="Arial"/>
                  <a:cs typeface="Arial"/>
                </a:rPr>
                <a:t>m</a:t>
              </a:r>
              <a:r>
                <a:rPr sz="1200" dirty="0">
                  <a:solidFill>
                    <a:srgbClr val="404040"/>
                  </a:solidFill>
                  <a:latin typeface="Arial"/>
                  <a:cs typeface="Arial"/>
                </a:rPr>
                <a:t>ean</a:t>
              </a:r>
              <a:r>
                <a:rPr sz="1200" spc="-20" dirty="0">
                  <a:solidFill>
                    <a:srgbClr val="404040"/>
                  </a:solidFill>
                  <a:latin typeface="Arial"/>
                  <a:cs typeface="Arial"/>
                </a:rPr>
                <a:t> </a:t>
              </a:r>
              <a:r>
                <a:rPr sz="1200" dirty="0">
                  <a:solidFill>
                    <a:srgbClr val="404040"/>
                  </a:solidFill>
                  <a:latin typeface="Arial"/>
                  <a:cs typeface="Arial"/>
                </a:rPr>
                <a:t>chan</a:t>
              </a:r>
              <a:r>
                <a:rPr sz="1200" spc="-11" dirty="0">
                  <a:solidFill>
                    <a:srgbClr val="404040"/>
                  </a:solidFill>
                  <a:latin typeface="Arial"/>
                  <a:cs typeface="Arial"/>
                </a:rPr>
                <a:t>g</a:t>
              </a:r>
              <a:r>
                <a:rPr sz="1200" dirty="0">
                  <a:solidFill>
                    <a:srgbClr val="404040"/>
                  </a:solidFill>
                  <a:latin typeface="Arial"/>
                  <a:cs typeface="Arial"/>
                </a:rPr>
                <a:t>e</a:t>
              </a:r>
              <a:r>
                <a:rPr sz="1200" spc="-11" dirty="0">
                  <a:solidFill>
                    <a:srgbClr val="404040"/>
                  </a:solidFill>
                  <a:latin typeface="Arial"/>
                  <a:cs typeface="Arial"/>
                </a:rPr>
                <a:t> </a:t>
              </a:r>
              <a:r>
                <a:rPr sz="1200" spc="11" dirty="0">
                  <a:solidFill>
                    <a:srgbClr val="404040"/>
                  </a:solidFill>
                  <a:latin typeface="Arial"/>
                  <a:cs typeface="Arial"/>
                </a:rPr>
                <a:t>(</a:t>
              </a:r>
              <a:r>
                <a:rPr sz="1200" spc="-45" dirty="0">
                  <a:solidFill>
                    <a:srgbClr val="404040"/>
                  </a:solidFill>
                  <a:latin typeface="Arial"/>
                  <a:cs typeface="Arial"/>
                </a:rPr>
                <a:t>±</a:t>
              </a:r>
              <a:r>
                <a:rPr sz="1200" dirty="0">
                  <a:solidFill>
                    <a:srgbClr val="404040"/>
                  </a:solidFill>
                  <a:latin typeface="Arial"/>
                  <a:cs typeface="Arial"/>
                </a:rPr>
                <a:t>95%</a:t>
              </a:r>
              <a:r>
                <a:rPr sz="1200" spc="-11" dirty="0">
                  <a:solidFill>
                    <a:srgbClr val="404040"/>
                  </a:solidFill>
                  <a:latin typeface="Arial"/>
                  <a:cs typeface="Arial"/>
                </a:rPr>
                <a:t> </a:t>
              </a:r>
              <a:r>
                <a:rPr sz="1200" dirty="0">
                  <a:solidFill>
                    <a:srgbClr val="404040"/>
                  </a:solidFill>
                  <a:latin typeface="Arial"/>
                  <a:cs typeface="Arial"/>
                </a:rPr>
                <a:t>CI) in t</a:t>
              </a:r>
              <a:r>
                <a:rPr sz="1200" spc="5" dirty="0">
                  <a:solidFill>
                    <a:srgbClr val="404040"/>
                  </a:solidFill>
                  <a:latin typeface="Arial"/>
                  <a:cs typeface="Arial"/>
                </a:rPr>
                <a:t>o</a:t>
              </a:r>
              <a:r>
                <a:rPr sz="1200" dirty="0">
                  <a:solidFill>
                    <a:srgbClr val="404040"/>
                  </a:solidFill>
                  <a:latin typeface="Arial"/>
                  <a:cs typeface="Arial"/>
                </a:rPr>
                <a:t>t</a:t>
              </a:r>
              <a:r>
                <a:rPr sz="1200" spc="5" dirty="0">
                  <a:solidFill>
                    <a:srgbClr val="404040"/>
                  </a:solidFill>
                  <a:latin typeface="Arial"/>
                  <a:cs typeface="Arial"/>
                </a:rPr>
                <a:t>a</a:t>
              </a:r>
              <a:r>
                <a:rPr sz="1200" dirty="0">
                  <a:solidFill>
                    <a:srgbClr val="404040"/>
                  </a:solidFill>
                  <a:latin typeface="Arial"/>
                  <a:cs typeface="Arial"/>
                </a:rPr>
                <a:t>l</a:t>
              </a:r>
              <a:endParaRPr sz="1200">
                <a:solidFill>
                  <a:prstClr val="black"/>
                </a:solidFill>
                <a:latin typeface="Arial"/>
                <a:cs typeface="Arial"/>
              </a:endParaRPr>
            </a:p>
            <a:p>
              <a:pPr algn="ctr" defTabSz="914286">
                <a:lnSpc>
                  <a:spcPts val="1345"/>
                </a:lnSpc>
                <a:defRPr/>
              </a:pPr>
              <a:r>
                <a:rPr sz="1200" dirty="0">
                  <a:solidFill>
                    <a:srgbClr val="404040"/>
                  </a:solidFill>
                  <a:latin typeface="Arial"/>
                  <a:cs typeface="Arial"/>
                </a:rPr>
                <a:t>NV area,</a:t>
              </a:r>
              <a:r>
                <a:rPr sz="1200" spc="-20" dirty="0">
                  <a:solidFill>
                    <a:srgbClr val="404040"/>
                  </a:solidFill>
                  <a:latin typeface="Arial"/>
                  <a:cs typeface="Arial"/>
                </a:rPr>
                <a:t> </a:t>
              </a:r>
              <a:r>
                <a:rPr sz="1200" spc="5" dirty="0">
                  <a:solidFill>
                    <a:srgbClr val="404040"/>
                  </a:solidFill>
                  <a:latin typeface="Arial"/>
                  <a:cs typeface="Arial"/>
                </a:rPr>
                <a:t>m</a:t>
              </a:r>
              <a:r>
                <a:rPr sz="1200" spc="15" dirty="0">
                  <a:solidFill>
                    <a:srgbClr val="404040"/>
                  </a:solidFill>
                  <a:latin typeface="Arial"/>
                  <a:cs typeface="Arial"/>
                </a:rPr>
                <a:t>m</a:t>
              </a:r>
              <a:r>
                <a:rPr sz="1200" baseline="24305" dirty="0">
                  <a:solidFill>
                    <a:srgbClr val="404040"/>
                  </a:solidFill>
                  <a:latin typeface="Arial"/>
                  <a:cs typeface="Arial"/>
                </a:rPr>
                <a:t>2</a:t>
              </a:r>
              <a:endParaRPr sz="1200" baseline="24305">
                <a:solidFill>
                  <a:prstClr val="black"/>
                </a:solidFill>
                <a:latin typeface="Arial"/>
                <a:cs typeface="Arial"/>
              </a:endParaRPr>
            </a:p>
          </p:txBody>
        </p:sp>
        <p:sp>
          <p:nvSpPr>
            <p:cNvPr id="187" name="object 66">
              <a:extLst>
                <a:ext uri="{FF2B5EF4-FFF2-40B4-BE49-F238E27FC236}">
                  <a16:creationId xmlns:a16="http://schemas.microsoft.com/office/drawing/2014/main" id="{2DD65173-BD4E-C743-9DC4-50C4447B394E}"/>
                </a:ext>
              </a:extLst>
            </p:cNvPr>
            <p:cNvSpPr/>
            <p:nvPr/>
          </p:nvSpPr>
          <p:spPr>
            <a:xfrm>
              <a:off x="4333725" y="2515480"/>
              <a:ext cx="243808" cy="0"/>
            </a:xfrm>
            <a:custGeom>
              <a:avLst/>
              <a:gdLst/>
              <a:ahLst/>
              <a:cxnLst/>
              <a:rect l="l" t="t" r="r" b="b"/>
              <a:pathLst>
                <a:path w="243839">
                  <a:moveTo>
                    <a:pt x="0" y="0"/>
                  </a:moveTo>
                  <a:lnTo>
                    <a:pt x="243839" y="0"/>
                  </a:lnTo>
                </a:path>
              </a:pathLst>
            </a:custGeom>
            <a:ln w="28956">
              <a:solidFill>
                <a:srgbClr val="034E88"/>
              </a:solidFill>
            </a:ln>
          </p:spPr>
          <p:txBody>
            <a:bodyPr wrap="square" lIns="0" tIns="0" rIns="0" bIns="0" rtlCol="0"/>
            <a:lstStyle/>
            <a:p>
              <a:pPr defTabSz="914286">
                <a:defRPr/>
              </a:pPr>
              <a:endParaRPr sz="1800">
                <a:solidFill>
                  <a:prstClr val="black"/>
                </a:solidFill>
                <a:latin typeface="Calibri"/>
              </a:endParaRPr>
            </a:p>
          </p:txBody>
        </p:sp>
        <p:sp>
          <p:nvSpPr>
            <p:cNvPr id="188" name="object 67">
              <a:extLst>
                <a:ext uri="{FF2B5EF4-FFF2-40B4-BE49-F238E27FC236}">
                  <a16:creationId xmlns:a16="http://schemas.microsoft.com/office/drawing/2014/main" id="{5452E5F1-E010-C741-9B00-3CC8A8F99E6A}"/>
                </a:ext>
              </a:extLst>
            </p:cNvPr>
            <p:cNvSpPr/>
            <p:nvPr/>
          </p:nvSpPr>
          <p:spPr>
            <a:xfrm>
              <a:off x="4410675" y="2470530"/>
              <a:ext cx="88888" cy="88888"/>
            </a:xfrm>
            <a:custGeom>
              <a:avLst/>
              <a:gdLst/>
              <a:ahLst/>
              <a:cxnLst/>
              <a:rect l="l" t="t" r="r" b="b"/>
              <a:pathLst>
                <a:path w="88900" h="88900">
                  <a:moveTo>
                    <a:pt x="44196" y="0"/>
                  </a:moveTo>
                  <a:lnTo>
                    <a:pt x="0" y="44196"/>
                  </a:lnTo>
                  <a:lnTo>
                    <a:pt x="44196" y="88392"/>
                  </a:lnTo>
                  <a:lnTo>
                    <a:pt x="88392" y="44196"/>
                  </a:lnTo>
                  <a:lnTo>
                    <a:pt x="44196" y="0"/>
                  </a:lnTo>
                  <a:close/>
                </a:path>
              </a:pathLst>
            </a:custGeom>
            <a:solidFill>
              <a:srgbClr val="034E88"/>
            </a:solidFill>
          </p:spPr>
          <p:txBody>
            <a:bodyPr wrap="square" lIns="0" tIns="0" rIns="0" bIns="0" rtlCol="0"/>
            <a:lstStyle/>
            <a:p>
              <a:pPr defTabSz="914286">
                <a:defRPr/>
              </a:pPr>
              <a:endParaRPr sz="1800">
                <a:solidFill>
                  <a:prstClr val="black"/>
                </a:solidFill>
                <a:latin typeface="Calibri"/>
              </a:endParaRPr>
            </a:p>
          </p:txBody>
        </p:sp>
        <p:sp>
          <p:nvSpPr>
            <p:cNvPr id="189" name="object 68">
              <a:extLst>
                <a:ext uri="{FF2B5EF4-FFF2-40B4-BE49-F238E27FC236}">
                  <a16:creationId xmlns:a16="http://schemas.microsoft.com/office/drawing/2014/main" id="{F8051D2E-6F82-B944-A2C1-EC27ABF1FEFF}"/>
                </a:ext>
              </a:extLst>
            </p:cNvPr>
            <p:cNvSpPr/>
            <p:nvPr/>
          </p:nvSpPr>
          <p:spPr>
            <a:xfrm>
              <a:off x="4410675" y="2470530"/>
              <a:ext cx="88888" cy="88888"/>
            </a:xfrm>
            <a:custGeom>
              <a:avLst/>
              <a:gdLst/>
              <a:ahLst/>
              <a:cxnLst/>
              <a:rect l="l" t="t" r="r" b="b"/>
              <a:pathLst>
                <a:path w="88900" h="88900">
                  <a:moveTo>
                    <a:pt x="44196" y="0"/>
                  </a:moveTo>
                  <a:lnTo>
                    <a:pt x="88392" y="44196"/>
                  </a:lnTo>
                  <a:lnTo>
                    <a:pt x="44196" y="88392"/>
                  </a:lnTo>
                  <a:lnTo>
                    <a:pt x="0" y="44196"/>
                  </a:lnTo>
                  <a:lnTo>
                    <a:pt x="44196" y="0"/>
                  </a:lnTo>
                  <a:close/>
                </a:path>
              </a:pathLst>
            </a:custGeom>
            <a:ln w="12192">
              <a:solidFill>
                <a:srgbClr val="034E88"/>
              </a:solidFill>
            </a:ln>
          </p:spPr>
          <p:txBody>
            <a:bodyPr wrap="square" lIns="0" tIns="0" rIns="0" bIns="0" rtlCol="0"/>
            <a:lstStyle/>
            <a:p>
              <a:pPr defTabSz="914286">
                <a:defRPr/>
              </a:pPr>
              <a:endParaRPr sz="1800">
                <a:solidFill>
                  <a:prstClr val="black"/>
                </a:solidFill>
                <a:latin typeface="Calibri"/>
              </a:endParaRPr>
            </a:p>
          </p:txBody>
        </p:sp>
        <p:sp>
          <p:nvSpPr>
            <p:cNvPr id="190" name="object 69">
              <a:extLst>
                <a:ext uri="{FF2B5EF4-FFF2-40B4-BE49-F238E27FC236}">
                  <a16:creationId xmlns:a16="http://schemas.microsoft.com/office/drawing/2014/main" id="{A56CDA2B-252E-8C47-A6D1-BF08B6599941}"/>
                </a:ext>
              </a:extLst>
            </p:cNvPr>
            <p:cNvSpPr/>
            <p:nvPr/>
          </p:nvSpPr>
          <p:spPr>
            <a:xfrm>
              <a:off x="6408380" y="2515480"/>
              <a:ext cx="78730" cy="0"/>
            </a:xfrm>
            <a:custGeom>
              <a:avLst/>
              <a:gdLst/>
              <a:ahLst/>
              <a:cxnLst/>
              <a:rect l="l" t="t" r="r" b="b"/>
              <a:pathLst>
                <a:path w="78739">
                  <a:moveTo>
                    <a:pt x="0" y="0"/>
                  </a:moveTo>
                  <a:lnTo>
                    <a:pt x="78486" y="0"/>
                  </a:lnTo>
                </a:path>
              </a:pathLst>
            </a:custGeom>
            <a:ln w="28956">
              <a:solidFill>
                <a:srgbClr val="9D9D9D"/>
              </a:solidFill>
            </a:ln>
          </p:spPr>
          <p:txBody>
            <a:bodyPr wrap="square" lIns="0" tIns="0" rIns="0" bIns="0" rtlCol="0"/>
            <a:lstStyle/>
            <a:p>
              <a:pPr defTabSz="914286">
                <a:defRPr/>
              </a:pPr>
              <a:endParaRPr sz="1800">
                <a:solidFill>
                  <a:prstClr val="black"/>
                </a:solidFill>
                <a:latin typeface="Calibri"/>
              </a:endParaRPr>
            </a:p>
          </p:txBody>
        </p:sp>
        <p:sp>
          <p:nvSpPr>
            <p:cNvPr id="191" name="object 70">
              <a:extLst>
                <a:ext uri="{FF2B5EF4-FFF2-40B4-BE49-F238E27FC236}">
                  <a16:creationId xmlns:a16="http://schemas.microsoft.com/office/drawing/2014/main" id="{7F0348BE-5DC6-7742-9F79-FF32D9447599}"/>
                </a:ext>
              </a:extLst>
            </p:cNvPr>
            <p:cNvSpPr/>
            <p:nvPr/>
          </p:nvSpPr>
          <p:spPr>
            <a:xfrm>
              <a:off x="6243047" y="2515480"/>
              <a:ext cx="77461" cy="0"/>
            </a:xfrm>
            <a:custGeom>
              <a:avLst/>
              <a:gdLst/>
              <a:ahLst/>
              <a:cxnLst/>
              <a:rect l="l" t="t" r="r" b="b"/>
              <a:pathLst>
                <a:path w="77470">
                  <a:moveTo>
                    <a:pt x="0" y="0"/>
                  </a:moveTo>
                  <a:lnTo>
                    <a:pt x="76962" y="0"/>
                  </a:lnTo>
                </a:path>
              </a:pathLst>
            </a:custGeom>
            <a:ln w="28956">
              <a:solidFill>
                <a:srgbClr val="9D9D9D"/>
              </a:solidFill>
            </a:ln>
          </p:spPr>
          <p:txBody>
            <a:bodyPr wrap="square" lIns="0" tIns="0" rIns="0" bIns="0" rtlCol="0"/>
            <a:lstStyle/>
            <a:p>
              <a:pPr defTabSz="914286">
                <a:defRPr/>
              </a:pPr>
              <a:endParaRPr sz="1800">
                <a:solidFill>
                  <a:prstClr val="black"/>
                </a:solidFill>
                <a:latin typeface="Calibri"/>
              </a:endParaRPr>
            </a:p>
          </p:txBody>
        </p:sp>
        <p:sp>
          <p:nvSpPr>
            <p:cNvPr id="192" name="object 71">
              <a:extLst>
                <a:ext uri="{FF2B5EF4-FFF2-40B4-BE49-F238E27FC236}">
                  <a16:creationId xmlns:a16="http://schemas.microsoft.com/office/drawing/2014/main" id="{D48F91BF-913E-4E45-8FB9-873F51CC9BBE}"/>
                </a:ext>
              </a:extLst>
            </p:cNvPr>
            <p:cNvSpPr/>
            <p:nvPr/>
          </p:nvSpPr>
          <p:spPr>
            <a:xfrm>
              <a:off x="6320000" y="2470530"/>
              <a:ext cx="88888" cy="88888"/>
            </a:xfrm>
            <a:custGeom>
              <a:avLst/>
              <a:gdLst/>
              <a:ahLst/>
              <a:cxnLst/>
              <a:rect l="l" t="t" r="r" b="b"/>
              <a:pathLst>
                <a:path w="88900" h="88900">
                  <a:moveTo>
                    <a:pt x="0" y="88391"/>
                  </a:moveTo>
                  <a:lnTo>
                    <a:pt x="88391" y="88391"/>
                  </a:lnTo>
                  <a:lnTo>
                    <a:pt x="88391" y="0"/>
                  </a:lnTo>
                  <a:lnTo>
                    <a:pt x="0" y="0"/>
                  </a:lnTo>
                  <a:lnTo>
                    <a:pt x="0" y="88391"/>
                  </a:lnTo>
                  <a:close/>
                </a:path>
              </a:pathLst>
            </a:custGeom>
            <a:solidFill>
              <a:srgbClr val="9D9D9D"/>
            </a:solidFill>
          </p:spPr>
          <p:txBody>
            <a:bodyPr wrap="square" lIns="0" tIns="0" rIns="0" bIns="0" rtlCol="0"/>
            <a:lstStyle/>
            <a:p>
              <a:pPr defTabSz="914286">
                <a:defRPr/>
              </a:pPr>
              <a:endParaRPr sz="1800">
                <a:solidFill>
                  <a:prstClr val="black"/>
                </a:solidFill>
                <a:latin typeface="Calibri"/>
              </a:endParaRPr>
            </a:p>
          </p:txBody>
        </p:sp>
        <p:sp>
          <p:nvSpPr>
            <p:cNvPr id="193" name="object 72">
              <a:extLst>
                <a:ext uri="{FF2B5EF4-FFF2-40B4-BE49-F238E27FC236}">
                  <a16:creationId xmlns:a16="http://schemas.microsoft.com/office/drawing/2014/main" id="{77C94F28-A26C-C34A-8898-A2BC2E82CD8C}"/>
                </a:ext>
              </a:extLst>
            </p:cNvPr>
            <p:cNvSpPr/>
            <p:nvPr/>
          </p:nvSpPr>
          <p:spPr>
            <a:xfrm>
              <a:off x="6320000" y="2470530"/>
              <a:ext cx="88888" cy="88888"/>
            </a:xfrm>
            <a:custGeom>
              <a:avLst/>
              <a:gdLst/>
              <a:ahLst/>
              <a:cxnLst/>
              <a:rect l="l" t="t" r="r" b="b"/>
              <a:pathLst>
                <a:path w="88900" h="88900">
                  <a:moveTo>
                    <a:pt x="0" y="88391"/>
                  </a:moveTo>
                  <a:lnTo>
                    <a:pt x="88391" y="88391"/>
                  </a:lnTo>
                  <a:lnTo>
                    <a:pt x="88391" y="0"/>
                  </a:lnTo>
                  <a:lnTo>
                    <a:pt x="0" y="0"/>
                  </a:lnTo>
                  <a:lnTo>
                    <a:pt x="0" y="88391"/>
                  </a:lnTo>
                  <a:close/>
                </a:path>
              </a:pathLst>
            </a:custGeom>
            <a:ln w="12192">
              <a:solidFill>
                <a:srgbClr val="9D9D9D"/>
              </a:solidFill>
            </a:ln>
          </p:spPr>
          <p:txBody>
            <a:bodyPr wrap="square" lIns="0" tIns="0" rIns="0" bIns="0" rtlCol="0"/>
            <a:lstStyle/>
            <a:p>
              <a:pPr defTabSz="914286">
                <a:defRPr/>
              </a:pPr>
              <a:endParaRPr sz="1800">
                <a:solidFill>
                  <a:prstClr val="black"/>
                </a:solidFill>
                <a:latin typeface="Calibri"/>
              </a:endParaRPr>
            </a:p>
          </p:txBody>
        </p:sp>
        <p:sp>
          <p:nvSpPr>
            <p:cNvPr id="194" name="object 73">
              <a:extLst>
                <a:ext uri="{FF2B5EF4-FFF2-40B4-BE49-F238E27FC236}">
                  <a16:creationId xmlns:a16="http://schemas.microsoft.com/office/drawing/2014/main" id="{AABAB7D8-F08D-9C44-8477-070FC211EAE9}"/>
                </a:ext>
              </a:extLst>
            </p:cNvPr>
            <p:cNvSpPr/>
            <p:nvPr/>
          </p:nvSpPr>
          <p:spPr>
            <a:xfrm>
              <a:off x="7576374" y="2515480"/>
              <a:ext cx="243808" cy="0"/>
            </a:xfrm>
            <a:custGeom>
              <a:avLst/>
              <a:gdLst/>
              <a:ahLst/>
              <a:cxnLst/>
              <a:rect l="l" t="t" r="r" b="b"/>
              <a:pathLst>
                <a:path w="243840">
                  <a:moveTo>
                    <a:pt x="0" y="0"/>
                  </a:moveTo>
                  <a:lnTo>
                    <a:pt x="243839" y="0"/>
                  </a:lnTo>
                </a:path>
              </a:pathLst>
            </a:custGeom>
            <a:ln w="28956">
              <a:solidFill>
                <a:srgbClr val="F7D29F"/>
              </a:solidFill>
            </a:ln>
          </p:spPr>
          <p:txBody>
            <a:bodyPr wrap="square" lIns="0" tIns="0" rIns="0" bIns="0" rtlCol="0"/>
            <a:lstStyle/>
            <a:p>
              <a:pPr defTabSz="914286">
                <a:defRPr/>
              </a:pPr>
              <a:endParaRPr sz="1800">
                <a:solidFill>
                  <a:prstClr val="black"/>
                </a:solidFill>
                <a:latin typeface="Calibri"/>
              </a:endParaRPr>
            </a:p>
          </p:txBody>
        </p:sp>
        <p:sp>
          <p:nvSpPr>
            <p:cNvPr id="195" name="object 74">
              <a:extLst>
                <a:ext uri="{FF2B5EF4-FFF2-40B4-BE49-F238E27FC236}">
                  <a16:creationId xmlns:a16="http://schemas.microsoft.com/office/drawing/2014/main" id="{6B216121-27F2-6948-AEF2-D7939671FCBB}"/>
                </a:ext>
              </a:extLst>
            </p:cNvPr>
            <p:cNvSpPr/>
            <p:nvPr/>
          </p:nvSpPr>
          <p:spPr>
            <a:xfrm>
              <a:off x="7653326" y="2470530"/>
              <a:ext cx="88888" cy="88888"/>
            </a:xfrm>
            <a:custGeom>
              <a:avLst/>
              <a:gdLst/>
              <a:ahLst/>
              <a:cxnLst/>
              <a:rect l="l" t="t" r="r" b="b"/>
              <a:pathLst>
                <a:path w="88900" h="88900">
                  <a:moveTo>
                    <a:pt x="44196" y="0"/>
                  </a:moveTo>
                  <a:lnTo>
                    <a:pt x="0" y="88392"/>
                  </a:lnTo>
                  <a:lnTo>
                    <a:pt x="88392" y="88392"/>
                  </a:lnTo>
                  <a:lnTo>
                    <a:pt x="44196" y="0"/>
                  </a:lnTo>
                  <a:close/>
                </a:path>
              </a:pathLst>
            </a:custGeom>
            <a:solidFill>
              <a:srgbClr val="F7D29F"/>
            </a:solidFill>
          </p:spPr>
          <p:txBody>
            <a:bodyPr wrap="square" lIns="0" tIns="0" rIns="0" bIns="0" rtlCol="0"/>
            <a:lstStyle/>
            <a:p>
              <a:pPr defTabSz="914286">
                <a:defRPr/>
              </a:pPr>
              <a:endParaRPr sz="1800">
                <a:solidFill>
                  <a:prstClr val="black"/>
                </a:solidFill>
                <a:latin typeface="Calibri"/>
              </a:endParaRPr>
            </a:p>
          </p:txBody>
        </p:sp>
        <p:sp>
          <p:nvSpPr>
            <p:cNvPr id="196" name="object 75">
              <a:extLst>
                <a:ext uri="{FF2B5EF4-FFF2-40B4-BE49-F238E27FC236}">
                  <a16:creationId xmlns:a16="http://schemas.microsoft.com/office/drawing/2014/main" id="{4458B46D-656C-4B43-AD83-03F511F858E7}"/>
                </a:ext>
              </a:extLst>
            </p:cNvPr>
            <p:cNvSpPr/>
            <p:nvPr/>
          </p:nvSpPr>
          <p:spPr>
            <a:xfrm>
              <a:off x="7653326" y="2470530"/>
              <a:ext cx="88888" cy="88888"/>
            </a:xfrm>
            <a:custGeom>
              <a:avLst/>
              <a:gdLst/>
              <a:ahLst/>
              <a:cxnLst/>
              <a:rect l="l" t="t" r="r" b="b"/>
              <a:pathLst>
                <a:path w="88900" h="88900">
                  <a:moveTo>
                    <a:pt x="44196" y="0"/>
                  </a:moveTo>
                  <a:lnTo>
                    <a:pt x="88392" y="88392"/>
                  </a:lnTo>
                  <a:lnTo>
                    <a:pt x="0" y="88392"/>
                  </a:lnTo>
                  <a:lnTo>
                    <a:pt x="44196" y="0"/>
                  </a:lnTo>
                  <a:close/>
                </a:path>
              </a:pathLst>
            </a:custGeom>
            <a:ln w="12192">
              <a:solidFill>
                <a:srgbClr val="F7D29F"/>
              </a:solidFill>
            </a:ln>
          </p:spPr>
          <p:txBody>
            <a:bodyPr wrap="square" lIns="0" tIns="0" rIns="0" bIns="0" rtlCol="0"/>
            <a:lstStyle/>
            <a:p>
              <a:pPr defTabSz="914286">
                <a:defRPr/>
              </a:pPr>
              <a:endParaRPr sz="1800">
                <a:solidFill>
                  <a:prstClr val="black"/>
                </a:solidFill>
                <a:latin typeface="Calibri"/>
              </a:endParaRPr>
            </a:p>
          </p:txBody>
        </p:sp>
        <p:sp>
          <p:nvSpPr>
            <p:cNvPr id="197" name="object 76">
              <a:extLst>
                <a:ext uri="{FF2B5EF4-FFF2-40B4-BE49-F238E27FC236}">
                  <a16:creationId xmlns:a16="http://schemas.microsoft.com/office/drawing/2014/main" id="{2DE155CA-D6D0-3347-93A5-3420BC0708BB}"/>
                </a:ext>
              </a:extLst>
            </p:cNvPr>
            <p:cNvSpPr/>
            <p:nvPr/>
          </p:nvSpPr>
          <p:spPr>
            <a:xfrm>
              <a:off x="3728012" y="4488041"/>
              <a:ext cx="5257115" cy="0"/>
            </a:xfrm>
            <a:custGeom>
              <a:avLst/>
              <a:gdLst/>
              <a:ahLst/>
              <a:cxnLst/>
              <a:rect l="l" t="t" r="r" b="b"/>
              <a:pathLst>
                <a:path w="5257800">
                  <a:moveTo>
                    <a:pt x="0" y="0"/>
                  </a:moveTo>
                  <a:lnTo>
                    <a:pt x="5257800" y="0"/>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98" name="object 77">
              <a:extLst>
                <a:ext uri="{FF2B5EF4-FFF2-40B4-BE49-F238E27FC236}">
                  <a16:creationId xmlns:a16="http://schemas.microsoft.com/office/drawing/2014/main" id="{3A9E3A8F-E7F0-0546-BB32-2C4F341B2997}"/>
                </a:ext>
              </a:extLst>
            </p:cNvPr>
            <p:cNvSpPr/>
            <p:nvPr/>
          </p:nvSpPr>
          <p:spPr>
            <a:xfrm>
              <a:off x="4267438" y="4492615"/>
              <a:ext cx="0" cy="26668"/>
            </a:xfrm>
            <a:custGeom>
              <a:avLst/>
              <a:gdLst/>
              <a:ahLst/>
              <a:cxnLst/>
              <a:rect l="l" t="t" r="r" b="b"/>
              <a:pathLst>
                <a:path h="26670">
                  <a:moveTo>
                    <a:pt x="0" y="0"/>
                  </a:moveTo>
                  <a:lnTo>
                    <a:pt x="0" y="26416"/>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99" name="object 78">
              <a:extLst>
                <a:ext uri="{FF2B5EF4-FFF2-40B4-BE49-F238E27FC236}">
                  <a16:creationId xmlns:a16="http://schemas.microsoft.com/office/drawing/2014/main" id="{C40F82E3-3C75-5443-9763-1391569BEA9C}"/>
                </a:ext>
              </a:extLst>
            </p:cNvPr>
            <p:cNvSpPr/>
            <p:nvPr/>
          </p:nvSpPr>
          <p:spPr>
            <a:xfrm>
              <a:off x="5343242" y="4494139"/>
              <a:ext cx="0" cy="26668"/>
            </a:xfrm>
            <a:custGeom>
              <a:avLst/>
              <a:gdLst/>
              <a:ahLst/>
              <a:cxnLst/>
              <a:rect l="l" t="t" r="r" b="b"/>
              <a:pathLst>
                <a:path h="26670">
                  <a:moveTo>
                    <a:pt x="0" y="0"/>
                  </a:moveTo>
                  <a:lnTo>
                    <a:pt x="0" y="26416"/>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200" name="object 79">
              <a:extLst>
                <a:ext uri="{FF2B5EF4-FFF2-40B4-BE49-F238E27FC236}">
                  <a16:creationId xmlns:a16="http://schemas.microsoft.com/office/drawing/2014/main" id="{D755CEBC-F67F-7E49-BA0F-191ADA49B9DA}"/>
                </a:ext>
              </a:extLst>
            </p:cNvPr>
            <p:cNvSpPr/>
            <p:nvPr/>
          </p:nvSpPr>
          <p:spPr>
            <a:xfrm>
              <a:off x="8610273" y="4494139"/>
              <a:ext cx="0" cy="26668"/>
            </a:xfrm>
            <a:custGeom>
              <a:avLst/>
              <a:gdLst/>
              <a:ahLst/>
              <a:cxnLst/>
              <a:rect l="l" t="t" r="r" b="b"/>
              <a:pathLst>
                <a:path h="26670">
                  <a:moveTo>
                    <a:pt x="0" y="0"/>
                  </a:moveTo>
                  <a:lnTo>
                    <a:pt x="0" y="26416"/>
                  </a:lnTo>
                </a:path>
              </a:pathLst>
            </a:custGeom>
            <a:ln w="12192">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201" name="object 81">
              <a:extLst>
                <a:ext uri="{FF2B5EF4-FFF2-40B4-BE49-F238E27FC236}">
                  <a16:creationId xmlns:a16="http://schemas.microsoft.com/office/drawing/2014/main" id="{219A8DE2-E330-4F42-888C-324A55E8985B}"/>
                </a:ext>
              </a:extLst>
            </p:cNvPr>
            <p:cNvSpPr txBox="1"/>
            <p:nvPr/>
          </p:nvSpPr>
          <p:spPr>
            <a:xfrm>
              <a:off x="3498048" y="2138051"/>
              <a:ext cx="5553622" cy="1123513"/>
            </a:xfrm>
            <a:prstGeom prst="rect">
              <a:avLst/>
            </a:prstGeom>
          </p:spPr>
          <p:txBody>
            <a:bodyPr vert="horz" wrap="square" lIns="0" tIns="0" rIns="0" bIns="0" rtlCol="0">
              <a:spAutoFit/>
            </a:bodyPr>
            <a:lstStyle/>
            <a:p>
              <a:pPr defTabSz="914286">
                <a:spcBef>
                  <a:spcPts val="40"/>
                </a:spcBef>
                <a:defRPr/>
              </a:pPr>
              <a:endParaRPr sz="1851" dirty="0">
                <a:solidFill>
                  <a:prstClr val="black"/>
                </a:solidFill>
                <a:latin typeface="Times New Roman"/>
                <a:cs typeface="Times New Roman"/>
              </a:endParaRPr>
            </a:p>
            <a:p>
              <a:pPr marL="1104762" defTabSz="914286">
                <a:spcBef>
                  <a:spcPts val="5"/>
                </a:spcBef>
                <a:tabLst>
                  <a:tab pos="3015237" algn="l"/>
                  <a:tab pos="4349207" algn="l"/>
                </a:tabLst>
                <a:defRPr/>
              </a:pPr>
              <a:r>
                <a:rPr sz="1200" spc="-5" dirty="0">
                  <a:solidFill>
                    <a:srgbClr val="404040"/>
                  </a:solidFill>
                  <a:latin typeface="Arial"/>
                  <a:cs typeface="Arial"/>
                </a:rPr>
                <a:t>Ranibizumab	</a:t>
              </a:r>
              <a:r>
                <a:rPr sz="1200" dirty="0">
                  <a:solidFill>
                    <a:srgbClr val="404040"/>
                  </a:solidFill>
                  <a:latin typeface="Arial"/>
                  <a:cs typeface="Arial"/>
                </a:rPr>
                <a:t>PRP	</a:t>
              </a:r>
              <a:r>
                <a:rPr sz="1200" spc="-5" dirty="0">
                  <a:solidFill>
                    <a:srgbClr val="404040"/>
                  </a:solidFill>
                  <a:latin typeface="Arial"/>
                  <a:cs typeface="Arial"/>
                </a:rPr>
                <a:t>Combination</a:t>
              </a:r>
              <a:endParaRPr sz="1200" dirty="0">
                <a:solidFill>
                  <a:prstClr val="black"/>
                </a:solidFill>
                <a:latin typeface="Arial"/>
                <a:cs typeface="Arial"/>
              </a:endParaRPr>
            </a:p>
            <a:p>
              <a:pPr defTabSz="914286">
                <a:spcBef>
                  <a:spcPts val="11"/>
                </a:spcBef>
                <a:defRPr/>
              </a:pPr>
              <a:endParaRPr sz="1400" dirty="0">
                <a:solidFill>
                  <a:prstClr val="black"/>
                </a:solidFill>
                <a:latin typeface="Times New Roman"/>
                <a:cs typeface="Times New Roman"/>
              </a:endParaRPr>
            </a:p>
            <a:p>
              <a:pPr marL="12699" defTabSz="914286">
                <a:defRPr/>
              </a:pPr>
              <a:r>
                <a:rPr sz="1200" spc="-5" dirty="0">
                  <a:solidFill>
                    <a:srgbClr val="404040"/>
                  </a:solidFill>
                  <a:latin typeface="Arial"/>
                  <a:cs typeface="Arial"/>
                </a:rPr>
                <a:t>0</a:t>
              </a:r>
              <a:endParaRPr sz="1200" dirty="0">
                <a:solidFill>
                  <a:prstClr val="black"/>
                </a:solidFill>
                <a:latin typeface="Arial"/>
                <a:cs typeface="Arial"/>
              </a:endParaRPr>
            </a:p>
            <a:p>
              <a:pPr marR="5079" algn="r" defTabSz="914286">
                <a:spcBef>
                  <a:spcPts val="300"/>
                </a:spcBef>
                <a:defRPr/>
              </a:pPr>
              <a:r>
                <a:rPr sz="1400" b="1" dirty="0">
                  <a:solidFill>
                    <a:prstClr val="black"/>
                  </a:solidFill>
                  <a:latin typeface="Arial"/>
                  <a:cs typeface="Arial"/>
                </a:rPr>
                <a:t>-0.9</a:t>
              </a:r>
              <a:endParaRPr sz="1400" dirty="0">
                <a:solidFill>
                  <a:prstClr val="black"/>
                </a:solidFill>
                <a:latin typeface="Arial"/>
                <a:cs typeface="Arial"/>
              </a:endParaRPr>
            </a:p>
          </p:txBody>
        </p:sp>
        <p:sp>
          <p:nvSpPr>
            <p:cNvPr id="202" name="object 84">
              <a:extLst>
                <a:ext uri="{FF2B5EF4-FFF2-40B4-BE49-F238E27FC236}">
                  <a16:creationId xmlns:a16="http://schemas.microsoft.com/office/drawing/2014/main" id="{EFCADBFB-2A50-DF46-BC7C-D98EB459914D}"/>
                </a:ext>
              </a:extLst>
            </p:cNvPr>
            <p:cNvSpPr/>
            <p:nvPr/>
          </p:nvSpPr>
          <p:spPr>
            <a:xfrm>
              <a:off x="6867042" y="4172614"/>
              <a:ext cx="685711" cy="571426"/>
            </a:xfrm>
            <a:custGeom>
              <a:avLst/>
              <a:gdLst/>
              <a:ahLst/>
              <a:cxnLst/>
              <a:rect l="l" t="t" r="r" b="b"/>
              <a:pathLst>
                <a:path w="685800" h="571500">
                  <a:moveTo>
                    <a:pt x="514350" y="285750"/>
                  </a:moveTo>
                  <a:lnTo>
                    <a:pt x="171450" y="285750"/>
                  </a:lnTo>
                  <a:lnTo>
                    <a:pt x="171450" y="571500"/>
                  </a:lnTo>
                  <a:lnTo>
                    <a:pt x="514350" y="571500"/>
                  </a:lnTo>
                  <a:lnTo>
                    <a:pt x="514350" y="285750"/>
                  </a:lnTo>
                  <a:close/>
                </a:path>
                <a:path w="685800" h="571500">
                  <a:moveTo>
                    <a:pt x="342900" y="0"/>
                  </a:moveTo>
                  <a:lnTo>
                    <a:pt x="0" y="285750"/>
                  </a:lnTo>
                  <a:lnTo>
                    <a:pt x="685800" y="285750"/>
                  </a:lnTo>
                  <a:lnTo>
                    <a:pt x="342900" y="0"/>
                  </a:lnTo>
                  <a:close/>
                </a:path>
              </a:pathLst>
            </a:custGeom>
            <a:solidFill>
              <a:srgbClr val="FF0000"/>
            </a:solidFill>
          </p:spPr>
          <p:txBody>
            <a:bodyPr wrap="square" lIns="0" tIns="0" rIns="0" bIns="0" rtlCol="0"/>
            <a:lstStyle/>
            <a:p>
              <a:pPr defTabSz="914286">
                <a:defRPr/>
              </a:pPr>
              <a:endParaRPr sz="1800">
                <a:solidFill>
                  <a:prstClr val="black"/>
                </a:solidFill>
                <a:latin typeface="Calibri"/>
              </a:endParaRPr>
            </a:p>
          </p:txBody>
        </p:sp>
      </p:grpSp>
      <p:sp>
        <p:nvSpPr>
          <p:cNvPr id="203" name="object 85">
            <a:extLst>
              <a:ext uri="{FF2B5EF4-FFF2-40B4-BE49-F238E27FC236}">
                <a16:creationId xmlns:a16="http://schemas.microsoft.com/office/drawing/2014/main" id="{BDD899DF-2B85-D242-9ACD-153CA9BDB73E}"/>
              </a:ext>
            </a:extLst>
          </p:cNvPr>
          <p:cNvSpPr txBox="1"/>
          <p:nvPr/>
        </p:nvSpPr>
        <p:spPr>
          <a:xfrm>
            <a:off x="601132" y="5995440"/>
            <a:ext cx="4656667" cy="107722"/>
          </a:xfrm>
          <a:prstGeom prst="rect">
            <a:avLst/>
          </a:prstGeom>
        </p:spPr>
        <p:txBody>
          <a:bodyPr vert="horz" wrap="square" lIns="0" tIns="0" rIns="0" bIns="0" rtlCol="0">
            <a:spAutoFit/>
          </a:bodyPr>
          <a:lstStyle/>
          <a:p>
            <a:pPr marL="12699" defTabSz="914286">
              <a:defRPr/>
            </a:pPr>
            <a:r>
              <a:rPr sz="700" spc="-5" dirty="0">
                <a:latin typeface="Arial"/>
                <a:cs typeface="Arial"/>
              </a:rPr>
              <a:t>Lang </a:t>
            </a:r>
            <a:r>
              <a:rPr sz="700" dirty="0">
                <a:latin typeface="Arial"/>
                <a:cs typeface="Arial"/>
              </a:rPr>
              <a:t>GE </a:t>
            </a:r>
            <a:r>
              <a:rPr sz="700" spc="-5" dirty="0">
                <a:latin typeface="Arial"/>
                <a:cs typeface="Arial"/>
              </a:rPr>
              <a:t>et al. </a:t>
            </a:r>
            <a:r>
              <a:rPr sz="700" dirty="0">
                <a:latin typeface="Arial"/>
                <a:cs typeface="Arial"/>
              </a:rPr>
              <a:t>Acta ophthalmologica. </a:t>
            </a:r>
            <a:r>
              <a:rPr sz="700" spc="-5" dirty="0">
                <a:latin typeface="Arial"/>
                <a:cs typeface="Arial"/>
              </a:rPr>
              <a:t>2020</a:t>
            </a:r>
            <a:r>
              <a:rPr sz="700" spc="100" dirty="0">
                <a:latin typeface="Arial"/>
                <a:cs typeface="Arial"/>
              </a:rPr>
              <a:t> </a:t>
            </a:r>
            <a:r>
              <a:rPr sz="700" spc="-5" dirty="0">
                <a:latin typeface="Arial"/>
                <a:cs typeface="Arial"/>
              </a:rPr>
              <a:t>Aug;98(5):e530-9.</a:t>
            </a:r>
            <a:endParaRPr sz="700" dirty="0">
              <a:latin typeface="Arial"/>
              <a:cs typeface="Arial"/>
            </a:endParaRPr>
          </a:p>
        </p:txBody>
      </p:sp>
      <p:sp>
        <p:nvSpPr>
          <p:cNvPr id="7" name="Rectangle 6">
            <a:extLst>
              <a:ext uri="{FF2B5EF4-FFF2-40B4-BE49-F238E27FC236}">
                <a16:creationId xmlns:a16="http://schemas.microsoft.com/office/drawing/2014/main" id="{1A9E2F4C-D4BA-DB49-AA27-B6C69DF50659}"/>
              </a:ext>
            </a:extLst>
          </p:cNvPr>
          <p:cNvSpPr/>
          <p:nvPr/>
        </p:nvSpPr>
        <p:spPr>
          <a:xfrm>
            <a:off x="2226274" y="1804665"/>
            <a:ext cx="7536252" cy="369332"/>
          </a:xfrm>
          <a:prstGeom prst="rect">
            <a:avLst/>
          </a:prstGeom>
          <a:solidFill>
            <a:schemeClr val="bg1"/>
          </a:solidFill>
        </p:spPr>
        <p:txBody>
          <a:bodyPr wrap="square">
            <a:spAutoFit/>
          </a:bodyPr>
          <a:lstStyle/>
          <a:p>
            <a:pPr marL="7938" indent="-7938" algn="ctr" defTabSz="914286">
              <a:defRPr/>
            </a:pPr>
            <a:r>
              <a:rPr lang="en-IN" sz="1800" b="1" spc="-5" dirty="0">
                <a:solidFill>
                  <a:prstClr val="black"/>
                </a:solidFill>
                <a:cs typeface="Arial"/>
              </a:rPr>
              <a:t>Change </a:t>
            </a:r>
            <a:r>
              <a:rPr lang="en-IN" sz="1800" b="1" dirty="0">
                <a:solidFill>
                  <a:prstClr val="black"/>
                </a:solidFill>
                <a:cs typeface="Arial"/>
              </a:rPr>
              <a:t>in area of </a:t>
            </a:r>
            <a:r>
              <a:rPr lang="en-IN" sz="1800" b="1" spc="-5" dirty="0">
                <a:solidFill>
                  <a:prstClr val="black"/>
                </a:solidFill>
                <a:cs typeface="Arial"/>
              </a:rPr>
              <a:t>neovascularization </a:t>
            </a:r>
            <a:r>
              <a:rPr lang="en-IN" sz="1800" b="1" dirty="0">
                <a:solidFill>
                  <a:prstClr val="black"/>
                </a:solidFill>
                <a:cs typeface="Arial"/>
              </a:rPr>
              <a:t>from baseline to </a:t>
            </a:r>
            <a:r>
              <a:rPr lang="en-IN" sz="1800" b="1" spc="-5" dirty="0">
                <a:solidFill>
                  <a:prstClr val="black"/>
                </a:solidFill>
                <a:cs typeface="Arial"/>
              </a:rPr>
              <a:t>Month</a:t>
            </a:r>
            <a:r>
              <a:rPr lang="en-IN" sz="1800" b="1" spc="5" dirty="0">
                <a:solidFill>
                  <a:prstClr val="black"/>
                </a:solidFill>
                <a:cs typeface="Arial"/>
              </a:rPr>
              <a:t> </a:t>
            </a:r>
            <a:r>
              <a:rPr lang="en-IN" sz="1800" b="1" spc="-5" dirty="0">
                <a:solidFill>
                  <a:prstClr val="black"/>
                </a:solidFill>
                <a:cs typeface="Arial"/>
              </a:rPr>
              <a:t>12</a:t>
            </a:r>
            <a:endParaRPr lang="en-IN" sz="1800" dirty="0">
              <a:solidFill>
                <a:prstClr val="black"/>
              </a:solidFill>
              <a:cs typeface="Arial"/>
            </a:endParaRPr>
          </a:p>
        </p:txBody>
      </p:sp>
      <p:sp>
        <p:nvSpPr>
          <p:cNvPr id="205" name="object 34">
            <a:extLst>
              <a:ext uri="{FF2B5EF4-FFF2-40B4-BE49-F238E27FC236}">
                <a16:creationId xmlns:a16="http://schemas.microsoft.com/office/drawing/2014/main" id="{F4A97BE2-B169-534C-8C84-829BE19C6575}"/>
              </a:ext>
            </a:extLst>
          </p:cNvPr>
          <p:cNvSpPr txBox="1"/>
          <p:nvPr/>
        </p:nvSpPr>
        <p:spPr>
          <a:xfrm>
            <a:off x="609600" y="4743934"/>
            <a:ext cx="10972800" cy="738664"/>
          </a:xfrm>
          <a:prstGeom prst="rect">
            <a:avLst/>
          </a:prstGeom>
        </p:spPr>
        <p:txBody>
          <a:bodyPr vert="horz" wrap="square" lIns="0" tIns="0" rIns="0" bIns="0" rtlCol="0">
            <a:spAutoFit/>
          </a:bodyPr>
          <a:lstStyle/>
          <a:p>
            <a:pPr marL="269875" marR="402541" algn="ctr" defTabSz="914286">
              <a:defRPr/>
            </a:pPr>
            <a:r>
              <a:rPr lang="en-IN" sz="1600" b="1" spc="-5" dirty="0">
                <a:solidFill>
                  <a:srgbClr val="002060"/>
                </a:solidFill>
                <a:cs typeface="Arial"/>
              </a:rPr>
              <a:t>At Month 3, both ranibizumab and a combination of ranibizumab plus PRP were significantly  more effective than PRP monotherapy at reducing NV area, however, this significance did not  persist up to Month 12 for the combination group. Primary endpoint data.</a:t>
            </a:r>
          </a:p>
        </p:txBody>
      </p:sp>
    </p:spTree>
    <p:extLst>
      <p:ext uri="{BB962C8B-B14F-4D97-AF65-F5344CB8AC3E}">
        <p14:creationId xmlns:p14="http://schemas.microsoft.com/office/powerpoint/2010/main" val="25823384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 name="Group 128">
            <a:extLst>
              <a:ext uri="{FF2B5EF4-FFF2-40B4-BE49-F238E27FC236}">
                <a16:creationId xmlns:a16="http://schemas.microsoft.com/office/drawing/2014/main" id="{E07C95A2-B4C4-B045-925C-C66C97904649}"/>
              </a:ext>
            </a:extLst>
          </p:cNvPr>
          <p:cNvGrpSpPr/>
          <p:nvPr/>
        </p:nvGrpSpPr>
        <p:grpSpPr>
          <a:xfrm>
            <a:off x="10505735" y="-1686265"/>
            <a:ext cx="3372530" cy="3372530"/>
            <a:chOff x="10363200" y="-1804038"/>
            <a:chExt cx="3659885" cy="3659885"/>
          </a:xfrm>
        </p:grpSpPr>
        <p:sp>
          <p:nvSpPr>
            <p:cNvPr id="130" name="Pie 129">
              <a:extLst>
                <a:ext uri="{FF2B5EF4-FFF2-40B4-BE49-F238E27FC236}">
                  <a16:creationId xmlns:a16="http://schemas.microsoft.com/office/drawing/2014/main" id="{ACE41397-5453-B447-BCF8-D227FA7AA0BD}"/>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1" name="Block Arc 130">
              <a:extLst>
                <a:ext uri="{FF2B5EF4-FFF2-40B4-BE49-F238E27FC236}">
                  <a16:creationId xmlns:a16="http://schemas.microsoft.com/office/drawing/2014/main" id="{AF06005F-AFF0-794F-A74F-CE0055ED00E3}"/>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sp>
        <p:nvSpPr>
          <p:cNvPr id="6" name="Slide Number Placeholder 5"/>
          <p:cNvSpPr>
            <a:spLocks noGrp="1"/>
          </p:cNvSpPr>
          <p:nvPr>
            <p:ph type="sldNum" sz="quarter" idx="11"/>
          </p:nvPr>
        </p:nvSpPr>
        <p:spPr/>
        <p:txBody>
          <a:bodyPr/>
          <a:lstStyle/>
          <a:p>
            <a:fld id="{47547CF9-5B10-D24F-A8D7-45A9778164F7}" type="slidenum">
              <a:rPr lang="uk-UA" smtClean="0">
                <a:latin typeface="Arial" panose="020B0604020202020204" pitchFamily="34" charset="0"/>
                <a:cs typeface="Arial" panose="020B0604020202020204" pitchFamily="34" charset="0"/>
              </a:rPr>
              <a:pPr/>
              <a:t>37</a:t>
            </a:fld>
            <a:endParaRPr lang="uk-UA" dirty="0">
              <a:latin typeface="Arial" panose="020B0604020202020204" pitchFamily="34" charset="0"/>
              <a:cs typeface="Arial" panose="020B0604020202020204" pitchFamily="34" charset="0"/>
            </a:endParaRPr>
          </a:p>
        </p:txBody>
      </p:sp>
      <p:sp>
        <p:nvSpPr>
          <p:cNvPr id="11" name="Title 1"/>
          <p:cNvSpPr>
            <a:spLocks noGrp="1"/>
          </p:cNvSpPr>
          <p:nvPr>
            <p:ph type="title"/>
          </p:nvPr>
        </p:nvSpPr>
        <p:spPr>
          <a:xfrm>
            <a:off x="613276" y="366531"/>
            <a:ext cx="10054723" cy="1371122"/>
          </a:xfrm>
        </p:spPr>
        <p:txBody>
          <a:bodyPr wrap="square" anchor="ctr">
            <a:normAutofit/>
          </a:bodyPr>
          <a:lstStyle/>
          <a:p>
            <a:pPr>
              <a:lnSpc>
                <a:spcPct val="90000"/>
              </a:lnSpc>
            </a:pPr>
            <a:r>
              <a:rPr lang="en-US" sz="3100" spc="-133" dirty="0"/>
              <a:t>Pronounced improvement </a:t>
            </a:r>
            <a:r>
              <a:rPr lang="en-US" sz="3100" spc="-133" dirty="0">
                <a:latin typeface="Arial" panose="020B0604020202020204" pitchFamily="34" charset="0"/>
                <a:cs typeface="Arial" panose="020B0604020202020204" pitchFamily="34" charset="0"/>
              </a:rPr>
              <a:t>of morphological parameters in  ranibizumab and combination group</a:t>
            </a:r>
          </a:p>
        </p:txBody>
      </p:sp>
      <p:sp>
        <p:nvSpPr>
          <p:cNvPr id="128" name="object 75">
            <a:extLst>
              <a:ext uri="{FF2B5EF4-FFF2-40B4-BE49-F238E27FC236}">
                <a16:creationId xmlns:a16="http://schemas.microsoft.com/office/drawing/2014/main" id="{30DD792A-BB05-C34D-9535-3EBD4B5D0B6A}"/>
              </a:ext>
            </a:extLst>
          </p:cNvPr>
          <p:cNvSpPr/>
          <p:nvPr/>
        </p:nvSpPr>
        <p:spPr>
          <a:xfrm>
            <a:off x="11125200" y="396639"/>
            <a:ext cx="784862" cy="580208"/>
          </a:xfrm>
          <a:prstGeom prst="rect">
            <a:avLst/>
          </a:prstGeom>
          <a: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artisticPhotocopy/>
                      </a14:imgEffect>
                      <a14:imgEffect>
                        <a14:brightnessContrast bright="40000" contrast="40000"/>
                      </a14:imgEffect>
                    </a14:imgLayer>
                  </a14:imgProps>
                </a:ext>
              </a:extLst>
            </a:blip>
            <a:stretch>
              <a:fillRect/>
            </a:stretch>
          </a:blipFill>
        </p:spPr>
        <p:txBody>
          <a:bodyPr wrap="square" lIns="0" tIns="0" rIns="0" bIns="0" rtlCol="0"/>
          <a:lstStyle/>
          <a:p>
            <a:pPr defTabSz="914286">
              <a:defRPr/>
            </a:pPr>
            <a:endParaRPr sz="1800" dirty="0">
              <a:solidFill>
                <a:prstClr val="black"/>
              </a:solidFill>
              <a:latin typeface="Calibri"/>
            </a:endParaRPr>
          </a:p>
        </p:txBody>
      </p:sp>
      <p:sp>
        <p:nvSpPr>
          <p:cNvPr id="86" name="Rounded Rectangle 85">
            <a:extLst>
              <a:ext uri="{FF2B5EF4-FFF2-40B4-BE49-F238E27FC236}">
                <a16:creationId xmlns:a16="http://schemas.microsoft.com/office/drawing/2014/main" id="{247A84AD-A650-FD48-B90F-73D001B46644}"/>
              </a:ext>
            </a:extLst>
          </p:cNvPr>
          <p:cNvSpPr/>
          <p:nvPr/>
        </p:nvSpPr>
        <p:spPr>
          <a:xfrm>
            <a:off x="612562" y="1975282"/>
            <a:ext cx="10969838" cy="3566714"/>
          </a:xfrm>
          <a:prstGeom prst="roundRect">
            <a:avLst>
              <a:gd name="adj" fmla="val 3921"/>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7" name="Rectangle 6">
            <a:extLst>
              <a:ext uri="{FF2B5EF4-FFF2-40B4-BE49-F238E27FC236}">
                <a16:creationId xmlns:a16="http://schemas.microsoft.com/office/drawing/2014/main" id="{1A9E2F4C-D4BA-DB49-AA27-B6C69DF50659}"/>
              </a:ext>
            </a:extLst>
          </p:cNvPr>
          <p:cNvSpPr/>
          <p:nvPr/>
        </p:nvSpPr>
        <p:spPr>
          <a:xfrm>
            <a:off x="3799177" y="1804665"/>
            <a:ext cx="4951364" cy="369332"/>
          </a:xfrm>
          <a:prstGeom prst="rect">
            <a:avLst/>
          </a:prstGeom>
          <a:solidFill>
            <a:schemeClr val="bg1"/>
          </a:solidFill>
        </p:spPr>
        <p:txBody>
          <a:bodyPr wrap="square">
            <a:spAutoFit/>
          </a:bodyPr>
          <a:lstStyle/>
          <a:p>
            <a:pPr marL="7938" indent="-7938" algn="ctr" defTabSz="914286">
              <a:defRPr/>
            </a:pPr>
            <a:r>
              <a:rPr lang="en-IN" sz="1800" b="1" spc="-5" dirty="0">
                <a:solidFill>
                  <a:prstClr val="black"/>
                </a:solidFill>
                <a:cs typeface="Arial"/>
              </a:rPr>
              <a:t>Complete regression of leakage from NV</a:t>
            </a:r>
          </a:p>
        </p:txBody>
      </p:sp>
      <p:grpSp>
        <p:nvGrpSpPr>
          <p:cNvPr id="2" name="Group 1">
            <a:extLst>
              <a:ext uri="{FF2B5EF4-FFF2-40B4-BE49-F238E27FC236}">
                <a16:creationId xmlns:a16="http://schemas.microsoft.com/office/drawing/2014/main" id="{5CDA0089-CF93-AC43-8F05-EF8ED767A696}"/>
              </a:ext>
            </a:extLst>
          </p:cNvPr>
          <p:cNvGrpSpPr/>
          <p:nvPr/>
        </p:nvGrpSpPr>
        <p:grpSpPr>
          <a:xfrm>
            <a:off x="2313092" y="1856881"/>
            <a:ext cx="8177775" cy="3671252"/>
            <a:chOff x="2352868" y="2024818"/>
            <a:chExt cx="8177775" cy="3671252"/>
          </a:xfrm>
        </p:grpSpPr>
        <p:sp>
          <p:nvSpPr>
            <p:cNvPr id="89" name="object 7">
              <a:extLst>
                <a:ext uri="{FF2B5EF4-FFF2-40B4-BE49-F238E27FC236}">
                  <a16:creationId xmlns:a16="http://schemas.microsoft.com/office/drawing/2014/main" id="{4788F4D5-F124-994C-A18D-F46EF4755351}"/>
                </a:ext>
              </a:extLst>
            </p:cNvPr>
            <p:cNvSpPr/>
            <p:nvPr/>
          </p:nvSpPr>
          <p:spPr>
            <a:xfrm>
              <a:off x="3866679" y="3229383"/>
              <a:ext cx="577776" cy="2203798"/>
            </a:xfrm>
            <a:custGeom>
              <a:avLst/>
              <a:gdLst/>
              <a:ahLst/>
              <a:cxnLst/>
              <a:rect l="l" t="t" r="r" b="b"/>
              <a:pathLst>
                <a:path w="577850" h="2204085">
                  <a:moveTo>
                    <a:pt x="577596" y="0"/>
                  </a:moveTo>
                  <a:lnTo>
                    <a:pt x="0" y="0"/>
                  </a:lnTo>
                  <a:lnTo>
                    <a:pt x="0" y="2203704"/>
                  </a:lnTo>
                  <a:lnTo>
                    <a:pt x="577596" y="2203704"/>
                  </a:lnTo>
                  <a:lnTo>
                    <a:pt x="577596" y="0"/>
                  </a:lnTo>
                  <a:close/>
                </a:path>
              </a:pathLst>
            </a:custGeom>
            <a:solidFill>
              <a:srgbClr val="034E88"/>
            </a:solidFill>
          </p:spPr>
          <p:txBody>
            <a:bodyPr wrap="square" lIns="0" tIns="0" rIns="0" bIns="0" rtlCol="0"/>
            <a:lstStyle/>
            <a:p>
              <a:pPr defTabSz="914286">
                <a:defRPr/>
              </a:pPr>
              <a:endParaRPr sz="1800">
                <a:solidFill>
                  <a:prstClr val="black"/>
                </a:solidFill>
                <a:latin typeface="Calibri"/>
              </a:endParaRPr>
            </a:p>
          </p:txBody>
        </p:sp>
        <p:sp>
          <p:nvSpPr>
            <p:cNvPr id="90" name="object 8">
              <a:extLst>
                <a:ext uri="{FF2B5EF4-FFF2-40B4-BE49-F238E27FC236}">
                  <a16:creationId xmlns:a16="http://schemas.microsoft.com/office/drawing/2014/main" id="{78E6507A-A777-E246-9AD7-BF11F9720CB2}"/>
                </a:ext>
              </a:extLst>
            </p:cNvPr>
            <p:cNvSpPr/>
            <p:nvPr/>
          </p:nvSpPr>
          <p:spPr>
            <a:xfrm>
              <a:off x="7071232" y="4510901"/>
              <a:ext cx="577776" cy="921899"/>
            </a:xfrm>
            <a:custGeom>
              <a:avLst/>
              <a:gdLst/>
              <a:ahLst/>
              <a:cxnLst/>
              <a:rect l="l" t="t" r="r" b="b"/>
              <a:pathLst>
                <a:path w="577850" h="922020">
                  <a:moveTo>
                    <a:pt x="577596" y="0"/>
                  </a:moveTo>
                  <a:lnTo>
                    <a:pt x="0" y="0"/>
                  </a:lnTo>
                  <a:lnTo>
                    <a:pt x="0" y="922020"/>
                  </a:lnTo>
                  <a:lnTo>
                    <a:pt x="577596" y="922020"/>
                  </a:lnTo>
                  <a:lnTo>
                    <a:pt x="577596" y="0"/>
                  </a:lnTo>
                  <a:close/>
                </a:path>
              </a:pathLst>
            </a:custGeom>
            <a:solidFill>
              <a:srgbClr val="034E88"/>
            </a:solidFill>
          </p:spPr>
          <p:txBody>
            <a:bodyPr wrap="square" lIns="0" tIns="0" rIns="0" bIns="0" rtlCol="0"/>
            <a:lstStyle/>
            <a:p>
              <a:pPr defTabSz="914286">
                <a:defRPr/>
              </a:pPr>
              <a:endParaRPr sz="1800">
                <a:solidFill>
                  <a:prstClr val="black"/>
                </a:solidFill>
                <a:latin typeface="Calibri"/>
              </a:endParaRPr>
            </a:p>
          </p:txBody>
        </p:sp>
        <p:sp>
          <p:nvSpPr>
            <p:cNvPr id="91" name="object 9">
              <a:extLst>
                <a:ext uri="{FF2B5EF4-FFF2-40B4-BE49-F238E27FC236}">
                  <a16:creationId xmlns:a16="http://schemas.microsoft.com/office/drawing/2014/main" id="{8DF4F569-E079-FB42-9059-C385DA36EC55}"/>
                </a:ext>
              </a:extLst>
            </p:cNvPr>
            <p:cNvSpPr/>
            <p:nvPr/>
          </p:nvSpPr>
          <p:spPr>
            <a:xfrm>
              <a:off x="7712753" y="5169181"/>
              <a:ext cx="579045" cy="264126"/>
            </a:xfrm>
            <a:custGeom>
              <a:avLst/>
              <a:gdLst/>
              <a:ahLst/>
              <a:cxnLst/>
              <a:rect l="l" t="t" r="r" b="b"/>
              <a:pathLst>
                <a:path w="579120" h="264160">
                  <a:moveTo>
                    <a:pt x="0" y="263652"/>
                  </a:moveTo>
                  <a:lnTo>
                    <a:pt x="579120" y="263652"/>
                  </a:lnTo>
                  <a:lnTo>
                    <a:pt x="579120" y="0"/>
                  </a:lnTo>
                  <a:lnTo>
                    <a:pt x="0" y="0"/>
                  </a:lnTo>
                  <a:lnTo>
                    <a:pt x="0" y="263652"/>
                  </a:lnTo>
                  <a:close/>
                </a:path>
              </a:pathLst>
            </a:custGeom>
            <a:solidFill>
              <a:schemeClr val="accent1">
                <a:lumMod val="25000"/>
                <a:lumOff val="75000"/>
              </a:schemeClr>
            </a:solidFill>
          </p:spPr>
          <p:txBody>
            <a:bodyPr wrap="square" lIns="0" tIns="0" rIns="0" bIns="0" rtlCol="0"/>
            <a:lstStyle/>
            <a:p>
              <a:pPr defTabSz="914286">
                <a:defRPr/>
              </a:pPr>
              <a:endParaRPr sz="1800">
                <a:solidFill>
                  <a:prstClr val="black"/>
                </a:solidFill>
                <a:latin typeface="Calibri"/>
              </a:endParaRPr>
            </a:p>
          </p:txBody>
        </p:sp>
        <p:sp>
          <p:nvSpPr>
            <p:cNvPr id="92" name="object 10">
              <a:extLst>
                <a:ext uri="{FF2B5EF4-FFF2-40B4-BE49-F238E27FC236}">
                  <a16:creationId xmlns:a16="http://schemas.microsoft.com/office/drawing/2014/main" id="{F475CE41-119F-E54C-A9B4-3172E0D9E646}"/>
                </a:ext>
              </a:extLst>
            </p:cNvPr>
            <p:cNvSpPr/>
            <p:nvPr/>
          </p:nvSpPr>
          <p:spPr>
            <a:xfrm>
              <a:off x="5151243" y="3229383"/>
              <a:ext cx="577776" cy="2203798"/>
            </a:xfrm>
            <a:custGeom>
              <a:avLst/>
              <a:gdLst/>
              <a:ahLst/>
              <a:cxnLst/>
              <a:rect l="l" t="t" r="r" b="b"/>
              <a:pathLst>
                <a:path w="577850" h="2204085">
                  <a:moveTo>
                    <a:pt x="577595" y="0"/>
                  </a:moveTo>
                  <a:lnTo>
                    <a:pt x="0" y="0"/>
                  </a:lnTo>
                  <a:lnTo>
                    <a:pt x="0" y="2203704"/>
                  </a:lnTo>
                  <a:lnTo>
                    <a:pt x="577595" y="2203704"/>
                  </a:lnTo>
                  <a:lnTo>
                    <a:pt x="577595" y="0"/>
                  </a:lnTo>
                  <a:close/>
                </a:path>
              </a:pathLst>
            </a:custGeom>
            <a:solidFill>
              <a:srgbClr val="00B0F0"/>
            </a:solidFill>
          </p:spPr>
          <p:txBody>
            <a:bodyPr wrap="square" lIns="0" tIns="0" rIns="0" bIns="0" rtlCol="0"/>
            <a:lstStyle/>
            <a:p>
              <a:pPr defTabSz="914286">
                <a:defRPr/>
              </a:pPr>
              <a:endParaRPr sz="1800">
                <a:solidFill>
                  <a:prstClr val="black"/>
                </a:solidFill>
                <a:latin typeface="Calibri"/>
              </a:endParaRPr>
            </a:p>
          </p:txBody>
        </p:sp>
        <p:sp>
          <p:nvSpPr>
            <p:cNvPr id="93" name="object 11">
              <a:extLst>
                <a:ext uri="{FF2B5EF4-FFF2-40B4-BE49-F238E27FC236}">
                  <a16:creationId xmlns:a16="http://schemas.microsoft.com/office/drawing/2014/main" id="{2EC8CF81-9CD2-CC4F-88C8-028118EF6400}"/>
                </a:ext>
              </a:extLst>
            </p:cNvPr>
            <p:cNvSpPr/>
            <p:nvPr/>
          </p:nvSpPr>
          <p:spPr>
            <a:xfrm>
              <a:off x="8354274" y="4840040"/>
              <a:ext cx="579045" cy="593014"/>
            </a:xfrm>
            <a:custGeom>
              <a:avLst/>
              <a:gdLst/>
              <a:ahLst/>
              <a:cxnLst/>
              <a:rect l="l" t="t" r="r" b="b"/>
              <a:pathLst>
                <a:path w="579120" h="593089">
                  <a:moveTo>
                    <a:pt x="579120" y="0"/>
                  </a:moveTo>
                  <a:lnTo>
                    <a:pt x="0" y="0"/>
                  </a:lnTo>
                  <a:lnTo>
                    <a:pt x="0" y="592835"/>
                  </a:lnTo>
                  <a:lnTo>
                    <a:pt x="579120" y="592835"/>
                  </a:lnTo>
                  <a:lnTo>
                    <a:pt x="579120" y="0"/>
                  </a:lnTo>
                  <a:close/>
                </a:path>
              </a:pathLst>
            </a:custGeom>
            <a:solidFill>
              <a:srgbClr val="00B0F0"/>
            </a:solidFill>
          </p:spPr>
          <p:txBody>
            <a:bodyPr wrap="square" lIns="0" tIns="0" rIns="0" bIns="0" rtlCol="0"/>
            <a:lstStyle/>
            <a:p>
              <a:pPr defTabSz="914286">
                <a:defRPr/>
              </a:pPr>
              <a:endParaRPr sz="1800">
                <a:solidFill>
                  <a:prstClr val="black"/>
                </a:solidFill>
                <a:latin typeface="Calibri"/>
              </a:endParaRPr>
            </a:p>
          </p:txBody>
        </p:sp>
        <p:sp>
          <p:nvSpPr>
            <p:cNvPr id="94" name="object 12">
              <a:extLst>
                <a:ext uri="{FF2B5EF4-FFF2-40B4-BE49-F238E27FC236}">
                  <a16:creationId xmlns:a16="http://schemas.microsoft.com/office/drawing/2014/main" id="{40DFC379-36A7-764B-BC65-96BD15212207}"/>
                </a:ext>
              </a:extLst>
            </p:cNvPr>
            <p:cNvSpPr/>
            <p:nvPr/>
          </p:nvSpPr>
          <p:spPr>
            <a:xfrm>
              <a:off x="3194682" y="2801194"/>
              <a:ext cx="0" cy="2631732"/>
            </a:xfrm>
            <a:custGeom>
              <a:avLst/>
              <a:gdLst/>
              <a:ahLst/>
              <a:cxnLst/>
              <a:rect l="l" t="t" r="r" b="b"/>
              <a:pathLst>
                <a:path h="2632075">
                  <a:moveTo>
                    <a:pt x="0" y="2631948"/>
                  </a:moveTo>
                  <a:lnTo>
                    <a:pt x="0" y="0"/>
                  </a:lnTo>
                </a:path>
              </a:pathLst>
            </a:custGeom>
            <a:ln w="9144">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95" name="object 13">
              <a:extLst>
                <a:ext uri="{FF2B5EF4-FFF2-40B4-BE49-F238E27FC236}">
                  <a16:creationId xmlns:a16="http://schemas.microsoft.com/office/drawing/2014/main" id="{4FC89D71-48FD-4E40-81C8-18E4B1F51AFB}"/>
                </a:ext>
              </a:extLst>
            </p:cNvPr>
            <p:cNvSpPr/>
            <p:nvPr/>
          </p:nvSpPr>
          <p:spPr>
            <a:xfrm>
              <a:off x="3148967" y="5432798"/>
              <a:ext cx="45714" cy="0"/>
            </a:xfrm>
            <a:custGeom>
              <a:avLst/>
              <a:gdLst/>
              <a:ahLst/>
              <a:cxnLst/>
              <a:rect l="l" t="t" r="r" b="b"/>
              <a:pathLst>
                <a:path w="45719">
                  <a:moveTo>
                    <a:pt x="0" y="0"/>
                  </a:moveTo>
                  <a:lnTo>
                    <a:pt x="45720" y="0"/>
                  </a:lnTo>
                </a:path>
              </a:pathLst>
            </a:custGeom>
            <a:ln w="9144">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96" name="object 14">
              <a:extLst>
                <a:ext uri="{FF2B5EF4-FFF2-40B4-BE49-F238E27FC236}">
                  <a16:creationId xmlns:a16="http://schemas.microsoft.com/office/drawing/2014/main" id="{D3C7CDD4-11CE-9345-A5B7-F9EDF78273F8}"/>
                </a:ext>
              </a:extLst>
            </p:cNvPr>
            <p:cNvSpPr/>
            <p:nvPr/>
          </p:nvSpPr>
          <p:spPr>
            <a:xfrm>
              <a:off x="3148967" y="5103658"/>
              <a:ext cx="45714" cy="0"/>
            </a:xfrm>
            <a:custGeom>
              <a:avLst/>
              <a:gdLst/>
              <a:ahLst/>
              <a:cxnLst/>
              <a:rect l="l" t="t" r="r" b="b"/>
              <a:pathLst>
                <a:path w="45719">
                  <a:moveTo>
                    <a:pt x="0" y="0"/>
                  </a:moveTo>
                  <a:lnTo>
                    <a:pt x="45720" y="0"/>
                  </a:lnTo>
                </a:path>
              </a:pathLst>
            </a:custGeom>
            <a:ln w="9144">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97" name="object 15">
              <a:extLst>
                <a:ext uri="{FF2B5EF4-FFF2-40B4-BE49-F238E27FC236}">
                  <a16:creationId xmlns:a16="http://schemas.microsoft.com/office/drawing/2014/main" id="{DF6331EA-BF93-AF44-B2A2-F61D2565C843}"/>
                </a:ext>
              </a:extLst>
            </p:cNvPr>
            <p:cNvSpPr/>
            <p:nvPr/>
          </p:nvSpPr>
          <p:spPr>
            <a:xfrm>
              <a:off x="3148967" y="4774516"/>
              <a:ext cx="45714" cy="0"/>
            </a:xfrm>
            <a:custGeom>
              <a:avLst/>
              <a:gdLst/>
              <a:ahLst/>
              <a:cxnLst/>
              <a:rect l="l" t="t" r="r" b="b"/>
              <a:pathLst>
                <a:path w="45719">
                  <a:moveTo>
                    <a:pt x="0" y="0"/>
                  </a:moveTo>
                  <a:lnTo>
                    <a:pt x="45720" y="0"/>
                  </a:lnTo>
                </a:path>
              </a:pathLst>
            </a:custGeom>
            <a:ln w="9144">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98" name="object 16">
              <a:extLst>
                <a:ext uri="{FF2B5EF4-FFF2-40B4-BE49-F238E27FC236}">
                  <a16:creationId xmlns:a16="http://schemas.microsoft.com/office/drawing/2014/main" id="{94F7BB26-C65E-BF4B-A362-CFF997367B51}"/>
                </a:ext>
              </a:extLst>
            </p:cNvPr>
            <p:cNvSpPr/>
            <p:nvPr/>
          </p:nvSpPr>
          <p:spPr>
            <a:xfrm>
              <a:off x="3148967" y="4445376"/>
              <a:ext cx="45714" cy="0"/>
            </a:xfrm>
            <a:custGeom>
              <a:avLst/>
              <a:gdLst/>
              <a:ahLst/>
              <a:cxnLst/>
              <a:rect l="l" t="t" r="r" b="b"/>
              <a:pathLst>
                <a:path w="45719">
                  <a:moveTo>
                    <a:pt x="0" y="0"/>
                  </a:moveTo>
                  <a:lnTo>
                    <a:pt x="45720" y="0"/>
                  </a:lnTo>
                </a:path>
              </a:pathLst>
            </a:custGeom>
            <a:ln w="9144">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99" name="object 17">
              <a:extLst>
                <a:ext uri="{FF2B5EF4-FFF2-40B4-BE49-F238E27FC236}">
                  <a16:creationId xmlns:a16="http://schemas.microsoft.com/office/drawing/2014/main" id="{E30D0D46-7932-6C4E-9B2A-B4735804F8A6}"/>
                </a:ext>
              </a:extLst>
            </p:cNvPr>
            <p:cNvSpPr/>
            <p:nvPr/>
          </p:nvSpPr>
          <p:spPr>
            <a:xfrm>
              <a:off x="3148967" y="4116234"/>
              <a:ext cx="45714" cy="0"/>
            </a:xfrm>
            <a:custGeom>
              <a:avLst/>
              <a:gdLst/>
              <a:ahLst/>
              <a:cxnLst/>
              <a:rect l="l" t="t" r="r" b="b"/>
              <a:pathLst>
                <a:path w="45719">
                  <a:moveTo>
                    <a:pt x="0" y="0"/>
                  </a:moveTo>
                  <a:lnTo>
                    <a:pt x="45720" y="0"/>
                  </a:lnTo>
                </a:path>
              </a:pathLst>
            </a:custGeom>
            <a:ln w="9144">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00" name="object 18">
              <a:extLst>
                <a:ext uri="{FF2B5EF4-FFF2-40B4-BE49-F238E27FC236}">
                  <a16:creationId xmlns:a16="http://schemas.microsoft.com/office/drawing/2014/main" id="{7C5AD3D7-D047-BE4C-B73C-2A49DB3305E5}"/>
                </a:ext>
              </a:extLst>
            </p:cNvPr>
            <p:cNvSpPr/>
            <p:nvPr/>
          </p:nvSpPr>
          <p:spPr>
            <a:xfrm>
              <a:off x="3148967" y="3788617"/>
              <a:ext cx="45714" cy="0"/>
            </a:xfrm>
            <a:custGeom>
              <a:avLst/>
              <a:gdLst/>
              <a:ahLst/>
              <a:cxnLst/>
              <a:rect l="l" t="t" r="r" b="b"/>
              <a:pathLst>
                <a:path w="45719">
                  <a:moveTo>
                    <a:pt x="0" y="0"/>
                  </a:moveTo>
                  <a:lnTo>
                    <a:pt x="45720" y="0"/>
                  </a:lnTo>
                </a:path>
              </a:pathLst>
            </a:custGeom>
            <a:ln w="9144">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01" name="object 19">
              <a:extLst>
                <a:ext uri="{FF2B5EF4-FFF2-40B4-BE49-F238E27FC236}">
                  <a16:creationId xmlns:a16="http://schemas.microsoft.com/office/drawing/2014/main" id="{13ABE52E-DB1F-6B46-A180-8D08BEB26DF3}"/>
                </a:ext>
              </a:extLst>
            </p:cNvPr>
            <p:cNvSpPr/>
            <p:nvPr/>
          </p:nvSpPr>
          <p:spPr>
            <a:xfrm>
              <a:off x="3148967" y="3459475"/>
              <a:ext cx="45714" cy="0"/>
            </a:xfrm>
            <a:custGeom>
              <a:avLst/>
              <a:gdLst/>
              <a:ahLst/>
              <a:cxnLst/>
              <a:rect l="l" t="t" r="r" b="b"/>
              <a:pathLst>
                <a:path w="45719">
                  <a:moveTo>
                    <a:pt x="0" y="0"/>
                  </a:moveTo>
                  <a:lnTo>
                    <a:pt x="45720" y="0"/>
                  </a:lnTo>
                </a:path>
              </a:pathLst>
            </a:custGeom>
            <a:ln w="9144">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02" name="object 20">
              <a:extLst>
                <a:ext uri="{FF2B5EF4-FFF2-40B4-BE49-F238E27FC236}">
                  <a16:creationId xmlns:a16="http://schemas.microsoft.com/office/drawing/2014/main" id="{43AF6E5C-537D-D141-98CF-9B3AA8B4DCBA}"/>
                </a:ext>
              </a:extLst>
            </p:cNvPr>
            <p:cNvSpPr/>
            <p:nvPr/>
          </p:nvSpPr>
          <p:spPr>
            <a:xfrm>
              <a:off x="3148967" y="3130334"/>
              <a:ext cx="45714" cy="0"/>
            </a:xfrm>
            <a:custGeom>
              <a:avLst/>
              <a:gdLst/>
              <a:ahLst/>
              <a:cxnLst/>
              <a:rect l="l" t="t" r="r" b="b"/>
              <a:pathLst>
                <a:path w="45719">
                  <a:moveTo>
                    <a:pt x="0" y="0"/>
                  </a:moveTo>
                  <a:lnTo>
                    <a:pt x="45720" y="0"/>
                  </a:lnTo>
                </a:path>
              </a:pathLst>
            </a:custGeom>
            <a:ln w="9144">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03" name="object 21">
              <a:extLst>
                <a:ext uri="{FF2B5EF4-FFF2-40B4-BE49-F238E27FC236}">
                  <a16:creationId xmlns:a16="http://schemas.microsoft.com/office/drawing/2014/main" id="{118E8509-23D2-DE4B-9CD5-3D07D97C719D}"/>
                </a:ext>
              </a:extLst>
            </p:cNvPr>
            <p:cNvSpPr/>
            <p:nvPr/>
          </p:nvSpPr>
          <p:spPr>
            <a:xfrm>
              <a:off x="3148967" y="2801193"/>
              <a:ext cx="45714" cy="0"/>
            </a:xfrm>
            <a:custGeom>
              <a:avLst/>
              <a:gdLst/>
              <a:ahLst/>
              <a:cxnLst/>
              <a:rect l="l" t="t" r="r" b="b"/>
              <a:pathLst>
                <a:path w="45719">
                  <a:moveTo>
                    <a:pt x="0" y="0"/>
                  </a:moveTo>
                  <a:lnTo>
                    <a:pt x="45720" y="0"/>
                  </a:lnTo>
                </a:path>
              </a:pathLst>
            </a:custGeom>
            <a:ln w="9144">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04" name="object 22">
              <a:extLst>
                <a:ext uri="{FF2B5EF4-FFF2-40B4-BE49-F238E27FC236}">
                  <a16:creationId xmlns:a16="http://schemas.microsoft.com/office/drawing/2014/main" id="{4BFA3E9B-BB95-8641-9611-250FEF4FFED2}"/>
                </a:ext>
              </a:extLst>
            </p:cNvPr>
            <p:cNvSpPr/>
            <p:nvPr/>
          </p:nvSpPr>
          <p:spPr>
            <a:xfrm>
              <a:off x="3194682" y="5432798"/>
              <a:ext cx="6409490" cy="0"/>
            </a:xfrm>
            <a:custGeom>
              <a:avLst/>
              <a:gdLst/>
              <a:ahLst/>
              <a:cxnLst/>
              <a:rect l="l" t="t" r="r" b="b"/>
              <a:pathLst>
                <a:path w="6410325">
                  <a:moveTo>
                    <a:pt x="0" y="0"/>
                  </a:moveTo>
                  <a:lnTo>
                    <a:pt x="6409944" y="0"/>
                  </a:lnTo>
                </a:path>
              </a:pathLst>
            </a:custGeom>
            <a:ln w="9144">
              <a:solidFill>
                <a:srgbClr val="000000"/>
              </a:solidFill>
            </a:ln>
          </p:spPr>
          <p:txBody>
            <a:bodyPr wrap="square" lIns="0" tIns="0" rIns="0" bIns="0" rtlCol="0"/>
            <a:lstStyle/>
            <a:p>
              <a:pPr defTabSz="914286">
                <a:defRPr/>
              </a:pPr>
              <a:endParaRPr sz="1800">
                <a:solidFill>
                  <a:prstClr val="black"/>
                </a:solidFill>
                <a:latin typeface="Calibri"/>
              </a:endParaRPr>
            </a:p>
          </p:txBody>
        </p:sp>
        <p:sp>
          <p:nvSpPr>
            <p:cNvPr id="105" name="object 23">
              <a:extLst>
                <a:ext uri="{FF2B5EF4-FFF2-40B4-BE49-F238E27FC236}">
                  <a16:creationId xmlns:a16="http://schemas.microsoft.com/office/drawing/2014/main" id="{97EED71F-9A20-0642-BA45-D1CB57B99FA2}"/>
                </a:ext>
              </a:extLst>
            </p:cNvPr>
            <p:cNvSpPr txBox="1"/>
            <p:nvPr/>
          </p:nvSpPr>
          <p:spPr>
            <a:xfrm>
              <a:off x="4057536" y="2988366"/>
              <a:ext cx="196189" cy="184642"/>
            </a:xfrm>
            <a:prstGeom prst="rect">
              <a:avLst/>
            </a:prstGeom>
          </p:spPr>
          <p:txBody>
            <a:bodyPr vert="horz" wrap="square" lIns="0" tIns="0" rIns="0" bIns="0" rtlCol="0">
              <a:spAutoFit/>
            </a:bodyPr>
            <a:lstStyle/>
            <a:p>
              <a:pPr marL="12699" defTabSz="914286">
                <a:defRPr/>
              </a:pPr>
              <a:r>
                <a:rPr sz="1200" b="1" spc="-5" dirty="0">
                  <a:solidFill>
                    <a:srgbClr val="404040"/>
                  </a:solidFill>
                  <a:latin typeface="Arial"/>
                  <a:cs typeface="Arial"/>
                </a:rPr>
                <a:t>67</a:t>
              </a:r>
              <a:endParaRPr sz="1200">
                <a:solidFill>
                  <a:prstClr val="black"/>
                </a:solidFill>
                <a:latin typeface="Arial"/>
                <a:cs typeface="Arial"/>
              </a:endParaRPr>
            </a:p>
          </p:txBody>
        </p:sp>
        <p:sp>
          <p:nvSpPr>
            <p:cNvPr id="106" name="object 24">
              <a:extLst>
                <a:ext uri="{FF2B5EF4-FFF2-40B4-BE49-F238E27FC236}">
                  <a16:creationId xmlns:a16="http://schemas.microsoft.com/office/drawing/2014/main" id="{710A3D67-AED7-3045-A338-7C5E73EB48B1}"/>
                </a:ext>
              </a:extLst>
            </p:cNvPr>
            <p:cNvSpPr txBox="1"/>
            <p:nvPr/>
          </p:nvSpPr>
          <p:spPr>
            <a:xfrm>
              <a:off x="7262727" y="4270773"/>
              <a:ext cx="196189" cy="184642"/>
            </a:xfrm>
            <a:prstGeom prst="rect">
              <a:avLst/>
            </a:prstGeom>
          </p:spPr>
          <p:txBody>
            <a:bodyPr vert="horz" wrap="square" lIns="0" tIns="0" rIns="0" bIns="0" rtlCol="0">
              <a:spAutoFit/>
            </a:bodyPr>
            <a:lstStyle/>
            <a:p>
              <a:pPr marL="12699" defTabSz="914286">
                <a:defRPr/>
              </a:pPr>
              <a:r>
                <a:rPr sz="1200" b="1" spc="-5" dirty="0">
                  <a:solidFill>
                    <a:srgbClr val="404040"/>
                  </a:solidFill>
                  <a:latin typeface="Arial"/>
                  <a:cs typeface="Arial"/>
                </a:rPr>
                <a:t>28</a:t>
              </a:r>
              <a:endParaRPr sz="1200">
                <a:solidFill>
                  <a:prstClr val="black"/>
                </a:solidFill>
                <a:latin typeface="Arial"/>
                <a:cs typeface="Arial"/>
              </a:endParaRPr>
            </a:p>
          </p:txBody>
        </p:sp>
        <p:sp>
          <p:nvSpPr>
            <p:cNvPr id="107" name="object 25">
              <a:extLst>
                <a:ext uri="{FF2B5EF4-FFF2-40B4-BE49-F238E27FC236}">
                  <a16:creationId xmlns:a16="http://schemas.microsoft.com/office/drawing/2014/main" id="{15CBC97B-E90C-3F44-AFF0-EFF0AD012ACB}"/>
                </a:ext>
              </a:extLst>
            </p:cNvPr>
            <p:cNvSpPr txBox="1"/>
            <p:nvPr/>
          </p:nvSpPr>
          <p:spPr>
            <a:xfrm>
              <a:off x="4742358" y="5191785"/>
              <a:ext cx="110475" cy="184642"/>
            </a:xfrm>
            <a:prstGeom prst="rect">
              <a:avLst/>
            </a:prstGeom>
          </p:spPr>
          <p:txBody>
            <a:bodyPr vert="horz" wrap="square" lIns="0" tIns="0" rIns="0" bIns="0" rtlCol="0">
              <a:spAutoFit/>
            </a:bodyPr>
            <a:lstStyle/>
            <a:p>
              <a:pPr marL="12699" defTabSz="914286">
                <a:defRPr/>
              </a:pPr>
              <a:r>
                <a:rPr sz="1200" b="1" spc="-5" dirty="0">
                  <a:solidFill>
                    <a:srgbClr val="404040"/>
                  </a:solidFill>
                  <a:latin typeface="Arial"/>
                  <a:cs typeface="Arial"/>
                </a:rPr>
                <a:t>0</a:t>
              </a:r>
              <a:endParaRPr sz="1200" dirty="0">
                <a:solidFill>
                  <a:prstClr val="black"/>
                </a:solidFill>
                <a:latin typeface="Arial"/>
                <a:cs typeface="Arial"/>
              </a:endParaRPr>
            </a:p>
          </p:txBody>
        </p:sp>
        <p:sp>
          <p:nvSpPr>
            <p:cNvPr id="108" name="object 26">
              <a:extLst>
                <a:ext uri="{FF2B5EF4-FFF2-40B4-BE49-F238E27FC236}">
                  <a16:creationId xmlns:a16="http://schemas.microsoft.com/office/drawing/2014/main" id="{A8D292B6-D5A9-EB42-B94C-032BDCF22C4E}"/>
                </a:ext>
              </a:extLst>
            </p:cNvPr>
            <p:cNvSpPr txBox="1"/>
            <p:nvPr/>
          </p:nvSpPr>
          <p:spPr>
            <a:xfrm>
              <a:off x="7947547" y="4928423"/>
              <a:ext cx="110475" cy="184642"/>
            </a:xfrm>
            <a:prstGeom prst="rect">
              <a:avLst/>
            </a:prstGeom>
          </p:spPr>
          <p:txBody>
            <a:bodyPr vert="horz" wrap="square" lIns="0" tIns="0" rIns="0" bIns="0" rtlCol="0">
              <a:spAutoFit/>
            </a:bodyPr>
            <a:lstStyle/>
            <a:p>
              <a:pPr marL="12699" defTabSz="914286">
                <a:defRPr/>
              </a:pPr>
              <a:r>
                <a:rPr sz="1200" b="1" spc="-5" dirty="0">
                  <a:solidFill>
                    <a:srgbClr val="404040"/>
                  </a:solidFill>
                  <a:latin typeface="Arial"/>
                  <a:cs typeface="Arial"/>
                </a:rPr>
                <a:t>8</a:t>
              </a:r>
              <a:endParaRPr sz="1200">
                <a:solidFill>
                  <a:prstClr val="black"/>
                </a:solidFill>
                <a:latin typeface="Arial"/>
                <a:cs typeface="Arial"/>
              </a:endParaRPr>
            </a:p>
          </p:txBody>
        </p:sp>
        <p:sp>
          <p:nvSpPr>
            <p:cNvPr id="109" name="object 27">
              <a:extLst>
                <a:ext uri="{FF2B5EF4-FFF2-40B4-BE49-F238E27FC236}">
                  <a16:creationId xmlns:a16="http://schemas.microsoft.com/office/drawing/2014/main" id="{45B5ABAA-3C04-5A41-BA88-5B2F8CB0DFDE}"/>
                </a:ext>
              </a:extLst>
            </p:cNvPr>
            <p:cNvSpPr txBox="1"/>
            <p:nvPr/>
          </p:nvSpPr>
          <p:spPr>
            <a:xfrm>
              <a:off x="5341846" y="2988366"/>
              <a:ext cx="196189" cy="184642"/>
            </a:xfrm>
            <a:prstGeom prst="rect">
              <a:avLst/>
            </a:prstGeom>
          </p:spPr>
          <p:txBody>
            <a:bodyPr vert="horz" wrap="square" lIns="0" tIns="0" rIns="0" bIns="0" rtlCol="0">
              <a:spAutoFit/>
            </a:bodyPr>
            <a:lstStyle/>
            <a:p>
              <a:pPr marL="12699" defTabSz="914286">
                <a:defRPr/>
              </a:pPr>
              <a:r>
                <a:rPr sz="1200" b="1" spc="-5" dirty="0">
                  <a:solidFill>
                    <a:srgbClr val="404040"/>
                  </a:solidFill>
                  <a:latin typeface="Arial"/>
                  <a:cs typeface="Arial"/>
                </a:rPr>
                <a:t>67</a:t>
              </a:r>
              <a:endParaRPr sz="1200">
                <a:solidFill>
                  <a:prstClr val="black"/>
                </a:solidFill>
                <a:latin typeface="Arial"/>
                <a:cs typeface="Arial"/>
              </a:endParaRPr>
            </a:p>
          </p:txBody>
        </p:sp>
        <p:sp>
          <p:nvSpPr>
            <p:cNvPr id="110" name="object 28">
              <a:extLst>
                <a:ext uri="{FF2B5EF4-FFF2-40B4-BE49-F238E27FC236}">
                  <a16:creationId xmlns:a16="http://schemas.microsoft.com/office/drawing/2014/main" id="{F728100B-58F9-5D4E-89CE-6FD93F1AC57B}"/>
                </a:ext>
              </a:extLst>
            </p:cNvPr>
            <p:cNvSpPr txBox="1"/>
            <p:nvPr/>
          </p:nvSpPr>
          <p:spPr>
            <a:xfrm>
              <a:off x="8547037" y="4599533"/>
              <a:ext cx="196189" cy="184642"/>
            </a:xfrm>
            <a:prstGeom prst="rect">
              <a:avLst/>
            </a:prstGeom>
          </p:spPr>
          <p:txBody>
            <a:bodyPr vert="horz" wrap="square" lIns="0" tIns="0" rIns="0" bIns="0" rtlCol="0">
              <a:spAutoFit/>
            </a:bodyPr>
            <a:lstStyle/>
            <a:p>
              <a:pPr marL="12699" defTabSz="914286">
                <a:defRPr/>
              </a:pPr>
              <a:r>
                <a:rPr sz="1200" b="1" spc="-5" dirty="0">
                  <a:solidFill>
                    <a:srgbClr val="404040"/>
                  </a:solidFill>
                  <a:latin typeface="Arial"/>
                  <a:cs typeface="Arial"/>
                </a:rPr>
                <a:t>18</a:t>
              </a:r>
              <a:endParaRPr sz="1200">
                <a:solidFill>
                  <a:prstClr val="black"/>
                </a:solidFill>
                <a:latin typeface="Arial"/>
                <a:cs typeface="Arial"/>
              </a:endParaRPr>
            </a:p>
          </p:txBody>
        </p:sp>
        <p:sp>
          <p:nvSpPr>
            <p:cNvPr id="111" name="object 29">
              <a:extLst>
                <a:ext uri="{FF2B5EF4-FFF2-40B4-BE49-F238E27FC236}">
                  <a16:creationId xmlns:a16="http://schemas.microsoft.com/office/drawing/2014/main" id="{449A1721-1865-EE46-891F-8964153084E9}"/>
                </a:ext>
              </a:extLst>
            </p:cNvPr>
            <p:cNvSpPr txBox="1"/>
            <p:nvPr/>
          </p:nvSpPr>
          <p:spPr>
            <a:xfrm>
              <a:off x="2967129" y="5329816"/>
              <a:ext cx="110475" cy="184642"/>
            </a:xfrm>
            <a:prstGeom prst="rect">
              <a:avLst/>
            </a:prstGeom>
          </p:spPr>
          <p:txBody>
            <a:bodyPr vert="horz" wrap="square" lIns="0" tIns="0" rIns="0" bIns="0" rtlCol="0">
              <a:spAutoFit/>
            </a:bodyPr>
            <a:lstStyle/>
            <a:p>
              <a:pPr marL="12699" defTabSz="914286">
                <a:defRPr/>
              </a:pPr>
              <a:r>
                <a:rPr sz="1200" spc="-5" dirty="0">
                  <a:solidFill>
                    <a:srgbClr val="404040"/>
                  </a:solidFill>
                  <a:latin typeface="Arial"/>
                  <a:cs typeface="Arial"/>
                </a:rPr>
                <a:t>0</a:t>
              </a:r>
              <a:endParaRPr sz="1200">
                <a:solidFill>
                  <a:prstClr val="black"/>
                </a:solidFill>
                <a:latin typeface="Arial"/>
                <a:cs typeface="Arial"/>
              </a:endParaRPr>
            </a:p>
          </p:txBody>
        </p:sp>
        <p:sp>
          <p:nvSpPr>
            <p:cNvPr id="112" name="object 30">
              <a:extLst>
                <a:ext uri="{FF2B5EF4-FFF2-40B4-BE49-F238E27FC236}">
                  <a16:creationId xmlns:a16="http://schemas.microsoft.com/office/drawing/2014/main" id="{5DB33DB4-7407-0445-BFBF-C267246E125D}"/>
                </a:ext>
              </a:extLst>
            </p:cNvPr>
            <p:cNvSpPr txBox="1"/>
            <p:nvPr/>
          </p:nvSpPr>
          <p:spPr>
            <a:xfrm>
              <a:off x="2882430" y="5000928"/>
              <a:ext cx="196189" cy="184642"/>
            </a:xfrm>
            <a:prstGeom prst="rect">
              <a:avLst/>
            </a:prstGeom>
          </p:spPr>
          <p:txBody>
            <a:bodyPr vert="horz" wrap="square" lIns="0" tIns="0" rIns="0" bIns="0" rtlCol="0">
              <a:spAutoFit/>
            </a:bodyPr>
            <a:lstStyle/>
            <a:p>
              <a:pPr marL="12699" defTabSz="914286">
                <a:defRPr/>
              </a:pPr>
              <a:r>
                <a:rPr sz="1200" spc="-5" dirty="0">
                  <a:solidFill>
                    <a:srgbClr val="404040"/>
                  </a:solidFill>
                  <a:latin typeface="Arial"/>
                  <a:cs typeface="Arial"/>
                </a:rPr>
                <a:t>10</a:t>
              </a:r>
              <a:endParaRPr sz="1200">
                <a:solidFill>
                  <a:prstClr val="black"/>
                </a:solidFill>
                <a:latin typeface="Arial"/>
                <a:cs typeface="Arial"/>
              </a:endParaRPr>
            </a:p>
          </p:txBody>
        </p:sp>
        <p:sp>
          <p:nvSpPr>
            <p:cNvPr id="113" name="object 31">
              <a:extLst>
                <a:ext uri="{FF2B5EF4-FFF2-40B4-BE49-F238E27FC236}">
                  <a16:creationId xmlns:a16="http://schemas.microsoft.com/office/drawing/2014/main" id="{14481B9C-7876-EE4E-9ACF-8F24828F39F9}"/>
                </a:ext>
              </a:extLst>
            </p:cNvPr>
            <p:cNvSpPr txBox="1"/>
            <p:nvPr/>
          </p:nvSpPr>
          <p:spPr>
            <a:xfrm>
              <a:off x="2882430" y="4672167"/>
              <a:ext cx="196189" cy="184642"/>
            </a:xfrm>
            <a:prstGeom prst="rect">
              <a:avLst/>
            </a:prstGeom>
          </p:spPr>
          <p:txBody>
            <a:bodyPr vert="horz" wrap="square" lIns="0" tIns="0" rIns="0" bIns="0" rtlCol="0">
              <a:spAutoFit/>
            </a:bodyPr>
            <a:lstStyle/>
            <a:p>
              <a:pPr marL="12699" defTabSz="914286">
                <a:defRPr/>
              </a:pPr>
              <a:r>
                <a:rPr sz="1200" spc="-5" dirty="0">
                  <a:solidFill>
                    <a:srgbClr val="404040"/>
                  </a:solidFill>
                  <a:latin typeface="Arial"/>
                  <a:cs typeface="Arial"/>
                </a:rPr>
                <a:t>20</a:t>
              </a:r>
              <a:endParaRPr sz="1200">
                <a:solidFill>
                  <a:prstClr val="black"/>
                </a:solidFill>
                <a:latin typeface="Arial"/>
                <a:cs typeface="Arial"/>
              </a:endParaRPr>
            </a:p>
          </p:txBody>
        </p:sp>
        <p:sp>
          <p:nvSpPr>
            <p:cNvPr id="114" name="object 32">
              <a:extLst>
                <a:ext uri="{FF2B5EF4-FFF2-40B4-BE49-F238E27FC236}">
                  <a16:creationId xmlns:a16="http://schemas.microsoft.com/office/drawing/2014/main" id="{B5C01088-6876-F44C-93F8-5FE6B6B9A929}"/>
                </a:ext>
              </a:extLst>
            </p:cNvPr>
            <p:cNvSpPr txBox="1"/>
            <p:nvPr/>
          </p:nvSpPr>
          <p:spPr>
            <a:xfrm>
              <a:off x="2882430" y="4343282"/>
              <a:ext cx="196189" cy="184642"/>
            </a:xfrm>
            <a:prstGeom prst="rect">
              <a:avLst/>
            </a:prstGeom>
          </p:spPr>
          <p:txBody>
            <a:bodyPr vert="horz" wrap="square" lIns="0" tIns="0" rIns="0" bIns="0" rtlCol="0">
              <a:spAutoFit/>
            </a:bodyPr>
            <a:lstStyle/>
            <a:p>
              <a:pPr marL="12699" defTabSz="914286">
                <a:defRPr/>
              </a:pPr>
              <a:r>
                <a:rPr sz="1200" spc="-5" dirty="0">
                  <a:solidFill>
                    <a:srgbClr val="404040"/>
                  </a:solidFill>
                  <a:latin typeface="Arial"/>
                  <a:cs typeface="Arial"/>
                </a:rPr>
                <a:t>30</a:t>
              </a:r>
              <a:endParaRPr sz="1200">
                <a:solidFill>
                  <a:prstClr val="black"/>
                </a:solidFill>
                <a:latin typeface="Arial"/>
                <a:cs typeface="Arial"/>
              </a:endParaRPr>
            </a:p>
          </p:txBody>
        </p:sp>
        <p:sp>
          <p:nvSpPr>
            <p:cNvPr id="115" name="object 33">
              <a:extLst>
                <a:ext uri="{FF2B5EF4-FFF2-40B4-BE49-F238E27FC236}">
                  <a16:creationId xmlns:a16="http://schemas.microsoft.com/office/drawing/2014/main" id="{9A4BA4A0-2230-654E-8216-1846F6753DFA}"/>
                </a:ext>
              </a:extLst>
            </p:cNvPr>
            <p:cNvSpPr txBox="1"/>
            <p:nvPr/>
          </p:nvSpPr>
          <p:spPr>
            <a:xfrm>
              <a:off x="2882430" y="3685634"/>
              <a:ext cx="196189" cy="510330"/>
            </a:xfrm>
            <a:prstGeom prst="rect">
              <a:avLst/>
            </a:prstGeom>
          </p:spPr>
          <p:txBody>
            <a:bodyPr vert="horz" wrap="square" lIns="0" tIns="0" rIns="0" bIns="0" rtlCol="0">
              <a:spAutoFit/>
            </a:bodyPr>
            <a:lstStyle/>
            <a:p>
              <a:pPr marL="12699" defTabSz="914286">
                <a:defRPr/>
              </a:pPr>
              <a:r>
                <a:rPr sz="1200" spc="-5" dirty="0">
                  <a:solidFill>
                    <a:srgbClr val="404040"/>
                  </a:solidFill>
                  <a:latin typeface="Arial"/>
                  <a:cs typeface="Arial"/>
                </a:rPr>
                <a:t>50</a:t>
              </a:r>
              <a:endParaRPr sz="1200">
                <a:solidFill>
                  <a:prstClr val="black"/>
                </a:solidFill>
                <a:latin typeface="Arial"/>
                <a:cs typeface="Arial"/>
              </a:endParaRPr>
            </a:p>
            <a:p>
              <a:pPr marL="12699" defTabSz="914286">
                <a:spcBef>
                  <a:spcPts val="1145"/>
                </a:spcBef>
                <a:defRPr/>
              </a:pPr>
              <a:r>
                <a:rPr sz="1200" spc="-5" dirty="0">
                  <a:solidFill>
                    <a:srgbClr val="404040"/>
                  </a:solidFill>
                  <a:latin typeface="Arial"/>
                  <a:cs typeface="Arial"/>
                </a:rPr>
                <a:t>40</a:t>
              </a:r>
              <a:endParaRPr sz="1200">
                <a:solidFill>
                  <a:prstClr val="black"/>
                </a:solidFill>
                <a:latin typeface="Arial"/>
                <a:cs typeface="Arial"/>
              </a:endParaRPr>
            </a:p>
          </p:txBody>
        </p:sp>
        <p:sp>
          <p:nvSpPr>
            <p:cNvPr id="116" name="object 34">
              <a:extLst>
                <a:ext uri="{FF2B5EF4-FFF2-40B4-BE49-F238E27FC236}">
                  <a16:creationId xmlns:a16="http://schemas.microsoft.com/office/drawing/2014/main" id="{F8302785-1938-EE4E-836B-7330D9FF6B23}"/>
                </a:ext>
              </a:extLst>
            </p:cNvPr>
            <p:cNvSpPr txBox="1"/>
            <p:nvPr/>
          </p:nvSpPr>
          <p:spPr>
            <a:xfrm>
              <a:off x="2882430" y="3356746"/>
              <a:ext cx="196189" cy="184642"/>
            </a:xfrm>
            <a:prstGeom prst="rect">
              <a:avLst/>
            </a:prstGeom>
          </p:spPr>
          <p:txBody>
            <a:bodyPr vert="horz" wrap="square" lIns="0" tIns="0" rIns="0" bIns="0" rtlCol="0">
              <a:spAutoFit/>
            </a:bodyPr>
            <a:lstStyle/>
            <a:p>
              <a:pPr marL="12699" defTabSz="914286">
                <a:defRPr/>
              </a:pPr>
              <a:r>
                <a:rPr sz="1200" spc="-5" dirty="0">
                  <a:solidFill>
                    <a:srgbClr val="404040"/>
                  </a:solidFill>
                  <a:latin typeface="Arial"/>
                  <a:cs typeface="Arial"/>
                </a:rPr>
                <a:t>60</a:t>
              </a:r>
              <a:endParaRPr sz="1200">
                <a:solidFill>
                  <a:prstClr val="black"/>
                </a:solidFill>
                <a:latin typeface="Arial"/>
                <a:cs typeface="Arial"/>
              </a:endParaRPr>
            </a:p>
          </p:txBody>
        </p:sp>
        <p:sp>
          <p:nvSpPr>
            <p:cNvPr id="117" name="object 35">
              <a:extLst>
                <a:ext uri="{FF2B5EF4-FFF2-40B4-BE49-F238E27FC236}">
                  <a16:creationId xmlns:a16="http://schemas.microsoft.com/office/drawing/2014/main" id="{B3890E7D-C2D4-9946-866E-3382E00539B3}"/>
                </a:ext>
              </a:extLst>
            </p:cNvPr>
            <p:cNvSpPr txBox="1"/>
            <p:nvPr/>
          </p:nvSpPr>
          <p:spPr>
            <a:xfrm>
              <a:off x="2882430" y="3027987"/>
              <a:ext cx="196189" cy="184642"/>
            </a:xfrm>
            <a:prstGeom prst="rect">
              <a:avLst/>
            </a:prstGeom>
          </p:spPr>
          <p:txBody>
            <a:bodyPr vert="horz" wrap="square" lIns="0" tIns="0" rIns="0" bIns="0" rtlCol="0">
              <a:spAutoFit/>
            </a:bodyPr>
            <a:lstStyle/>
            <a:p>
              <a:pPr marL="12699" defTabSz="914286">
                <a:defRPr/>
              </a:pPr>
              <a:r>
                <a:rPr sz="1200" spc="-5" dirty="0">
                  <a:solidFill>
                    <a:srgbClr val="404040"/>
                  </a:solidFill>
                  <a:latin typeface="Arial"/>
                  <a:cs typeface="Arial"/>
                </a:rPr>
                <a:t>70</a:t>
              </a:r>
              <a:endParaRPr sz="1200">
                <a:solidFill>
                  <a:prstClr val="black"/>
                </a:solidFill>
                <a:latin typeface="Arial"/>
                <a:cs typeface="Arial"/>
              </a:endParaRPr>
            </a:p>
          </p:txBody>
        </p:sp>
        <p:sp>
          <p:nvSpPr>
            <p:cNvPr id="118" name="object 36">
              <a:extLst>
                <a:ext uri="{FF2B5EF4-FFF2-40B4-BE49-F238E27FC236}">
                  <a16:creationId xmlns:a16="http://schemas.microsoft.com/office/drawing/2014/main" id="{8A257D5A-BA57-4B45-942F-6A68766667E5}"/>
                </a:ext>
              </a:extLst>
            </p:cNvPr>
            <p:cNvSpPr txBox="1"/>
            <p:nvPr/>
          </p:nvSpPr>
          <p:spPr>
            <a:xfrm>
              <a:off x="4510104" y="5511428"/>
              <a:ext cx="575870" cy="184642"/>
            </a:xfrm>
            <a:prstGeom prst="rect">
              <a:avLst/>
            </a:prstGeom>
          </p:spPr>
          <p:txBody>
            <a:bodyPr vert="horz" wrap="square" lIns="0" tIns="0" rIns="0" bIns="0" rtlCol="0">
              <a:spAutoFit/>
            </a:bodyPr>
            <a:lstStyle/>
            <a:p>
              <a:pPr marL="12699" defTabSz="914286">
                <a:defRPr/>
              </a:pPr>
              <a:r>
                <a:rPr sz="1200" spc="-5" dirty="0">
                  <a:solidFill>
                    <a:srgbClr val="404040"/>
                  </a:solidFill>
                  <a:latin typeface="Arial"/>
                  <a:cs typeface="Arial"/>
                </a:rPr>
                <a:t>Month</a:t>
              </a:r>
              <a:r>
                <a:rPr sz="1200" spc="-91" dirty="0">
                  <a:solidFill>
                    <a:srgbClr val="404040"/>
                  </a:solidFill>
                  <a:latin typeface="Arial"/>
                  <a:cs typeface="Arial"/>
                </a:rPr>
                <a:t> </a:t>
              </a:r>
              <a:r>
                <a:rPr sz="1200" spc="-5" dirty="0">
                  <a:solidFill>
                    <a:srgbClr val="404040"/>
                  </a:solidFill>
                  <a:latin typeface="Arial"/>
                  <a:cs typeface="Arial"/>
                </a:rPr>
                <a:t>3</a:t>
              </a:r>
              <a:endParaRPr sz="1200">
                <a:solidFill>
                  <a:prstClr val="black"/>
                </a:solidFill>
                <a:latin typeface="Arial"/>
                <a:cs typeface="Arial"/>
              </a:endParaRPr>
            </a:p>
          </p:txBody>
        </p:sp>
        <p:sp>
          <p:nvSpPr>
            <p:cNvPr id="119" name="object 37">
              <a:extLst>
                <a:ext uri="{FF2B5EF4-FFF2-40B4-BE49-F238E27FC236}">
                  <a16:creationId xmlns:a16="http://schemas.microsoft.com/office/drawing/2014/main" id="{DBA1D053-3AEA-3F46-AD11-E05FDB65DC99}"/>
                </a:ext>
              </a:extLst>
            </p:cNvPr>
            <p:cNvSpPr txBox="1"/>
            <p:nvPr/>
          </p:nvSpPr>
          <p:spPr>
            <a:xfrm>
              <a:off x="7672880" y="5511428"/>
              <a:ext cx="660314" cy="184642"/>
            </a:xfrm>
            <a:prstGeom prst="rect">
              <a:avLst/>
            </a:prstGeom>
          </p:spPr>
          <p:txBody>
            <a:bodyPr vert="horz" wrap="square" lIns="0" tIns="0" rIns="0" bIns="0" rtlCol="0">
              <a:spAutoFit/>
            </a:bodyPr>
            <a:lstStyle/>
            <a:p>
              <a:pPr marL="12699" defTabSz="914286">
                <a:defRPr/>
              </a:pPr>
              <a:r>
                <a:rPr sz="1200" spc="-5" dirty="0">
                  <a:solidFill>
                    <a:srgbClr val="404040"/>
                  </a:solidFill>
                  <a:latin typeface="Arial"/>
                  <a:cs typeface="Arial"/>
                </a:rPr>
                <a:t>Month</a:t>
              </a:r>
              <a:r>
                <a:rPr sz="1200" spc="-91" dirty="0">
                  <a:solidFill>
                    <a:srgbClr val="404040"/>
                  </a:solidFill>
                  <a:latin typeface="Arial"/>
                  <a:cs typeface="Arial"/>
                </a:rPr>
                <a:t> </a:t>
              </a:r>
              <a:r>
                <a:rPr sz="1200" spc="-5" dirty="0">
                  <a:solidFill>
                    <a:srgbClr val="404040"/>
                  </a:solidFill>
                  <a:latin typeface="Arial"/>
                  <a:cs typeface="Arial"/>
                </a:rPr>
                <a:t>12</a:t>
              </a:r>
              <a:endParaRPr sz="1200">
                <a:solidFill>
                  <a:prstClr val="black"/>
                </a:solidFill>
                <a:latin typeface="Arial"/>
                <a:cs typeface="Arial"/>
              </a:endParaRPr>
            </a:p>
          </p:txBody>
        </p:sp>
        <p:sp>
          <p:nvSpPr>
            <p:cNvPr id="120" name="object 38">
              <a:extLst>
                <a:ext uri="{FF2B5EF4-FFF2-40B4-BE49-F238E27FC236}">
                  <a16:creationId xmlns:a16="http://schemas.microsoft.com/office/drawing/2014/main" id="{0CA8299F-80A7-414F-96F9-C5E89BB7672C}"/>
                </a:ext>
              </a:extLst>
            </p:cNvPr>
            <p:cNvSpPr/>
            <p:nvPr/>
          </p:nvSpPr>
          <p:spPr>
            <a:xfrm>
              <a:off x="9516935" y="2987097"/>
              <a:ext cx="76190" cy="76190"/>
            </a:xfrm>
            <a:custGeom>
              <a:avLst/>
              <a:gdLst/>
              <a:ahLst/>
              <a:cxnLst/>
              <a:rect l="l" t="t" r="r" b="b"/>
              <a:pathLst>
                <a:path w="76200" h="76200">
                  <a:moveTo>
                    <a:pt x="0" y="76200"/>
                  </a:moveTo>
                  <a:lnTo>
                    <a:pt x="76200" y="76200"/>
                  </a:lnTo>
                  <a:lnTo>
                    <a:pt x="76200" y="0"/>
                  </a:lnTo>
                  <a:lnTo>
                    <a:pt x="0" y="0"/>
                  </a:lnTo>
                  <a:lnTo>
                    <a:pt x="0" y="76200"/>
                  </a:lnTo>
                  <a:close/>
                </a:path>
              </a:pathLst>
            </a:custGeom>
            <a:solidFill>
              <a:srgbClr val="0460A9"/>
            </a:solidFill>
          </p:spPr>
          <p:txBody>
            <a:bodyPr wrap="square" lIns="0" tIns="0" rIns="0" bIns="0" rtlCol="0"/>
            <a:lstStyle/>
            <a:p>
              <a:pPr defTabSz="914286">
                <a:defRPr/>
              </a:pPr>
              <a:endParaRPr sz="1800">
                <a:solidFill>
                  <a:prstClr val="black"/>
                </a:solidFill>
                <a:latin typeface="Calibri"/>
              </a:endParaRPr>
            </a:p>
          </p:txBody>
        </p:sp>
        <p:sp>
          <p:nvSpPr>
            <p:cNvPr id="121" name="object 39">
              <a:extLst>
                <a:ext uri="{FF2B5EF4-FFF2-40B4-BE49-F238E27FC236}">
                  <a16:creationId xmlns:a16="http://schemas.microsoft.com/office/drawing/2014/main" id="{0ABFDC92-48B8-1145-BCF4-245ECD477657}"/>
                </a:ext>
              </a:extLst>
            </p:cNvPr>
            <p:cNvSpPr/>
            <p:nvPr/>
          </p:nvSpPr>
          <p:spPr>
            <a:xfrm>
              <a:off x="9516935" y="3259857"/>
              <a:ext cx="76190" cy="76190"/>
            </a:xfrm>
            <a:custGeom>
              <a:avLst/>
              <a:gdLst/>
              <a:ahLst/>
              <a:cxnLst/>
              <a:rect l="l" t="t" r="r" b="b"/>
              <a:pathLst>
                <a:path w="76200" h="76200">
                  <a:moveTo>
                    <a:pt x="0" y="76200"/>
                  </a:moveTo>
                  <a:lnTo>
                    <a:pt x="76200" y="76200"/>
                  </a:lnTo>
                  <a:lnTo>
                    <a:pt x="76200" y="0"/>
                  </a:lnTo>
                  <a:lnTo>
                    <a:pt x="0" y="0"/>
                  </a:lnTo>
                  <a:lnTo>
                    <a:pt x="0" y="76200"/>
                  </a:lnTo>
                  <a:close/>
                </a:path>
              </a:pathLst>
            </a:custGeom>
            <a:solidFill>
              <a:schemeClr val="accent4"/>
            </a:solidFill>
          </p:spPr>
          <p:txBody>
            <a:bodyPr wrap="square" lIns="0" tIns="0" rIns="0" bIns="0" rtlCol="0"/>
            <a:lstStyle/>
            <a:p>
              <a:pPr defTabSz="914286">
                <a:defRPr/>
              </a:pPr>
              <a:endParaRPr sz="1800">
                <a:solidFill>
                  <a:prstClr val="black"/>
                </a:solidFill>
                <a:latin typeface="Calibri"/>
              </a:endParaRPr>
            </a:p>
          </p:txBody>
        </p:sp>
        <p:sp>
          <p:nvSpPr>
            <p:cNvPr id="122" name="object 40">
              <a:extLst>
                <a:ext uri="{FF2B5EF4-FFF2-40B4-BE49-F238E27FC236}">
                  <a16:creationId xmlns:a16="http://schemas.microsoft.com/office/drawing/2014/main" id="{898133C7-D01C-8145-BAB8-6F2684D31C0A}"/>
                </a:ext>
              </a:extLst>
            </p:cNvPr>
            <p:cNvSpPr/>
            <p:nvPr/>
          </p:nvSpPr>
          <p:spPr>
            <a:xfrm>
              <a:off x="9516935" y="3532619"/>
              <a:ext cx="76190" cy="76190"/>
            </a:xfrm>
            <a:custGeom>
              <a:avLst/>
              <a:gdLst/>
              <a:ahLst/>
              <a:cxnLst/>
              <a:rect l="l" t="t" r="r" b="b"/>
              <a:pathLst>
                <a:path w="76200" h="76200">
                  <a:moveTo>
                    <a:pt x="0" y="76200"/>
                  </a:moveTo>
                  <a:lnTo>
                    <a:pt x="76200" y="76200"/>
                  </a:lnTo>
                  <a:lnTo>
                    <a:pt x="76200" y="0"/>
                  </a:lnTo>
                  <a:lnTo>
                    <a:pt x="0" y="0"/>
                  </a:lnTo>
                  <a:lnTo>
                    <a:pt x="0" y="76200"/>
                  </a:lnTo>
                  <a:close/>
                </a:path>
              </a:pathLst>
            </a:custGeom>
            <a:solidFill>
              <a:srgbClr val="00B0F0"/>
            </a:solidFill>
          </p:spPr>
          <p:txBody>
            <a:bodyPr wrap="square" lIns="0" tIns="0" rIns="0" bIns="0" rtlCol="0"/>
            <a:lstStyle/>
            <a:p>
              <a:pPr defTabSz="914286">
                <a:defRPr/>
              </a:pPr>
              <a:endParaRPr sz="1800">
                <a:solidFill>
                  <a:prstClr val="black"/>
                </a:solidFill>
                <a:latin typeface="Calibri"/>
              </a:endParaRPr>
            </a:p>
          </p:txBody>
        </p:sp>
        <p:sp>
          <p:nvSpPr>
            <p:cNvPr id="123" name="object 41">
              <a:extLst>
                <a:ext uri="{FF2B5EF4-FFF2-40B4-BE49-F238E27FC236}">
                  <a16:creationId xmlns:a16="http://schemas.microsoft.com/office/drawing/2014/main" id="{F5CBDE4C-F464-B04B-967F-DEB4F7DBB6E7}"/>
                </a:ext>
              </a:extLst>
            </p:cNvPr>
            <p:cNvSpPr txBox="1"/>
            <p:nvPr/>
          </p:nvSpPr>
          <p:spPr>
            <a:xfrm>
              <a:off x="9615727" y="2922463"/>
              <a:ext cx="914916" cy="733439"/>
            </a:xfrm>
            <a:prstGeom prst="rect">
              <a:avLst/>
            </a:prstGeom>
          </p:spPr>
          <p:txBody>
            <a:bodyPr vert="horz" wrap="square" lIns="0" tIns="0" rIns="0" bIns="0" rtlCol="0">
              <a:spAutoFit/>
            </a:bodyPr>
            <a:lstStyle/>
            <a:p>
              <a:pPr marL="12699" defTabSz="914286">
                <a:defRPr/>
              </a:pPr>
              <a:r>
                <a:rPr sz="1200" spc="-5" dirty="0">
                  <a:solidFill>
                    <a:srgbClr val="404040"/>
                  </a:solidFill>
                  <a:latin typeface="Arial"/>
                  <a:cs typeface="Arial"/>
                </a:rPr>
                <a:t>Ranibizumab</a:t>
              </a:r>
              <a:endParaRPr sz="1200" dirty="0">
                <a:solidFill>
                  <a:prstClr val="black"/>
                </a:solidFill>
                <a:latin typeface="Arial"/>
                <a:cs typeface="Arial"/>
              </a:endParaRPr>
            </a:p>
            <a:p>
              <a:pPr marL="12699" defTabSz="914286">
                <a:spcBef>
                  <a:spcPts val="711"/>
                </a:spcBef>
                <a:defRPr/>
              </a:pPr>
              <a:r>
                <a:rPr sz="1200" dirty="0">
                  <a:solidFill>
                    <a:srgbClr val="404040"/>
                  </a:solidFill>
                  <a:latin typeface="Arial"/>
                  <a:cs typeface="Arial"/>
                </a:rPr>
                <a:t>PRP</a:t>
              </a:r>
              <a:endParaRPr sz="1200" dirty="0">
                <a:solidFill>
                  <a:prstClr val="black"/>
                </a:solidFill>
                <a:latin typeface="Arial"/>
                <a:cs typeface="Arial"/>
              </a:endParaRPr>
            </a:p>
            <a:p>
              <a:pPr marL="12699" defTabSz="914286">
                <a:spcBef>
                  <a:spcPts val="705"/>
                </a:spcBef>
                <a:defRPr/>
              </a:pPr>
              <a:r>
                <a:rPr sz="1200" spc="-5" dirty="0">
                  <a:solidFill>
                    <a:srgbClr val="404040"/>
                  </a:solidFill>
                  <a:latin typeface="Arial"/>
                  <a:cs typeface="Arial"/>
                </a:rPr>
                <a:t>Combination</a:t>
              </a:r>
              <a:endParaRPr sz="1200" dirty="0">
                <a:solidFill>
                  <a:prstClr val="black"/>
                </a:solidFill>
                <a:latin typeface="Arial"/>
                <a:cs typeface="Arial"/>
              </a:endParaRPr>
            </a:p>
          </p:txBody>
        </p:sp>
        <p:sp>
          <p:nvSpPr>
            <p:cNvPr id="204" name="object 42">
              <a:extLst>
                <a:ext uri="{FF2B5EF4-FFF2-40B4-BE49-F238E27FC236}">
                  <a16:creationId xmlns:a16="http://schemas.microsoft.com/office/drawing/2014/main" id="{4486BDBD-0191-6440-82ED-DA932210FAD3}"/>
                </a:ext>
              </a:extLst>
            </p:cNvPr>
            <p:cNvSpPr txBox="1"/>
            <p:nvPr/>
          </p:nvSpPr>
          <p:spPr>
            <a:xfrm>
              <a:off x="2352868" y="2878451"/>
              <a:ext cx="359073" cy="2626653"/>
            </a:xfrm>
            <a:prstGeom prst="rect">
              <a:avLst/>
            </a:prstGeom>
          </p:spPr>
          <p:txBody>
            <a:bodyPr vert="vert270" wrap="square" lIns="0" tIns="4444" rIns="0" bIns="0" rtlCol="0">
              <a:spAutoFit/>
            </a:bodyPr>
            <a:lstStyle/>
            <a:p>
              <a:pPr marL="919365" marR="5079" indent="-907301" defTabSz="914286">
                <a:lnSpc>
                  <a:spcPts val="1440"/>
                </a:lnSpc>
                <a:spcBef>
                  <a:spcPts val="35"/>
                </a:spcBef>
                <a:defRPr/>
              </a:pPr>
              <a:r>
                <a:rPr sz="1200" dirty="0">
                  <a:solidFill>
                    <a:srgbClr val="404040"/>
                  </a:solidFill>
                  <a:latin typeface="Arial"/>
                  <a:cs typeface="Arial"/>
                </a:rPr>
                <a:t>% </a:t>
              </a:r>
              <a:r>
                <a:rPr sz="1200" spc="5" dirty="0">
                  <a:solidFill>
                    <a:srgbClr val="404040"/>
                  </a:solidFill>
                  <a:latin typeface="Arial"/>
                  <a:cs typeface="Arial"/>
                </a:rPr>
                <a:t>p</a:t>
              </a:r>
              <a:r>
                <a:rPr sz="1200" dirty="0">
                  <a:solidFill>
                    <a:srgbClr val="404040"/>
                  </a:solidFill>
                  <a:latin typeface="Arial"/>
                  <a:cs typeface="Arial"/>
                </a:rPr>
                <a:t>atie</a:t>
              </a:r>
              <a:r>
                <a:rPr sz="1200" spc="-11" dirty="0">
                  <a:solidFill>
                    <a:srgbClr val="404040"/>
                  </a:solidFill>
                  <a:latin typeface="Arial"/>
                  <a:cs typeface="Arial"/>
                </a:rPr>
                <a:t>n</a:t>
              </a:r>
              <a:r>
                <a:rPr sz="1200" dirty="0">
                  <a:solidFill>
                    <a:srgbClr val="404040"/>
                  </a:solidFill>
                  <a:latin typeface="Arial"/>
                  <a:cs typeface="Arial"/>
                </a:rPr>
                <a:t>ts</a:t>
              </a:r>
              <a:r>
                <a:rPr sz="1200" spc="-20" dirty="0">
                  <a:solidFill>
                    <a:srgbClr val="404040"/>
                  </a:solidFill>
                  <a:latin typeface="Arial"/>
                  <a:cs typeface="Arial"/>
                </a:rPr>
                <a:t> </a:t>
              </a:r>
              <a:r>
                <a:rPr sz="1200" spc="-15" dirty="0">
                  <a:solidFill>
                    <a:srgbClr val="404040"/>
                  </a:solidFill>
                  <a:latin typeface="Arial"/>
                  <a:cs typeface="Arial"/>
                </a:rPr>
                <a:t>w</a:t>
              </a:r>
              <a:r>
                <a:rPr sz="1200" dirty="0">
                  <a:solidFill>
                    <a:srgbClr val="404040"/>
                  </a:solidFill>
                  <a:latin typeface="Arial"/>
                  <a:cs typeface="Arial"/>
                </a:rPr>
                <a:t>ith c</a:t>
              </a:r>
              <a:r>
                <a:rPr sz="1200" spc="5" dirty="0">
                  <a:solidFill>
                    <a:srgbClr val="404040"/>
                  </a:solidFill>
                  <a:latin typeface="Arial"/>
                  <a:cs typeface="Arial"/>
                </a:rPr>
                <a:t>om</a:t>
              </a:r>
              <a:r>
                <a:rPr sz="1200" dirty="0">
                  <a:solidFill>
                    <a:srgbClr val="404040"/>
                  </a:solidFill>
                  <a:latin typeface="Arial"/>
                  <a:cs typeface="Arial"/>
                </a:rPr>
                <a:t>plete</a:t>
              </a:r>
              <a:r>
                <a:rPr sz="1200" spc="-45" dirty="0">
                  <a:solidFill>
                    <a:srgbClr val="404040"/>
                  </a:solidFill>
                  <a:latin typeface="Arial"/>
                  <a:cs typeface="Arial"/>
                </a:rPr>
                <a:t> </a:t>
              </a:r>
              <a:r>
                <a:rPr sz="1200" dirty="0">
                  <a:solidFill>
                    <a:srgbClr val="404040"/>
                  </a:solidFill>
                  <a:latin typeface="Arial"/>
                  <a:cs typeface="Arial"/>
                </a:rPr>
                <a:t>re</a:t>
              </a:r>
              <a:r>
                <a:rPr sz="1200" spc="-11" dirty="0">
                  <a:solidFill>
                    <a:srgbClr val="404040"/>
                  </a:solidFill>
                  <a:latin typeface="Arial"/>
                  <a:cs typeface="Arial"/>
                </a:rPr>
                <a:t>g</a:t>
              </a:r>
              <a:r>
                <a:rPr sz="1200" dirty="0">
                  <a:solidFill>
                    <a:srgbClr val="404040"/>
                  </a:solidFill>
                  <a:latin typeface="Arial"/>
                  <a:cs typeface="Arial"/>
                </a:rPr>
                <a:t>ression</a:t>
              </a:r>
              <a:r>
                <a:rPr sz="1200" spc="-15" dirty="0">
                  <a:solidFill>
                    <a:srgbClr val="404040"/>
                  </a:solidFill>
                  <a:latin typeface="Arial"/>
                  <a:cs typeface="Arial"/>
                </a:rPr>
                <a:t> </a:t>
              </a:r>
              <a:r>
                <a:rPr sz="1200" dirty="0">
                  <a:solidFill>
                    <a:srgbClr val="404040"/>
                  </a:solidFill>
                  <a:latin typeface="Arial"/>
                  <a:cs typeface="Arial"/>
                </a:rPr>
                <a:t>of NV le</a:t>
              </a:r>
              <a:r>
                <a:rPr sz="1200" spc="5" dirty="0">
                  <a:solidFill>
                    <a:srgbClr val="404040"/>
                  </a:solidFill>
                  <a:latin typeface="Arial"/>
                  <a:cs typeface="Arial"/>
                </a:rPr>
                <a:t>a</a:t>
              </a:r>
              <a:r>
                <a:rPr sz="1200" dirty="0">
                  <a:solidFill>
                    <a:srgbClr val="404040"/>
                  </a:solidFill>
                  <a:latin typeface="Arial"/>
                  <a:cs typeface="Arial"/>
                </a:rPr>
                <a:t>ka</a:t>
              </a:r>
              <a:r>
                <a:rPr sz="1200" spc="-11" dirty="0">
                  <a:solidFill>
                    <a:srgbClr val="404040"/>
                  </a:solidFill>
                  <a:latin typeface="Arial"/>
                  <a:cs typeface="Arial"/>
                </a:rPr>
                <a:t>g</a:t>
              </a:r>
              <a:r>
                <a:rPr sz="1200" dirty="0">
                  <a:solidFill>
                    <a:srgbClr val="404040"/>
                  </a:solidFill>
                  <a:latin typeface="Arial"/>
                  <a:cs typeface="Arial"/>
                </a:rPr>
                <a:t>e</a:t>
              </a:r>
              <a:endParaRPr sz="1200">
                <a:solidFill>
                  <a:prstClr val="black"/>
                </a:solidFill>
                <a:latin typeface="Arial"/>
                <a:cs typeface="Arial"/>
              </a:endParaRPr>
            </a:p>
          </p:txBody>
        </p:sp>
        <p:sp>
          <p:nvSpPr>
            <p:cNvPr id="206" name="object 44">
              <a:extLst>
                <a:ext uri="{FF2B5EF4-FFF2-40B4-BE49-F238E27FC236}">
                  <a16:creationId xmlns:a16="http://schemas.microsoft.com/office/drawing/2014/main" id="{53DB438D-111B-B647-8ACC-91E1FFBC50AE}"/>
                </a:ext>
              </a:extLst>
            </p:cNvPr>
            <p:cNvSpPr txBox="1"/>
            <p:nvPr/>
          </p:nvSpPr>
          <p:spPr>
            <a:xfrm>
              <a:off x="2882429" y="2024818"/>
              <a:ext cx="5262195" cy="628377"/>
            </a:xfrm>
            <a:prstGeom prst="rect">
              <a:avLst/>
            </a:prstGeom>
          </p:spPr>
          <p:txBody>
            <a:bodyPr vert="horz" wrap="square" lIns="0" tIns="0" rIns="0" bIns="0" rtlCol="0">
              <a:spAutoFit/>
            </a:bodyPr>
            <a:lstStyle/>
            <a:p>
              <a:pPr defTabSz="914286">
                <a:defRPr/>
              </a:pPr>
              <a:endParaRPr sz="1800" dirty="0">
                <a:solidFill>
                  <a:prstClr val="black"/>
                </a:solidFill>
                <a:latin typeface="Times New Roman"/>
                <a:cs typeface="Times New Roman"/>
              </a:endParaRPr>
            </a:p>
            <a:p>
              <a:pPr marL="12699" defTabSz="914286">
                <a:spcBef>
                  <a:spcPts val="1320"/>
                </a:spcBef>
                <a:defRPr/>
              </a:pPr>
              <a:r>
                <a:rPr sz="1200" spc="-5" dirty="0">
                  <a:solidFill>
                    <a:srgbClr val="404040"/>
                  </a:solidFill>
                  <a:latin typeface="Arial"/>
                  <a:cs typeface="Arial"/>
                </a:rPr>
                <a:t>80</a:t>
              </a:r>
              <a:endParaRPr sz="1200" dirty="0">
                <a:solidFill>
                  <a:prstClr val="black"/>
                </a:solidFill>
                <a:latin typeface="Arial"/>
                <a:cs typeface="Arial"/>
              </a:endParaRPr>
            </a:p>
          </p:txBody>
        </p:sp>
      </p:grpSp>
      <p:sp>
        <p:nvSpPr>
          <p:cNvPr id="207" name="object 45">
            <a:extLst>
              <a:ext uri="{FF2B5EF4-FFF2-40B4-BE49-F238E27FC236}">
                <a16:creationId xmlns:a16="http://schemas.microsoft.com/office/drawing/2014/main" id="{E9EDF1E9-1D73-BD44-BA56-9FDB5989E42C}"/>
              </a:ext>
            </a:extLst>
          </p:cNvPr>
          <p:cNvSpPr txBox="1"/>
          <p:nvPr/>
        </p:nvSpPr>
        <p:spPr>
          <a:xfrm>
            <a:off x="615305" y="5900267"/>
            <a:ext cx="1460945" cy="107722"/>
          </a:xfrm>
          <a:prstGeom prst="rect">
            <a:avLst/>
          </a:prstGeom>
        </p:spPr>
        <p:txBody>
          <a:bodyPr vert="horz" wrap="square" lIns="0" tIns="0" rIns="0" bIns="0" rtlCol="0">
            <a:spAutoFit/>
          </a:bodyPr>
          <a:lstStyle/>
          <a:p>
            <a:pPr marL="12699" defTabSz="914286">
              <a:defRPr/>
            </a:pPr>
            <a:r>
              <a:rPr sz="700" spc="-5" dirty="0">
                <a:solidFill>
                  <a:schemeClr val="tx1">
                    <a:lumMod val="75000"/>
                    <a:lumOff val="25000"/>
                  </a:schemeClr>
                </a:solidFill>
                <a:latin typeface="Arial"/>
                <a:cs typeface="Arial"/>
              </a:rPr>
              <a:t>Secondary endpoint</a:t>
            </a:r>
            <a:r>
              <a:rPr sz="700" spc="-100" dirty="0">
                <a:solidFill>
                  <a:schemeClr val="tx1">
                    <a:lumMod val="75000"/>
                    <a:lumOff val="25000"/>
                  </a:schemeClr>
                </a:solidFill>
                <a:latin typeface="Arial"/>
                <a:cs typeface="Arial"/>
              </a:rPr>
              <a:t> </a:t>
            </a:r>
            <a:r>
              <a:rPr sz="700" spc="-5" dirty="0">
                <a:solidFill>
                  <a:schemeClr val="tx1">
                    <a:lumMod val="75000"/>
                    <a:lumOff val="25000"/>
                  </a:schemeClr>
                </a:solidFill>
                <a:latin typeface="Arial"/>
                <a:cs typeface="Arial"/>
              </a:rPr>
              <a:t>data.</a:t>
            </a:r>
            <a:endParaRPr sz="700" dirty="0">
              <a:solidFill>
                <a:schemeClr val="tx1">
                  <a:lumMod val="75000"/>
                  <a:lumOff val="25000"/>
                </a:schemeClr>
              </a:solidFill>
              <a:latin typeface="Arial"/>
              <a:cs typeface="Arial"/>
            </a:endParaRPr>
          </a:p>
        </p:txBody>
      </p:sp>
      <p:sp>
        <p:nvSpPr>
          <p:cNvPr id="208" name="object 46">
            <a:extLst>
              <a:ext uri="{FF2B5EF4-FFF2-40B4-BE49-F238E27FC236}">
                <a16:creationId xmlns:a16="http://schemas.microsoft.com/office/drawing/2014/main" id="{2EB98869-0C5B-7D4C-AA5B-9D4FBD04DF58}"/>
              </a:ext>
            </a:extLst>
          </p:cNvPr>
          <p:cNvSpPr txBox="1"/>
          <p:nvPr/>
        </p:nvSpPr>
        <p:spPr>
          <a:xfrm>
            <a:off x="612562" y="6056830"/>
            <a:ext cx="2820938" cy="107722"/>
          </a:xfrm>
          <a:prstGeom prst="rect">
            <a:avLst/>
          </a:prstGeom>
        </p:spPr>
        <p:txBody>
          <a:bodyPr vert="horz" wrap="square" lIns="0" tIns="0" rIns="0" bIns="0" rtlCol="0">
            <a:spAutoFit/>
          </a:bodyPr>
          <a:lstStyle/>
          <a:p>
            <a:pPr marL="12699" defTabSz="914286">
              <a:defRPr/>
            </a:pPr>
            <a:r>
              <a:rPr sz="700" spc="-5" dirty="0">
                <a:solidFill>
                  <a:schemeClr val="tx1">
                    <a:lumMod val="75000"/>
                    <a:lumOff val="25000"/>
                  </a:schemeClr>
                </a:solidFill>
                <a:latin typeface="Arial"/>
                <a:cs typeface="Arial"/>
              </a:rPr>
              <a:t>Lang </a:t>
            </a:r>
            <a:r>
              <a:rPr sz="700" dirty="0">
                <a:solidFill>
                  <a:schemeClr val="tx1">
                    <a:lumMod val="75000"/>
                    <a:lumOff val="25000"/>
                  </a:schemeClr>
                </a:solidFill>
                <a:latin typeface="Arial"/>
                <a:cs typeface="Arial"/>
              </a:rPr>
              <a:t>GE </a:t>
            </a:r>
            <a:r>
              <a:rPr sz="700" spc="-5" dirty="0">
                <a:solidFill>
                  <a:schemeClr val="tx1">
                    <a:lumMod val="75000"/>
                    <a:lumOff val="25000"/>
                  </a:schemeClr>
                </a:solidFill>
                <a:latin typeface="Arial"/>
                <a:cs typeface="Arial"/>
              </a:rPr>
              <a:t>et al. </a:t>
            </a:r>
            <a:r>
              <a:rPr sz="700" dirty="0">
                <a:solidFill>
                  <a:schemeClr val="tx1">
                    <a:lumMod val="75000"/>
                    <a:lumOff val="25000"/>
                  </a:schemeClr>
                </a:solidFill>
                <a:latin typeface="Arial"/>
                <a:cs typeface="Arial"/>
              </a:rPr>
              <a:t>Acta ophthalmologica. </a:t>
            </a:r>
            <a:r>
              <a:rPr sz="700" spc="-5" dirty="0">
                <a:solidFill>
                  <a:schemeClr val="tx1">
                    <a:lumMod val="75000"/>
                    <a:lumOff val="25000"/>
                  </a:schemeClr>
                </a:solidFill>
                <a:latin typeface="Arial"/>
                <a:cs typeface="Arial"/>
              </a:rPr>
              <a:t>2020</a:t>
            </a:r>
            <a:r>
              <a:rPr sz="700" spc="100" dirty="0">
                <a:solidFill>
                  <a:schemeClr val="tx1">
                    <a:lumMod val="75000"/>
                    <a:lumOff val="25000"/>
                  </a:schemeClr>
                </a:solidFill>
                <a:latin typeface="Arial"/>
                <a:cs typeface="Arial"/>
              </a:rPr>
              <a:t> </a:t>
            </a:r>
            <a:r>
              <a:rPr sz="700" spc="-5" dirty="0">
                <a:solidFill>
                  <a:schemeClr val="tx1">
                    <a:lumMod val="75000"/>
                    <a:lumOff val="25000"/>
                  </a:schemeClr>
                </a:solidFill>
                <a:latin typeface="Arial"/>
                <a:cs typeface="Arial"/>
              </a:rPr>
              <a:t>Aug;98(5):e530-9.</a:t>
            </a:r>
            <a:endParaRPr sz="700" dirty="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28144717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 name="Group 128">
            <a:extLst>
              <a:ext uri="{FF2B5EF4-FFF2-40B4-BE49-F238E27FC236}">
                <a16:creationId xmlns:a16="http://schemas.microsoft.com/office/drawing/2014/main" id="{E07C95A2-B4C4-B045-925C-C66C97904649}"/>
              </a:ext>
            </a:extLst>
          </p:cNvPr>
          <p:cNvGrpSpPr/>
          <p:nvPr/>
        </p:nvGrpSpPr>
        <p:grpSpPr>
          <a:xfrm>
            <a:off x="10505735" y="-1686265"/>
            <a:ext cx="3372530" cy="3372530"/>
            <a:chOff x="10363200" y="-1804038"/>
            <a:chExt cx="3659885" cy="3659885"/>
          </a:xfrm>
        </p:grpSpPr>
        <p:sp>
          <p:nvSpPr>
            <p:cNvPr id="130" name="Pie 129">
              <a:extLst>
                <a:ext uri="{FF2B5EF4-FFF2-40B4-BE49-F238E27FC236}">
                  <a16:creationId xmlns:a16="http://schemas.microsoft.com/office/drawing/2014/main" id="{ACE41397-5453-B447-BCF8-D227FA7AA0BD}"/>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1" name="Block Arc 130">
              <a:extLst>
                <a:ext uri="{FF2B5EF4-FFF2-40B4-BE49-F238E27FC236}">
                  <a16:creationId xmlns:a16="http://schemas.microsoft.com/office/drawing/2014/main" id="{AF06005F-AFF0-794F-A74F-CE0055ED00E3}"/>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sp>
        <p:nvSpPr>
          <p:cNvPr id="6" name="Slide Number Placeholder 5"/>
          <p:cNvSpPr>
            <a:spLocks noGrp="1"/>
          </p:cNvSpPr>
          <p:nvPr>
            <p:ph type="sldNum" sz="quarter" idx="11"/>
          </p:nvPr>
        </p:nvSpPr>
        <p:spPr/>
        <p:txBody>
          <a:bodyPr/>
          <a:lstStyle/>
          <a:p>
            <a:fld id="{47547CF9-5B10-D24F-A8D7-45A9778164F7}" type="slidenum">
              <a:rPr lang="uk-UA" smtClean="0">
                <a:latin typeface="Arial" panose="020B0604020202020204" pitchFamily="34" charset="0"/>
                <a:cs typeface="Arial" panose="020B0604020202020204" pitchFamily="34" charset="0"/>
              </a:rPr>
              <a:pPr/>
              <a:t>38</a:t>
            </a:fld>
            <a:endParaRPr lang="uk-UA" dirty="0">
              <a:latin typeface="Arial" panose="020B0604020202020204" pitchFamily="34" charset="0"/>
              <a:cs typeface="Arial" panose="020B0604020202020204" pitchFamily="34" charset="0"/>
            </a:endParaRPr>
          </a:p>
        </p:txBody>
      </p:sp>
      <p:sp>
        <p:nvSpPr>
          <p:cNvPr id="11" name="Title 1"/>
          <p:cNvSpPr>
            <a:spLocks noGrp="1"/>
          </p:cNvSpPr>
          <p:nvPr>
            <p:ph type="title"/>
          </p:nvPr>
        </p:nvSpPr>
        <p:spPr>
          <a:xfrm>
            <a:off x="613277" y="384876"/>
            <a:ext cx="9697102" cy="1371122"/>
          </a:xfrm>
        </p:spPr>
        <p:txBody>
          <a:bodyPr wrap="square" anchor="ctr">
            <a:normAutofit/>
          </a:bodyPr>
          <a:lstStyle/>
          <a:p>
            <a:pPr>
              <a:lnSpc>
                <a:spcPct val="90000"/>
              </a:lnSpc>
            </a:pPr>
            <a:r>
              <a:rPr lang="en-US" b="0" spc="-133" dirty="0"/>
              <a:t>Baseline predictive factors of ≥ 4- Step Improvement</a:t>
            </a:r>
            <a:endParaRPr lang="en-US" b="0" spc="-133" dirty="0">
              <a:latin typeface="Arial" panose="020B0604020202020204" pitchFamily="34" charset="0"/>
              <a:cs typeface="Arial" panose="020B0604020202020204" pitchFamily="34" charset="0"/>
            </a:endParaRPr>
          </a:p>
        </p:txBody>
      </p:sp>
      <p:pic>
        <p:nvPicPr>
          <p:cNvPr id="43" name="Picture 42">
            <a:extLst>
              <a:ext uri="{FF2B5EF4-FFF2-40B4-BE49-F238E27FC236}">
                <a16:creationId xmlns:a16="http://schemas.microsoft.com/office/drawing/2014/main" id="{9CA00B39-582E-5D45-BCB8-3B71ACCED0B4}"/>
              </a:ext>
            </a:extLst>
          </p:cNvPr>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11096446" y="293546"/>
            <a:ext cx="776891" cy="776891"/>
          </a:xfrm>
          <a:prstGeom prst="rect">
            <a:avLst/>
          </a:prstGeom>
        </p:spPr>
      </p:pic>
      <p:sp>
        <p:nvSpPr>
          <p:cNvPr id="20" name="TextBox 19">
            <a:extLst>
              <a:ext uri="{FF2B5EF4-FFF2-40B4-BE49-F238E27FC236}">
                <a16:creationId xmlns:a16="http://schemas.microsoft.com/office/drawing/2014/main" id="{91F7C4E6-A63C-C548-9393-87CFE1AE1408}"/>
              </a:ext>
            </a:extLst>
          </p:cNvPr>
          <p:cNvSpPr txBox="1"/>
          <p:nvPr/>
        </p:nvSpPr>
        <p:spPr>
          <a:xfrm>
            <a:off x="541350" y="5995649"/>
            <a:ext cx="10971371" cy="200055"/>
          </a:xfrm>
          <a:prstGeom prst="rect">
            <a:avLst/>
          </a:prstGeom>
          <a:noFill/>
        </p:spPr>
        <p:txBody>
          <a:bodyPr wrap="square" rtlCol="0">
            <a:spAutoFit/>
          </a:bodyPr>
          <a:lstStyle/>
          <a:p>
            <a:pPr defTabSz="914286">
              <a:defRPr/>
            </a:pPr>
            <a:r>
              <a:rPr lang="en-US" sz="700" dirty="0">
                <a:solidFill>
                  <a:srgbClr val="000000"/>
                </a:solidFill>
                <a:latin typeface="Arial" panose="020B0604020202020204"/>
              </a:rPr>
              <a:t>* Eyes included in </a:t>
            </a:r>
            <a:r>
              <a:rPr lang="en-US" sz="700" dirty="0">
                <a:solidFill>
                  <a:srgbClr val="000000"/>
                </a:solidFill>
                <a:latin typeface="Arial" panose="020B0604020202020204" pitchFamily="34" charset="0"/>
                <a:cs typeface="Arial" panose="020B0604020202020204" pitchFamily="34" charset="0"/>
              </a:rPr>
              <a:t>≥4 step DR improvement analysis had gradable baseline DR severity of</a:t>
            </a:r>
            <a:r>
              <a:rPr lang="en-US" sz="700" dirty="0">
                <a:solidFill>
                  <a:srgbClr val="000000"/>
                </a:solidFill>
                <a:latin typeface="Arial" panose="020B0604020202020204"/>
              </a:rPr>
              <a:t> </a:t>
            </a:r>
            <a:r>
              <a:rPr lang="en-US" sz="700" dirty="0">
                <a:solidFill>
                  <a:srgbClr val="000000"/>
                </a:solidFill>
                <a:latin typeface="Arial" panose="020B0604020202020204" pitchFamily="34" charset="0"/>
                <a:cs typeface="Arial" panose="020B0604020202020204" pitchFamily="34" charset="0"/>
              </a:rPr>
              <a:t>≥47 </a:t>
            </a:r>
            <a:r>
              <a:rPr lang="en-US" sz="700" dirty="0">
                <a:solidFill>
                  <a:srgbClr val="000000"/>
                </a:solidFill>
                <a:latin typeface="Arial" panose="020B0604020202020204"/>
              </a:rPr>
              <a:t> </a:t>
            </a:r>
          </a:p>
        </p:txBody>
      </p:sp>
      <p:sp>
        <p:nvSpPr>
          <p:cNvPr id="17" name="Round Same-side Corner of Rectangle 16">
            <a:extLst>
              <a:ext uri="{FF2B5EF4-FFF2-40B4-BE49-F238E27FC236}">
                <a16:creationId xmlns:a16="http://schemas.microsoft.com/office/drawing/2014/main" id="{2CEE35E9-E0D0-E147-8912-4F1D64774697}"/>
              </a:ext>
            </a:extLst>
          </p:cNvPr>
          <p:cNvSpPr/>
          <p:nvPr/>
        </p:nvSpPr>
        <p:spPr>
          <a:xfrm>
            <a:off x="609600" y="2071402"/>
            <a:ext cx="4267200" cy="450457"/>
          </a:xfrm>
          <a:prstGeom prst="round2Same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0" rIns="0" bIns="0" rtlCol="0" anchor="ctr"/>
          <a:lstStyle/>
          <a:p>
            <a:pPr algn="ctr" defTabSz="914286">
              <a:defRPr/>
            </a:pPr>
            <a:r>
              <a:rPr lang="en-US" sz="1800" b="1" dirty="0">
                <a:solidFill>
                  <a:srgbClr val="FFFFFF"/>
                </a:solidFill>
                <a:latin typeface="Arial" panose="020B0604020202020204"/>
              </a:rPr>
              <a:t>Univariate Analysis*</a:t>
            </a:r>
          </a:p>
        </p:txBody>
      </p:sp>
      <p:sp>
        <p:nvSpPr>
          <p:cNvPr id="21" name="TextBox 20">
            <a:extLst>
              <a:ext uri="{FF2B5EF4-FFF2-40B4-BE49-F238E27FC236}">
                <a16:creationId xmlns:a16="http://schemas.microsoft.com/office/drawing/2014/main" id="{DE8E3CCA-DD55-7A44-89E5-FE478D3A5960}"/>
              </a:ext>
            </a:extLst>
          </p:cNvPr>
          <p:cNvSpPr txBox="1"/>
          <p:nvPr/>
        </p:nvSpPr>
        <p:spPr>
          <a:xfrm>
            <a:off x="609600" y="5164722"/>
            <a:ext cx="10972800" cy="419457"/>
          </a:xfrm>
          <a:prstGeom prst="round2SameRect">
            <a:avLst>
              <a:gd name="adj1" fmla="val 0"/>
              <a:gd name="adj2" fmla="val 39808"/>
            </a:avLst>
          </a:prstGeom>
          <a:solidFill>
            <a:schemeClr val="accent4">
              <a:lumMod val="20000"/>
              <a:lumOff val="80000"/>
            </a:schemeClr>
          </a:solidFill>
          <a:ln>
            <a:solidFill>
              <a:schemeClr val="accent3">
                <a:lumMod val="20000"/>
                <a:lumOff val="80000"/>
              </a:schemeClr>
            </a:solidFill>
          </a:ln>
        </p:spPr>
        <p:txBody>
          <a:bodyPr wrap="square" rtlCol="0">
            <a:spAutoFit/>
          </a:bodyPr>
          <a:lstStyle/>
          <a:p>
            <a:pPr algn="ctr"/>
            <a:endParaRPr lang="en-US" sz="2000" b="1" dirty="0">
              <a:solidFill>
                <a:srgbClr val="002060"/>
              </a:solidFill>
              <a:latin typeface="Arial" panose="020B0604020202020204" pitchFamily="34" charset="0"/>
              <a:cs typeface="Arial" panose="020B0604020202020204" pitchFamily="34" charset="0"/>
            </a:endParaRPr>
          </a:p>
        </p:txBody>
      </p:sp>
      <p:sp>
        <p:nvSpPr>
          <p:cNvPr id="22" name="object 34">
            <a:extLst>
              <a:ext uri="{FF2B5EF4-FFF2-40B4-BE49-F238E27FC236}">
                <a16:creationId xmlns:a16="http://schemas.microsoft.com/office/drawing/2014/main" id="{CFF99743-6FD1-C34A-A37C-74AB9233F65F}"/>
              </a:ext>
            </a:extLst>
          </p:cNvPr>
          <p:cNvSpPr txBox="1"/>
          <p:nvPr/>
        </p:nvSpPr>
        <p:spPr>
          <a:xfrm>
            <a:off x="609600" y="5235952"/>
            <a:ext cx="10972800" cy="276999"/>
          </a:xfrm>
          <a:prstGeom prst="rect">
            <a:avLst/>
          </a:prstGeom>
        </p:spPr>
        <p:txBody>
          <a:bodyPr vert="horz" wrap="square" lIns="0" tIns="0" rIns="0" bIns="0" rtlCol="0">
            <a:spAutoFit/>
          </a:bodyPr>
          <a:lstStyle/>
          <a:p>
            <a:pPr marL="269875" marR="402541" algn="ctr" defTabSz="914286">
              <a:defRPr/>
            </a:pPr>
            <a:r>
              <a:rPr lang="en-IN" sz="1800" b="1" spc="-5" dirty="0">
                <a:solidFill>
                  <a:srgbClr val="002060"/>
                </a:solidFill>
                <a:cs typeface="Arial"/>
              </a:rPr>
              <a:t>Age, Vitreous </a:t>
            </a:r>
            <a:r>
              <a:rPr lang="en-IN" sz="1800" b="1" spc="-5" dirty="0" err="1">
                <a:solidFill>
                  <a:srgbClr val="002060"/>
                </a:solidFill>
                <a:cs typeface="Arial"/>
              </a:rPr>
              <a:t>hemorrhage</a:t>
            </a:r>
            <a:r>
              <a:rPr lang="en-IN" sz="1800" b="1" spc="-5" dirty="0">
                <a:solidFill>
                  <a:srgbClr val="002060"/>
                </a:solidFill>
                <a:cs typeface="Arial"/>
              </a:rPr>
              <a:t>, HBA1c &lt;9% predictive factor for &gt;4 step DR improvement </a:t>
            </a:r>
          </a:p>
        </p:txBody>
      </p:sp>
      <p:graphicFrame>
        <p:nvGraphicFramePr>
          <p:cNvPr id="23" name="Table 2">
            <a:extLst>
              <a:ext uri="{FF2B5EF4-FFF2-40B4-BE49-F238E27FC236}">
                <a16:creationId xmlns:a16="http://schemas.microsoft.com/office/drawing/2014/main" id="{05D3F8C7-DDFB-4C4B-8CBA-9519C612CEDE}"/>
              </a:ext>
            </a:extLst>
          </p:cNvPr>
          <p:cNvGraphicFramePr>
            <a:graphicFrameLocks noGrp="1"/>
          </p:cNvGraphicFramePr>
          <p:nvPr>
            <p:extLst>
              <p:ext uri="{D42A27DB-BD31-4B8C-83A1-F6EECF244321}">
                <p14:modId xmlns:p14="http://schemas.microsoft.com/office/powerpoint/2010/main" val="1733219505"/>
              </p:ext>
            </p:extLst>
          </p:nvPr>
        </p:nvGraphicFramePr>
        <p:xfrm>
          <a:off x="609600" y="2548389"/>
          <a:ext cx="4267200" cy="2458599"/>
        </p:xfrm>
        <a:graphic>
          <a:graphicData uri="http://schemas.openxmlformats.org/drawingml/2006/table">
            <a:tbl>
              <a:tblPr firstRow="1" bandRow="1">
                <a:tableStyleId>{1C5780E6-A8F4-46B0-B82D-9E7F56C639EF}</a:tableStyleId>
              </a:tblPr>
              <a:tblGrid>
                <a:gridCol w="2235444">
                  <a:extLst>
                    <a:ext uri="{9D8B030D-6E8A-4147-A177-3AD203B41FA5}">
                      <a16:colId xmlns:a16="http://schemas.microsoft.com/office/drawing/2014/main" val="2316181619"/>
                    </a:ext>
                  </a:extLst>
                </a:gridCol>
                <a:gridCol w="2031756">
                  <a:extLst>
                    <a:ext uri="{9D8B030D-6E8A-4147-A177-3AD203B41FA5}">
                      <a16:colId xmlns:a16="http://schemas.microsoft.com/office/drawing/2014/main" val="1104385427"/>
                    </a:ext>
                  </a:extLst>
                </a:gridCol>
              </a:tblGrid>
              <a:tr h="549950">
                <a:tc>
                  <a:txBody>
                    <a:bodyPr/>
                    <a:lstStyle/>
                    <a:p>
                      <a:r>
                        <a:rPr lang="en-US" sz="1400" dirty="0"/>
                        <a:t>DR Ultra-Responder at Year 1</a:t>
                      </a:r>
                    </a:p>
                  </a:txBody>
                  <a:tcPr>
                    <a:lnL w="6350" cap="flat" cmpd="sng" algn="ctr">
                      <a:solidFill>
                        <a:schemeClr val="accent2">
                          <a:lumMod val="20000"/>
                          <a:lumOff val="80000"/>
                        </a:schemeClr>
                      </a:solidFill>
                      <a:prstDash val="solid"/>
                      <a:round/>
                      <a:headEnd type="none" w="med" len="med"/>
                      <a:tailEnd type="none" w="med" len="med"/>
                    </a:lnL>
                    <a:lnR w="6350" cap="flat" cmpd="sng" algn="ctr">
                      <a:solidFill>
                        <a:schemeClr val="accent2">
                          <a:lumMod val="20000"/>
                          <a:lumOff val="80000"/>
                        </a:schemeClr>
                      </a:solidFill>
                      <a:prstDash val="solid"/>
                      <a:round/>
                      <a:headEnd type="none" w="med" len="med"/>
                      <a:tailEnd type="none" w="med" len="med"/>
                    </a:lnR>
                    <a:lnT w="6350" cap="flat" cmpd="sng" algn="ctr">
                      <a:solidFill>
                        <a:schemeClr val="accent2">
                          <a:lumMod val="20000"/>
                          <a:lumOff val="80000"/>
                        </a:schemeClr>
                      </a:solidFill>
                      <a:prstDash val="solid"/>
                      <a:round/>
                      <a:headEnd type="none" w="med" len="med"/>
                      <a:tailEnd type="none" w="med" len="med"/>
                    </a:lnT>
                    <a:lnB w="6350" cap="flat" cmpd="sng" algn="ctr">
                      <a:solidFill>
                        <a:schemeClr val="accent2">
                          <a:lumMod val="20000"/>
                          <a:lumOff val="80000"/>
                        </a:schemeClr>
                      </a:solidFill>
                      <a:prstDash val="solid"/>
                      <a:round/>
                      <a:headEnd type="none" w="med" len="med"/>
                      <a:tailEnd type="none" w="med" len="med"/>
                    </a:lnB>
                  </a:tcPr>
                </a:tc>
                <a:tc>
                  <a:txBody>
                    <a:bodyPr/>
                    <a:lstStyle/>
                    <a:p>
                      <a:r>
                        <a:rPr lang="en-US" sz="1400" dirty="0"/>
                        <a:t>DR Ultra-Responder at Year 2</a:t>
                      </a:r>
                    </a:p>
                  </a:txBody>
                  <a:tcPr>
                    <a:lnL w="6350" cap="flat" cmpd="sng" algn="ctr">
                      <a:solidFill>
                        <a:schemeClr val="accent2">
                          <a:lumMod val="20000"/>
                          <a:lumOff val="80000"/>
                        </a:schemeClr>
                      </a:solidFill>
                      <a:prstDash val="solid"/>
                      <a:round/>
                      <a:headEnd type="none" w="med" len="med"/>
                      <a:tailEnd type="none" w="med" len="med"/>
                    </a:lnL>
                    <a:lnR w="6350" cap="flat" cmpd="sng" algn="ctr">
                      <a:solidFill>
                        <a:schemeClr val="accent2">
                          <a:lumMod val="20000"/>
                          <a:lumOff val="80000"/>
                        </a:schemeClr>
                      </a:solidFill>
                      <a:prstDash val="solid"/>
                      <a:round/>
                      <a:headEnd type="none" w="med" len="med"/>
                      <a:tailEnd type="none" w="med" len="med"/>
                    </a:lnR>
                    <a:lnT w="6350" cap="flat" cmpd="sng" algn="ctr">
                      <a:solidFill>
                        <a:schemeClr val="accent2">
                          <a:lumMod val="20000"/>
                          <a:lumOff val="80000"/>
                        </a:schemeClr>
                      </a:solidFill>
                      <a:prstDash val="solid"/>
                      <a:round/>
                      <a:headEnd type="none" w="med" len="med"/>
                      <a:tailEnd type="none" w="med" len="med"/>
                    </a:lnT>
                    <a:lnB w="6350" cap="flat" cmpd="sng" algn="ctr">
                      <a:solidFill>
                        <a:schemeClr val="accent2">
                          <a:lumMod val="20000"/>
                          <a:lumOff val="80000"/>
                        </a:schemeClr>
                      </a:solidFill>
                      <a:prstDash val="solid"/>
                      <a:round/>
                      <a:headEnd type="none" w="med" len="med"/>
                      <a:tailEnd type="none" w="med" len="med"/>
                    </a:lnB>
                  </a:tcPr>
                </a:tc>
                <a:extLst>
                  <a:ext uri="{0D108BD9-81ED-4DB2-BD59-A6C34878D82A}">
                    <a16:rowId xmlns:a16="http://schemas.microsoft.com/office/drawing/2014/main" val="2490246266"/>
                  </a:ext>
                </a:extLst>
              </a:tr>
              <a:tr h="1908649">
                <a:tc>
                  <a:txBody>
                    <a:bodyPr/>
                    <a:lstStyle/>
                    <a:p>
                      <a:pPr marL="182563" indent="-182563">
                        <a:buFont typeface="Wingdings" pitchFamily="2" charset="2"/>
                        <a:buChar char="§"/>
                        <a:tabLst/>
                      </a:pPr>
                      <a:r>
                        <a:rPr lang="en-US" sz="1400" dirty="0"/>
                        <a:t>Age</a:t>
                      </a:r>
                    </a:p>
                    <a:p>
                      <a:pPr marL="182563" indent="-182563">
                        <a:buFont typeface="Wingdings" pitchFamily="2" charset="2"/>
                        <a:buChar char="§"/>
                        <a:tabLst/>
                      </a:pPr>
                      <a:r>
                        <a:rPr lang="en-US" sz="1400" dirty="0"/>
                        <a:t>Race/ethnicity</a:t>
                      </a:r>
                    </a:p>
                    <a:p>
                      <a:pPr marL="182563" indent="-182563">
                        <a:buFont typeface="Wingdings" pitchFamily="2" charset="2"/>
                        <a:buChar char="§"/>
                        <a:tabLst/>
                      </a:pPr>
                      <a:r>
                        <a:rPr lang="en-US" sz="1400" dirty="0"/>
                        <a:t>HbA1c (&lt; or </a:t>
                      </a:r>
                      <a:r>
                        <a:rPr lang="en-US" sz="1400" u="sng" dirty="0"/>
                        <a:t>&gt;</a:t>
                      </a:r>
                      <a:r>
                        <a:rPr lang="en-US" sz="1400" dirty="0"/>
                        <a:t> 9%)</a:t>
                      </a:r>
                    </a:p>
                    <a:p>
                      <a:pPr marL="182563" indent="-182563">
                        <a:buFont typeface="Wingdings" pitchFamily="2" charset="2"/>
                        <a:buChar char="§"/>
                        <a:tabLst/>
                      </a:pPr>
                      <a:r>
                        <a:rPr lang="en-US" sz="1400" kern="1200" dirty="0">
                          <a:solidFill>
                            <a:srgbClr val="000000"/>
                          </a:solidFill>
                          <a:latin typeface="+mn-lt"/>
                          <a:ea typeface="+mn-ea"/>
                          <a:cs typeface="+mn-cs"/>
                        </a:rPr>
                        <a:t>Epiretinal membrane on OCT</a:t>
                      </a:r>
                    </a:p>
                    <a:p>
                      <a:pPr marL="182563" indent="-182563" algn="l" defTabSz="1219048" rtl="0" eaLnBrk="1" latinLnBrk="0" hangingPunct="1">
                        <a:buFont typeface="Wingdings" pitchFamily="2" charset="2"/>
                        <a:buChar char="§"/>
                        <a:tabLst/>
                      </a:pPr>
                      <a:r>
                        <a:rPr lang="en-US" sz="1400" kern="1200" dirty="0">
                          <a:solidFill>
                            <a:srgbClr val="000000"/>
                          </a:solidFill>
                          <a:latin typeface="+mn-lt"/>
                          <a:ea typeface="+mn-ea"/>
                          <a:cs typeface="+mn-cs"/>
                        </a:rPr>
                        <a:t>Neovascularization on clinical examination</a:t>
                      </a:r>
                    </a:p>
                    <a:p>
                      <a:pPr marL="182563" indent="-182563" algn="l" defTabSz="1219048" rtl="0" eaLnBrk="1" latinLnBrk="0" hangingPunct="1">
                        <a:buFont typeface="Wingdings" pitchFamily="2" charset="2"/>
                        <a:buChar char="§"/>
                        <a:tabLst/>
                      </a:pPr>
                      <a:r>
                        <a:rPr lang="en-US" sz="1400" kern="1200" dirty="0">
                          <a:solidFill>
                            <a:srgbClr val="000000"/>
                          </a:solidFill>
                          <a:latin typeface="+mn-lt"/>
                          <a:ea typeface="+mn-ea"/>
                          <a:cs typeface="+mn-cs"/>
                        </a:rPr>
                        <a:t>Vitreous hemorrhage </a:t>
                      </a:r>
                    </a:p>
                  </a:txBody>
                  <a:tcPr>
                    <a:lnL w="6350" cap="flat" cmpd="sng" algn="ctr">
                      <a:solidFill>
                        <a:schemeClr val="accent2">
                          <a:lumMod val="20000"/>
                          <a:lumOff val="80000"/>
                        </a:schemeClr>
                      </a:solidFill>
                      <a:prstDash val="solid"/>
                      <a:round/>
                      <a:headEnd type="none" w="med" len="med"/>
                      <a:tailEnd type="none" w="med" len="med"/>
                    </a:lnL>
                    <a:lnR w="6350" cap="flat" cmpd="sng" algn="ctr">
                      <a:solidFill>
                        <a:schemeClr val="accent2">
                          <a:lumMod val="20000"/>
                          <a:lumOff val="80000"/>
                        </a:schemeClr>
                      </a:solidFill>
                      <a:prstDash val="solid"/>
                      <a:round/>
                      <a:headEnd type="none" w="med" len="med"/>
                      <a:tailEnd type="none" w="med" len="med"/>
                    </a:lnR>
                    <a:lnT w="6350" cap="flat" cmpd="sng" algn="ctr">
                      <a:solidFill>
                        <a:schemeClr val="accent2">
                          <a:lumMod val="20000"/>
                          <a:lumOff val="80000"/>
                        </a:schemeClr>
                      </a:solidFill>
                      <a:prstDash val="solid"/>
                      <a:round/>
                      <a:headEnd type="none" w="med" len="med"/>
                      <a:tailEnd type="none" w="med" len="med"/>
                    </a:lnT>
                    <a:lnB w="6350" cap="flat" cmpd="sng" algn="ctr">
                      <a:solidFill>
                        <a:schemeClr val="accent2">
                          <a:lumMod val="20000"/>
                          <a:lumOff val="80000"/>
                        </a:schemeClr>
                      </a:solidFill>
                      <a:prstDash val="solid"/>
                      <a:round/>
                      <a:headEnd type="none" w="med" len="med"/>
                      <a:tailEnd type="none" w="med" len="med"/>
                    </a:lnB>
                  </a:tcPr>
                </a:tc>
                <a:tc>
                  <a:txBody>
                    <a:bodyPr/>
                    <a:lstStyle/>
                    <a:p>
                      <a:pPr marL="182563" indent="-182563">
                        <a:buFont typeface="Wingdings" pitchFamily="2" charset="2"/>
                        <a:buChar char="§"/>
                        <a:tabLst/>
                      </a:pPr>
                      <a:r>
                        <a:rPr lang="en-US" sz="1400" dirty="0"/>
                        <a:t>Race</a:t>
                      </a:r>
                    </a:p>
                    <a:p>
                      <a:pPr marL="182563" indent="-182563">
                        <a:buFont typeface="Wingdings" pitchFamily="2" charset="2"/>
                        <a:buChar char="§"/>
                        <a:tabLst/>
                      </a:pPr>
                      <a:r>
                        <a:rPr lang="en-US" sz="1400" dirty="0"/>
                        <a:t>Race/ethnicity</a:t>
                      </a:r>
                    </a:p>
                    <a:p>
                      <a:pPr marL="182563" indent="-182563">
                        <a:buFont typeface="Wingdings" pitchFamily="2" charset="2"/>
                        <a:buChar char="§"/>
                        <a:tabLst/>
                      </a:pPr>
                      <a:r>
                        <a:rPr lang="en-US" sz="1400" dirty="0"/>
                        <a:t>HbA1c (&lt; or </a:t>
                      </a:r>
                      <a:r>
                        <a:rPr lang="en-US" sz="1400" u="sng" dirty="0"/>
                        <a:t>&gt;</a:t>
                      </a:r>
                      <a:r>
                        <a:rPr lang="en-US" sz="1400" dirty="0"/>
                        <a:t> 9%)</a:t>
                      </a:r>
                    </a:p>
                    <a:p>
                      <a:pPr marL="182563" marR="0" lvl="0" indent="-182563" algn="l" defTabSz="1219048" rtl="0" eaLnBrk="1" fontAlgn="auto" latinLnBrk="0" hangingPunct="1">
                        <a:lnSpc>
                          <a:spcPct val="100000"/>
                        </a:lnSpc>
                        <a:spcBef>
                          <a:spcPts val="0"/>
                        </a:spcBef>
                        <a:spcAft>
                          <a:spcPts val="0"/>
                        </a:spcAft>
                        <a:buClrTx/>
                        <a:buSzTx/>
                        <a:buFont typeface="Wingdings" pitchFamily="2" charset="2"/>
                        <a:buChar char="§"/>
                        <a:tabLst/>
                        <a:defRPr/>
                      </a:pPr>
                      <a:r>
                        <a:rPr lang="en-US" sz="1400" kern="1200" dirty="0">
                          <a:solidFill>
                            <a:srgbClr val="000000"/>
                          </a:solidFill>
                          <a:latin typeface="+mn-lt"/>
                          <a:ea typeface="+mn-ea"/>
                          <a:cs typeface="+mn-cs"/>
                        </a:rPr>
                        <a:t>Vitreous hemorrhage</a:t>
                      </a:r>
                    </a:p>
                  </a:txBody>
                  <a:tcPr>
                    <a:lnL w="6350" cap="flat" cmpd="sng" algn="ctr">
                      <a:solidFill>
                        <a:schemeClr val="accent2">
                          <a:lumMod val="20000"/>
                          <a:lumOff val="80000"/>
                        </a:schemeClr>
                      </a:solidFill>
                      <a:prstDash val="solid"/>
                      <a:round/>
                      <a:headEnd type="none" w="med" len="med"/>
                      <a:tailEnd type="none" w="med" len="med"/>
                    </a:lnL>
                    <a:lnR w="6350" cap="flat" cmpd="sng" algn="ctr">
                      <a:solidFill>
                        <a:schemeClr val="accent2">
                          <a:lumMod val="20000"/>
                          <a:lumOff val="80000"/>
                        </a:schemeClr>
                      </a:solidFill>
                      <a:prstDash val="solid"/>
                      <a:round/>
                      <a:headEnd type="none" w="med" len="med"/>
                      <a:tailEnd type="none" w="med" len="med"/>
                    </a:lnR>
                    <a:lnT w="6350" cap="flat" cmpd="sng" algn="ctr">
                      <a:solidFill>
                        <a:schemeClr val="accent2">
                          <a:lumMod val="20000"/>
                          <a:lumOff val="80000"/>
                        </a:schemeClr>
                      </a:solidFill>
                      <a:prstDash val="solid"/>
                      <a:round/>
                      <a:headEnd type="none" w="med" len="med"/>
                      <a:tailEnd type="none" w="med" len="med"/>
                    </a:lnT>
                    <a:lnB w="6350" cap="flat" cmpd="sng" algn="ctr">
                      <a:solidFill>
                        <a:schemeClr val="accent2">
                          <a:lumMod val="20000"/>
                          <a:lumOff val="80000"/>
                        </a:schemeClr>
                      </a:solidFill>
                      <a:prstDash val="solid"/>
                      <a:round/>
                      <a:headEnd type="none" w="med" len="med"/>
                      <a:tailEnd type="none" w="med" len="med"/>
                    </a:lnB>
                  </a:tcPr>
                </a:tc>
                <a:extLst>
                  <a:ext uri="{0D108BD9-81ED-4DB2-BD59-A6C34878D82A}">
                    <a16:rowId xmlns:a16="http://schemas.microsoft.com/office/drawing/2014/main" val="4265416043"/>
                  </a:ext>
                </a:extLst>
              </a:tr>
            </a:tbl>
          </a:graphicData>
        </a:graphic>
      </p:graphicFrame>
      <p:sp>
        <p:nvSpPr>
          <p:cNvPr id="24" name="Round Same-side Corner of Rectangle 23">
            <a:extLst>
              <a:ext uri="{FF2B5EF4-FFF2-40B4-BE49-F238E27FC236}">
                <a16:creationId xmlns:a16="http://schemas.microsoft.com/office/drawing/2014/main" id="{F19D1490-AD79-5940-8B5B-6B9F7FDD9E94}"/>
              </a:ext>
            </a:extLst>
          </p:cNvPr>
          <p:cNvSpPr/>
          <p:nvPr/>
        </p:nvSpPr>
        <p:spPr>
          <a:xfrm>
            <a:off x="5078232" y="2071402"/>
            <a:ext cx="6504167" cy="450457"/>
          </a:xfrm>
          <a:prstGeom prst="round2Same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0" rIns="0" bIns="0" rtlCol="0" anchor="ctr"/>
          <a:lstStyle/>
          <a:p>
            <a:pPr algn="ctr" defTabSz="914286">
              <a:defRPr/>
            </a:pPr>
            <a:r>
              <a:rPr lang="en-US" sz="1800" b="1" dirty="0">
                <a:solidFill>
                  <a:srgbClr val="FFFFFF"/>
                </a:solidFill>
              </a:rPr>
              <a:t>Multivariate Analysis*</a:t>
            </a:r>
          </a:p>
        </p:txBody>
      </p:sp>
      <p:sp>
        <p:nvSpPr>
          <p:cNvPr id="25" name="TextBox 24">
            <a:extLst>
              <a:ext uri="{FF2B5EF4-FFF2-40B4-BE49-F238E27FC236}">
                <a16:creationId xmlns:a16="http://schemas.microsoft.com/office/drawing/2014/main" id="{256D70D4-387B-5E42-8C77-A6AC913BEF69}"/>
              </a:ext>
            </a:extLst>
          </p:cNvPr>
          <p:cNvSpPr txBox="1"/>
          <p:nvPr/>
        </p:nvSpPr>
        <p:spPr>
          <a:xfrm>
            <a:off x="8721929" y="2630405"/>
            <a:ext cx="1996060" cy="307777"/>
          </a:xfrm>
          <a:prstGeom prst="rect">
            <a:avLst/>
          </a:prstGeom>
          <a:noFill/>
        </p:spPr>
        <p:txBody>
          <a:bodyPr wrap="none" rtlCol="0">
            <a:spAutoFit/>
          </a:bodyPr>
          <a:lstStyle/>
          <a:p>
            <a:pPr algn="ctr"/>
            <a:r>
              <a:rPr lang="en-US" sz="1400" b="1" dirty="0"/>
              <a:t>DR Ultra-Responders</a:t>
            </a:r>
          </a:p>
        </p:txBody>
      </p:sp>
      <p:sp>
        <p:nvSpPr>
          <p:cNvPr id="26" name="TextBox 25">
            <a:extLst>
              <a:ext uri="{FF2B5EF4-FFF2-40B4-BE49-F238E27FC236}">
                <a16:creationId xmlns:a16="http://schemas.microsoft.com/office/drawing/2014/main" id="{ACD5824B-10E4-4E4E-8216-D4FDF5FFE5B1}"/>
              </a:ext>
            </a:extLst>
          </p:cNvPr>
          <p:cNvSpPr txBox="1"/>
          <p:nvPr/>
        </p:nvSpPr>
        <p:spPr>
          <a:xfrm>
            <a:off x="8531594" y="2998611"/>
            <a:ext cx="942886" cy="276999"/>
          </a:xfrm>
          <a:prstGeom prst="rect">
            <a:avLst/>
          </a:prstGeom>
          <a:noFill/>
        </p:spPr>
        <p:txBody>
          <a:bodyPr wrap="none" rtlCol="0">
            <a:spAutoFit/>
          </a:bodyPr>
          <a:lstStyle/>
          <a:p>
            <a:pPr algn="ctr"/>
            <a:r>
              <a:rPr lang="en-US" sz="1200" dirty="0"/>
              <a:t>Less Likely</a:t>
            </a:r>
          </a:p>
        </p:txBody>
      </p:sp>
      <p:sp>
        <p:nvSpPr>
          <p:cNvPr id="27" name="TextBox 26">
            <a:extLst>
              <a:ext uri="{FF2B5EF4-FFF2-40B4-BE49-F238E27FC236}">
                <a16:creationId xmlns:a16="http://schemas.microsoft.com/office/drawing/2014/main" id="{668F934F-132C-3244-9440-FE37C9C31E55}"/>
              </a:ext>
            </a:extLst>
          </p:cNvPr>
          <p:cNvSpPr txBox="1"/>
          <p:nvPr/>
        </p:nvSpPr>
        <p:spPr>
          <a:xfrm>
            <a:off x="10074333" y="2992417"/>
            <a:ext cx="968535" cy="276999"/>
          </a:xfrm>
          <a:prstGeom prst="rect">
            <a:avLst/>
          </a:prstGeom>
          <a:noFill/>
        </p:spPr>
        <p:txBody>
          <a:bodyPr wrap="none" rtlCol="0">
            <a:spAutoFit/>
          </a:bodyPr>
          <a:lstStyle/>
          <a:p>
            <a:pPr algn="ctr"/>
            <a:r>
              <a:rPr lang="en-US" sz="1200" dirty="0"/>
              <a:t>More Likely</a:t>
            </a:r>
          </a:p>
        </p:txBody>
      </p:sp>
      <p:sp>
        <p:nvSpPr>
          <p:cNvPr id="28" name="TextBox 27">
            <a:extLst>
              <a:ext uri="{FF2B5EF4-FFF2-40B4-BE49-F238E27FC236}">
                <a16:creationId xmlns:a16="http://schemas.microsoft.com/office/drawing/2014/main" id="{3191DF69-0D5B-5142-8DBF-995BAE5B50CD}"/>
              </a:ext>
            </a:extLst>
          </p:cNvPr>
          <p:cNvSpPr txBox="1"/>
          <p:nvPr/>
        </p:nvSpPr>
        <p:spPr>
          <a:xfrm>
            <a:off x="9416425" y="4776294"/>
            <a:ext cx="936474" cy="261610"/>
          </a:xfrm>
          <a:prstGeom prst="rect">
            <a:avLst/>
          </a:prstGeom>
          <a:noFill/>
        </p:spPr>
        <p:txBody>
          <a:bodyPr wrap="none" rtlCol="0">
            <a:spAutoFit/>
          </a:bodyPr>
          <a:lstStyle/>
          <a:p>
            <a:pPr algn="ctr"/>
            <a:r>
              <a:rPr lang="en-US" sz="1100" b="1" dirty="0"/>
              <a:t>Odds Ratio</a:t>
            </a:r>
          </a:p>
        </p:txBody>
      </p:sp>
      <p:cxnSp>
        <p:nvCxnSpPr>
          <p:cNvPr id="29" name="Straight Connector 28">
            <a:extLst>
              <a:ext uri="{FF2B5EF4-FFF2-40B4-BE49-F238E27FC236}">
                <a16:creationId xmlns:a16="http://schemas.microsoft.com/office/drawing/2014/main" id="{5CA01A50-D883-F843-8331-AE4DE126A5A5}"/>
              </a:ext>
            </a:extLst>
          </p:cNvPr>
          <p:cNvCxnSpPr/>
          <p:nvPr/>
        </p:nvCxnSpPr>
        <p:spPr>
          <a:xfrm>
            <a:off x="8315960" y="3105587"/>
            <a:ext cx="0" cy="1584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0530C7F-7BB1-A542-BCDA-9B733D7660FD}"/>
              </a:ext>
            </a:extLst>
          </p:cNvPr>
          <p:cNvCxnSpPr>
            <a:cxnSpLocks/>
          </p:cNvCxnSpPr>
          <p:nvPr/>
        </p:nvCxnSpPr>
        <p:spPr>
          <a:xfrm>
            <a:off x="8315960" y="4629587"/>
            <a:ext cx="295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9BE4461-FC00-8C4B-BBA7-AFA2FE84A8F3}"/>
              </a:ext>
            </a:extLst>
          </p:cNvPr>
          <p:cNvCxnSpPr/>
          <p:nvPr/>
        </p:nvCxnSpPr>
        <p:spPr>
          <a:xfrm>
            <a:off x="8544560" y="3581837"/>
            <a:ext cx="10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C3F3DE5-34D3-9C4C-872E-5DF5E48A0B26}"/>
              </a:ext>
            </a:extLst>
          </p:cNvPr>
          <p:cNvCxnSpPr/>
          <p:nvPr/>
        </p:nvCxnSpPr>
        <p:spPr>
          <a:xfrm>
            <a:off x="8544560" y="3527837"/>
            <a:ext cx="0" cy="108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507921D-9957-0F4E-A512-475FDC3D94AB}"/>
              </a:ext>
            </a:extLst>
          </p:cNvPr>
          <p:cNvCxnSpPr/>
          <p:nvPr/>
        </p:nvCxnSpPr>
        <p:spPr>
          <a:xfrm>
            <a:off x="9592310" y="3527837"/>
            <a:ext cx="0" cy="108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8AF387A-591B-3A45-95CB-AF28310CED2A}"/>
              </a:ext>
            </a:extLst>
          </p:cNvPr>
          <p:cNvCxnSpPr/>
          <p:nvPr/>
        </p:nvCxnSpPr>
        <p:spPr>
          <a:xfrm>
            <a:off x="9782810" y="3105587"/>
            <a:ext cx="0" cy="151200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26BFDDC3-BFE3-9447-93E7-902EF0E89D63}"/>
              </a:ext>
            </a:extLst>
          </p:cNvPr>
          <p:cNvSpPr/>
          <p:nvPr/>
        </p:nvSpPr>
        <p:spPr>
          <a:xfrm>
            <a:off x="9025127" y="3550921"/>
            <a:ext cx="108000" cy="72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cxnSp>
        <p:nvCxnSpPr>
          <p:cNvPr id="36" name="Straight Connector 35">
            <a:extLst>
              <a:ext uri="{FF2B5EF4-FFF2-40B4-BE49-F238E27FC236}">
                <a16:creationId xmlns:a16="http://schemas.microsoft.com/office/drawing/2014/main" id="{D97F282F-C2D6-C944-A196-02AEFCB3F1AC}"/>
              </a:ext>
            </a:extLst>
          </p:cNvPr>
          <p:cNvCxnSpPr/>
          <p:nvPr/>
        </p:nvCxnSpPr>
        <p:spPr>
          <a:xfrm>
            <a:off x="9841710" y="3310499"/>
            <a:ext cx="43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8215B5D-6903-5646-BB7B-0498FD8F70ED}"/>
              </a:ext>
            </a:extLst>
          </p:cNvPr>
          <p:cNvCxnSpPr/>
          <p:nvPr/>
        </p:nvCxnSpPr>
        <p:spPr>
          <a:xfrm>
            <a:off x="9841710" y="3256499"/>
            <a:ext cx="0" cy="108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A24D12E-14AC-EC4E-BCAA-E7D43B06BBEA}"/>
              </a:ext>
            </a:extLst>
          </p:cNvPr>
          <p:cNvCxnSpPr/>
          <p:nvPr/>
        </p:nvCxnSpPr>
        <p:spPr>
          <a:xfrm>
            <a:off x="10297160" y="3256499"/>
            <a:ext cx="0" cy="108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370D46C0-9137-944A-9010-FBEFDC400D18}"/>
              </a:ext>
            </a:extLst>
          </p:cNvPr>
          <p:cNvSpPr/>
          <p:nvPr/>
        </p:nvSpPr>
        <p:spPr>
          <a:xfrm>
            <a:off x="10003710" y="3279583"/>
            <a:ext cx="108000" cy="72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cxnSp>
        <p:nvCxnSpPr>
          <p:cNvPr id="40" name="Straight Connector 39">
            <a:extLst>
              <a:ext uri="{FF2B5EF4-FFF2-40B4-BE49-F238E27FC236}">
                <a16:creationId xmlns:a16="http://schemas.microsoft.com/office/drawing/2014/main" id="{5BD74063-F44C-3044-BC0E-CB12BC86576C}"/>
              </a:ext>
            </a:extLst>
          </p:cNvPr>
          <p:cNvCxnSpPr/>
          <p:nvPr/>
        </p:nvCxnSpPr>
        <p:spPr>
          <a:xfrm>
            <a:off x="9895710" y="3864446"/>
            <a:ext cx="108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631016F-7091-B044-B0F0-AB43A159F509}"/>
              </a:ext>
            </a:extLst>
          </p:cNvPr>
          <p:cNvCxnSpPr/>
          <p:nvPr/>
        </p:nvCxnSpPr>
        <p:spPr>
          <a:xfrm>
            <a:off x="9895710" y="3810446"/>
            <a:ext cx="0" cy="108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A942E0A-3A9F-4743-AFB7-879B9F9E713C}"/>
              </a:ext>
            </a:extLst>
          </p:cNvPr>
          <p:cNvCxnSpPr/>
          <p:nvPr/>
        </p:nvCxnSpPr>
        <p:spPr>
          <a:xfrm>
            <a:off x="10982960" y="3810446"/>
            <a:ext cx="0" cy="108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E2BD8ABA-A367-FB4E-9357-581664CD762C}"/>
              </a:ext>
            </a:extLst>
          </p:cNvPr>
          <p:cNvSpPr/>
          <p:nvPr/>
        </p:nvSpPr>
        <p:spPr>
          <a:xfrm>
            <a:off x="10381710" y="3833530"/>
            <a:ext cx="108000" cy="72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cxnSp>
        <p:nvCxnSpPr>
          <p:cNvPr id="45" name="Straight Connector 44">
            <a:extLst>
              <a:ext uri="{FF2B5EF4-FFF2-40B4-BE49-F238E27FC236}">
                <a16:creationId xmlns:a16="http://schemas.microsoft.com/office/drawing/2014/main" id="{3115E73D-6054-8C42-8267-7A4253D15081}"/>
              </a:ext>
            </a:extLst>
          </p:cNvPr>
          <p:cNvCxnSpPr>
            <a:cxnSpLocks/>
          </p:cNvCxnSpPr>
          <p:nvPr/>
        </p:nvCxnSpPr>
        <p:spPr>
          <a:xfrm>
            <a:off x="9960397" y="4143789"/>
            <a:ext cx="1188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11D9814-8FC6-8044-92EA-B0931AC8DC23}"/>
              </a:ext>
            </a:extLst>
          </p:cNvPr>
          <p:cNvCxnSpPr/>
          <p:nvPr/>
        </p:nvCxnSpPr>
        <p:spPr>
          <a:xfrm>
            <a:off x="9960397" y="4089789"/>
            <a:ext cx="0" cy="108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DE1928B-D84C-6D4E-B906-D24459D0FFE0}"/>
              </a:ext>
            </a:extLst>
          </p:cNvPr>
          <p:cNvCxnSpPr>
            <a:cxnSpLocks/>
          </p:cNvCxnSpPr>
          <p:nvPr/>
        </p:nvCxnSpPr>
        <p:spPr>
          <a:xfrm>
            <a:off x="11148397" y="4089789"/>
            <a:ext cx="0" cy="108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48BA1C54-D94A-C046-B103-FE005A61CE0F}"/>
              </a:ext>
            </a:extLst>
          </p:cNvPr>
          <p:cNvSpPr/>
          <p:nvPr/>
        </p:nvSpPr>
        <p:spPr>
          <a:xfrm>
            <a:off x="10500397" y="4112873"/>
            <a:ext cx="108000" cy="72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cxnSp>
        <p:nvCxnSpPr>
          <p:cNvPr id="49" name="Straight Connector 48">
            <a:extLst>
              <a:ext uri="{FF2B5EF4-FFF2-40B4-BE49-F238E27FC236}">
                <a16:creationId xmlns:a16="http://schemas.microsoft.com/office/drawing/2014/main" id="{17D46F0F-AF9F-BE48-B6D3-33003AC88751}"/>
              </a:ext>
            </a:extLst>
          </p:cNvPr>
          <p:cNvCxnSpPr/>
          <p:nvPr/>
        </p:nvCxnSpPr>
        <p:spPr>
          <a:xfrm>
            <a:off x="9932939" y="4410216"/>
            <a:ext cx="10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2698341-7875-2A4F-A779-516CBD949B2A}"/>
              </a:ext>
            </a:extLst>
          </p:cNvPr>
          <p:cNvCxnSpPr/>
          <p:nvPr/>
        </p:nvCxnSpPr>
        <p:spPr>
          <a:xfrm>
            <a:off x="9932939" y="4356216"/>
            <a:ext cx="0" cy="108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D65FFCF-B0FD-DB4F-8F70-4F235024ED23}"/>
              </a:ext>
            </a:extLst>
          </p:cNvPr>
          <p:cNvCxnSpPr/>
          <p:nvPr/>
        </p:nvCxnSpPr>
        <p:spPr>
          <a:xfrm>
            <a:off x="10988439" y="4356216"/>
            <a:ext cx="0" cy="108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1A318882-34A5-C545-B834-1B8C78E88927}"/>
              </a:ext>
            </a:extLst>
          </p:cNvPr>
          <p:cNvSpPr/>
          <p:nvPr/>
        </p:nvSpPr>
        <p:spPr>
          <a:xfrm>
            <a:off x="10418939" y="4379300"/>
            <a:ext cx="108000" cy="72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cxnSp>
        <p:nvCxnSpPr>
          <p:cNvPr id="53" name="Straight Connector 52">
            <a:extLst>
              <a:ext uri="{FF2B5EF4-FFF2-40B4-BE49-F238E27FC236}">
                <a16:creationId xmlns:a16="http://schemas.microsoft.com/office/drawing/2014/main" id="{41498B9B-233C-8D42-A411-7BF798895033}"/>
              </a:ext>
            </a:extLst>
          </p:cNvPr>
          <p:cNvCxnSpPr/>
          <p:nvPr/>
        </p:nvCxnSpPr>
        <p:spPr>
          <a:xfrm>
            <a:off x="8243960" y="3310499"/>
            <a:ext cx="7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FA66F59-3C3C-6C4D-9D3F-9932E3EA87D3}"/>
              </a:ext>
            </a:extLst>
          </p:cNvPr>
          <p:cNvCxnSpPr/>
          <p:nvPr/>
        </p:nvCxnSpPr>
        <p:spPr>
          <a:xfrm>
            <a:off x="8243960" y="3583549"/>
            <a:ext cx="7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0F81C4E-A4CE-AD47-8002-AD99DD03D4DF}"/>
              </a:ext>
            </a:extLst>
          </p:cNvPr>
          <p:cNvCxnSpPr/>
          <p:nvPr/>
        </p:nvCxnSpPr>
        <p:spPr>
          <a:xfrm>
            <a:off x="8243960" y="3856599"/>
            <a:ext cx="7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E4E6CEE-A2F9-F947-B651-A42C5F7DCF10}"/>
              </a:ext>
            </a:extLst>
          </p:cNvPr>
          <p:cNvCxnSpPr/>
          <p:nvPr/>
        </p:nvCxnSpPr>
        <p:spPr>
          <a:xfrm>
            <a:off x="8243960" y="4142349"/>
            <a:ext cx="7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C940056-CE86-6340-B6F6-1BCFE83A23CE}"/>
              </a:ext>
            </a:extLst>
          </p:cNvPr>
          <p:cNvCxnSpPr/>
          <p:nvPr/>
        </p:nvCxnSpPr>
        <p:spPr>
          <a:xfrm>
            <a:off x="8243960" y="4409049"/>
            <a:ext cx="7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45B709DC-B208-014C-B95D-F224716103AB}"/>
              </a:ext>
            </a:extLst>
          </p:cNvPr>
          <p:cNvSpPr txBox="1"/>
          <p:nvPr/>
        </p:nvSpPr>
        <p:spPr>
          <a:xfrm>
            <a:off x="8109808" y="4618383"/>
            <a:ext cx="360996" cy="246221"/>
          </a:xfrm>
          <a:prstGeom prst="rect">
            <a:avLst/>
          </a:prstGeom>
          <a:noFill/>
        </p:spPr>
        <p:txBody>
          <a:bodyPr wrap="none" rtlCol="0">
            <a:spAutoFit/>
          </a:bodyPr>
          <a:lstStyle/>
          <a:p>
            <a:pPr algn="ctr"/>
            <a:r>
              <a:rPr lang="en-US" sz="1000" b="1" dirty="0"/>
              <a:t>0.1</a:t>
            </a:r>
          </a:p>
        </p:txBody>
      </p:sp>
      <p:sp>
        <p:nvSpPr>
          <p:cNvPr id="59" name="TextBox 58">
            <a:extLst>
              <a:ext uri="{FF2B5EF4-FFF2-40B4-BE49-F238E27FC236}">
                <a16:creationId xmlns:a16="http://schemas.microsoft.com/office/drawing/2014/main" id="{67187EED-567B-B646-948F-4F5444C03476}"/>
              </a:ext>
            </a:extLst>
          </p:cNvPr>
          <p:cNvSpPr txBox="1"/>
          <p:nvPr/>
        </p:nvSpPr>
        <p:spPr>
          <a:xfrm>
            <a:off x="9614758" y="4618383"/>
            <a:ext cx="360997" cy="246221"/>
          </a:xfrm>
          <a:prstGeom prst="rect">
            <a:avLst/>
          </a:prstGeom>
          <a:noFill/>
        </p:spPr>
        <p:txBody>
          <a:bodyPr wrap="none" rtlCol="0">
            <a:spAutoFit/>
          </a:bodyPr>
          <a:lstStyle/>
          <a:p>
            <a:pPr algn="ctr"/>
            <a:r>
              <a:rPr lang="en-US" sz="1000" b="1" dirty="0"/>
              <a:t>1.0</a:t>
            </a:r>
          </a:p>
        </p:txBody>
      </p:sp>
      <p:sp>
        <p:nvSpPr>
          <p:cNvPr id="60" name="TextBox 59">
            <a:extLst>
              <a:ext uri="{FF2B5EF4-FFF2-40B4-BE49-F238E27FC236}">
                <a16:creationId xmlns:a16="http://schemas.microsoft.com/office/drawing/2014/main" id="{C3510628-7E4A-1A4D-BDF8-0B7C52EC7AC5}"/>
              </a:ext>
            </a:extLst>
          </p:cNvPr>
          <p:cNvSpPr txBox="1"/>
          <p:nvPr/>
        </p:nvSpPr>
        <p:spPr>
          <a:xfrm>
            <a:off x="11046342" y="4618383"/>
            <a:ext cx="431529" cy="246221"/>
          </a:xfrm>
          <a:prstGeom prst="rect">
            <a:avLst/>
          </a:prstGeom>
          <a:noFill/>
        </p:spPr>
        <p:txBody>
          <a:bodyPr wrap="none" rtlCol="0">
            <a:spAutoFit/>
          </a:bodyPr>
          <a:lstStyle/>
          <a:p>
            <a:pPr algn="ctr"/>
            <a:r>
              <a:rPr lang="en-US" sz="1000" b="1" dirty="0"/>
              <a:t>10.0</a:t>
            </a:r>
          </a:p>
        </p:txBody>
      </p:sp>
      <p:cxnSp>
        <p:nvCxnSpPr>
          <p:cNvPr id="61" name="Straight Connector 60">
            <a:extLst>
              <a:ext uri="{FF2B5EF4-FFF2-40B4-BE49-F238E27FC236}">
                <a16:creationId xmlns:a16="http://schemas.microsoft.com/office/drawing/2014/main" id="{197273EE-1B40-EC4C-BAF7-1E3466925CAD}"/>
              </a:ext>
            </a:extLst>
          </p:cNvPr>
          <p:cNvCxnSpPr/>
          <p:nvPr/>
        </p:nvCxnSpPr>
        <p:spPr>
          <a:xfrm>
            <a:off x="8773160" y="4629587"/>
            <a:ext cx="0" cy="36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BCAB84B-E0C0-DD41-9F2B-2A2DCFE2A705}"/>
              </a:ext>
            </a:extLst>
          </p:cNvPr>
          <p:cNvCxnSpPr/>
          <p:nvPr/>
        </p:nvCxnSpPr>
        <p:spPr>
          <a:xfrm>
            <a:off x="9018820" y="4629587"/>
            <a:ext cx="0" cy="36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91260A4-27E3-A146-AE06-320217DD876F}"/>
              </a:ext>
            </a:extLst>
          </p:cNvPr>
          <p:cNvCxnSpPr/>
          <p:nvPr/>
        </p:nvCxnSpPr>
        <p:spPr>
          <a:xfrm>
            <a:off x="9200790" y="4629587"/>
            <a:ext cx="0" cy="36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05E7B73-A7D3-DF48-8BDD-DBB8004F5264}"/>
              </a:ext>
            </a:extLst>
          </p:cNvPr>
          <p:cNvCxnSpPr/>
          <p:nvPr/>
        </p:nvCxnSpPr>
        <p:spPr>
          <a:xfrm>
            <a:off x="9343544" y="4629587"/>
            <a:ext cx="0" cy="36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5FA6FB4-4208-8A46-AFC4-8A0C89C999AC}"/>
              </a:ext>
            </a:extLst>
          </p:cNvPr>
          <p:cNvCxnSpPr/>
          <p:nvPr/>
        </p:nvCxnSpPr>
        <p:spPr>
          <a:xfrm>
            <a:off x="9455432" y="4629587"/>
            <a:ext cx="0" cy="36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1010D16-3CF4-A141-8703-E6D2CF6DC598}"/>
              </a:ext>
            </a:extLst>
          </p:cNvPr>
          <p:cNvCxnSpPr/>
          <p:nvPr/>
        </p:nvCxnSpPr>
        <p:spPr>
          <a:xfrm>
            <a:off x="9559605" y="4629587"/>
            <a:ext cx="0" cy="36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7474A8C-A2CB-1D40-92CF-504D0EA71CB5}"/>
              </a:ext>
            </a:extLst>
          </p:cNvPr>
          <p:cNvCxnSpPr/>
          <p:nvPr/>
        </p:nvCxnSpPr>
        <p:spPr>
          <a:xfrm>
            <a:off x="9644486" y="4629587"/>
            <a:ext cx="0" cy="36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F921FC2-517F-A34D-A194-80B241D69B2D}"/>
              </a:ext>
            </a:extLst>
          </p:cNvPr>
          <p:cNvCxnSpPr/>
          <p:nvPr/>
        </p:nvCxnSpPr>
        <p:spPr>
          <a:xfrm>
            <a:off x="9721650" y="4629587"/>
            <a:ext cx="0" cy="36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30F1666-D2F8-B645-B17D-ABA92FCC197E}"/>
              </a:ext>
            </a:extLst>
          </p:cNvPr>
          <p:cNvCxnSpPr/>
          <p:nvPr/>
        </p:nvCxnSpPr>
        <p:spPr>
          <a:xfrm>
            <a:off x="10230936" y="4629587"/>
            <a:ext cx="0" cy="36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BFF9939-9CB9-AE44-AE06-A30CD15AF021}"/>
              </a:ext>
            </a:extLst>
          </p:cNvPr>
          <p:cNvCxnSpPr/>
          <p:nvPr/>
        </p:nvCxnSpPr>
        <p:spPr>
          <a:xfrm>
            <a:off x="10489437" y="4629587"/>
            <a:ext cx="0" cy="36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8C74743-9B61-0F40-A609-CA6B4040AA12}"/>
              </a:ext>
            </a:extLst>
          </p:cNvPr>
          <p:cNvCxnSpPr/>
          <p:nvPr/>
        </p:nvCxnSpPr>
        <p:spPr>
          <a:xfrm>
            <a:off x="10678490" y="4629587"/>
            <a:ext cx="0" cy="36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699A8A0-5C48-9146-9B7B-8080913722FC}"/>
              </a:ext>
            </a:extLst>
          </p:cNvPr>
          <p:cNvCxnSpPr/>
          <p:nvPr/>
        </p:nvCxnSpPr>
        <p:spPr>
          <a:xfrm>
            <a:off x="10817386" y="4629587"/>
            <a:ext cx="0" cy="36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566E3D8-5917-C246-9A00-A2DE55BDBD72}"/>
              </a:ext>
            </a:extLst>
          </p:cNvPr>
          <p:cNvCxnSpPr/>
          <p:nvPr/>
        </p:nvCxnSpPr>
        <p:spPr>
          <a:xfrm>
            <a:off x="10933133" y="4629587"/>
            <a:ext cx="0" cy="36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1FA62320-3EEC-024E-A435-828A04C48EB9}"/>
              </a:ext>
            </a:extLst>
          </p:cNvPr>
          <p:cNvCxnSpPr/>
          <p:nvPr/>
        </p:nvCxnSpPr>
        <p:spPr>
          <a:xfrm>
            <a:off x="11033447" y="4629587"/>
            <a:ext cx="0" cy="36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15B6256-F5AC-DE43-A3EB-8CBB9158B0CD}"/>
              </a:ext>
            </a:extLst>
          </p:cNvPr>
          <p:cNvCxnSpPr/>
          <p:nvPr/>
        </p:nvCxnSpPr>
        <p:spPr>
          <a:xfrm>
            <a:off x="11122186" y="4629587"/>
            <a:ext cx="0" cy="36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0826B6A7-31DE-0341-A62C-38640BF559CF}"/>
              </a:ext>
            </a:extLst>
          </p:cNvPr>
          <p:cNvCxnSpPr/>
          <p:nvPr/>
        </p:nvCxnSpPr>
        <p:spPr>
          <a:xfrm>
            <a:off x="11195492" y="4629587"/>
            <a:ext cx="0" cy="36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E941530-65FC-FE44-8FFB-D9C80FD9E5B2}"/>
              </a:ext>
            </a:extLst>
          </p:cNvPr>
          <p:cNvCxnSpPr>
            <a:cxnSpLocks/>
          </p:cNvCxnSpPr>
          <p:nvPr/>
        </p:nvCxnSpPr>
        <p:spPr>
          <a:xfrm>
            <a:off x="11267960" y="4629587"/>
            <a:ext cx="0" cy="36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8" name="Round Same-side Corner of Rectangle 77">
            <a:extLst>
              <a:ext uri="{FF2B5EF4-FFF2-40B4-BE49-F238E27FC236}">
                <a16:creationId xmlns:a16="http://schemas.microsoft.com/office/drawing/2014/main" id="{77023B2A-B9C6-F945-9B4C-3EB2F57C01A4}"/>
              </a:ext>
            </a:extLst>
          </p:cNvPr>
          <p:cNvSpPr/>
          <p:nvPr/>
        </p:nvSpPr>
        <p:spPr>
          <a:xfrm>
            <a:off x="5078232" y="2553928"/>
            <a:ext cx="6504167" cy="2453060"/>
          </a:xfrm>
          <a:prstGeom prst="round2SameRect">
            <a:avLst>
              <a:gd name="adj1" fmla="val 0"/>
              <a:gd name="adj2" fmla="val 0"/>
            </a:avLst>
          </a:prstGeom>
          <a:noFill/>
          <a:ln w="63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0" rIns="0" bIns="0" rtlCol="0" anchor="ctr"/>
          <a:lstStyle/>
          <a:p>
            <a:pPr algn="ctr" defTabSz="914286">
              <a:defRPr/>
            </a:pPr>
            <a:endParaRPr lang="en-US" sz="1800" dirty="0">
              <a:solidFill>
                <a:srgbClr val="FFFFFF"/>
              </a:solidFill>
            </a:endParaRPr>
          </a:p>
        </p:txBody>
      </p:sp>
      <p:sp>
        <p:nvSpPr>
          <p:cNvPr id="79" name="TextBox 78">
            <a:extLst>
              <a:ext uri="{FF2B5EF4-FFF2-40B4-BE49-F238E27FC236}">
                <a16:creationId xmlns:a16="http://schemas.microsoft.com/office/drawing/2014/main" id="{107C8D6C-D803-2149-8345-9EB2C2ABBFBA}"/>
              </a:ext>
            </a:extLst>
          </p:cNvPr>
          <p:cNvSpPr txBox="1"/>
          <p:nvPr/>
        </p:nvSpPr>
        <p:spPr>
          <a:xfrm>
            <a:off x="5980611" y="3147135"/>
            <a:ext cx="2204450" cy="276999"/>
          </a:xfrm>
          <a:prstGeom prst="rect">
            <a:avLst/>
          </a:prstGeom>
          <a:noFill/>
        </p:spPr>
        <p:txBody>
          <a:bodyPr wrap="none" rtlCol="0">
            <a:spAutoFit/>
          </a:bodyPr>
          <a:lstStyle/>
          <a:p>
            <a:pPr algn="r"/>
            <a:r>
              <a:rPr lang="en-US" sz="1200" dirty="0"/>
              <a:t>Age, each additional 10 years</a:t>
            </a:r>
          </a:p>
        </p:txBody>
      </p:sp>
      <p:sp>
        <p:nvSpPr>
          <p:cNvPr id="80" name="TextBox 79">
            <a:extLst>
              <a:ext uri="{FF2B5EF4-FFF2-40B4-BE49-F238E27FC236}">
                <a16:creationId xmlns:a16="http://schemas.microsoft.com/office/drawing/2014/main" id="{9B8BB601-CC17-2F43-9EB1-127C4FC6E3A4}"/>
              </a:ext>
            </a:extLst>
          </p:cNvPr>
          <p:cNvSpPr txBox="1"/>
          <p:nvPr/>
        </p:nvSpPr>
        <p:spPr>
          <a:xfrm>
            <a:off x="5759397" y="3397033"/>
            <a:ext cx="2425664" cy="276999"/>
          </a:xfrm>
          <a:prstGeom prst="rect">
            <a:avLst/>
          </a:prstGeom>
          <a:noFill/>
        </p:spPr>
        <p:txBody>
          <a:bodyPr wrap="none" rtlCol="0">
            <a:spAutoFit/>
          </a:bodyPr>
          <a:lstStyle/>
          <a:p>
            <a:pPr algn="r"/>
            <a:r>
              <a:rPr lang="en-US" sz="1200" dirty="0"/>
              <a:t>Epiretinal membrane at baseline </a:t>
            </a:r>
          </a:p>
        </p:txBody>
      </p:sp>
      <p:sp>
        <p:nvSpPr>
          <p:cNvPr id="81" name="TextBox 80">
            <a:extLst>
              <a:ext uri="{FF2B5EF4-FFF2-40B4-BE49-F238E27FC236}">
                <a16:creationId xmlns:a16="http://schemas.microsoft.com/office/drawing/2014/main" id="{8DBD6286-8EF2-F64C-AB60-4666585F319F}"/>
              </a:ext>
            </a:extLst>
          </p:cNvPr>
          <p:cNvSpPr txBox="1"/>
          <p:nvPr/>
        </p:nvSpPr>
        <p:spPr>
          <a:xfrm>
            <a:off x="5787802" y="3693222"/>
            <a:ext cx="2397259" cy="276999"/>
          </a:xfrm>
          <a:prstGeom prst="rect">
            <a:avLst/>
          </a:prstGeom>
          <a:noFill/>
        </p:spPr>
        <p:txBody>
          <a:bodyPr wrap="none" rtlCol="0">
            <a:spAutoFit/>
          </a:bodyPr>
          <a:lstStyle/>
          <a:p>
            <a:pPr algn="r"/>
            <a:r>
              <a:rPr lang="en-US" sz="1200" dirty="0"/>
              <a:t>Vitreous hemorrhage at baseline</a:t>
            </a:r>
          </a:p>
        </p:txBody>
      </p:sp>
      <p:sp>
        <p:nvSpPr>
          <p:cNvPr id="82" name="TextBox 81">
            <a:extLst>
              <a:ext uri="{FF2B5EF4-FFF2-40B4-BE49-F238E27FC236}">
                <a16:creationId xmlns:a16="http://schemas.microsoft.com/office/drawing/2014/main" id="{9B197666-A39F-D54C-B7F0-9F1F55C1BF8F}"/>
              </a:ext>
            </a:extLst>
          </p:cNvPr>
          <p:cNvSpPr txBox="1"/>
          <p:nvPr/>
        </p:nvSpPr>
        <p:spPr>
          <a:xfrm>
            <a:off x="6358920" y="3962073"/>
            <a:ext cx="1826141" cy="276999"/>
          </a:xfrm>
          <a:prstGeom prst="rect">
            <a:avLst/>
          </a:prstGeom>
          <a:noFill/>
        </p:spPr>
        <p:txBody>
          <a:bodyPr wrap="none" rtlCol="0">
            <a:spAutoFit/>
          </a:bodyPr>
          <a:lstStyle/>
          <a:p>
            <a:pPr algn="r"/>
            <a:r>
              <a:rPr lang="en-US" sz="1200" dirty="0"/>
              <a:t>HbA1c &lt; 9% at baseline</a:t>
            </a:r>
          </a:p>
        </p:txBody>
      </p:sp>
      <p:sp>
        <p:nvSpPr>
          <p:cNvPr id="83" name="TextBox 82">
            <a:extLst>
              <a:ext uri="{FF2B5EF4-FFF2-40B4-BE49-F238E27FC236}">
                <a16:creationId xmlns:a16="http://schemas.microsoft.com/office/drawing/2014/main" id="{D60376EE-A240-3E4F-9DDB-DFAE79BB29C3}"/>
              </a:ext>
            </a:extLst>
          </p:cNvPr>
          <p:cNvSpPr txBox="1"/>
          <p:nvPr/>
        </p:nvSpPr>
        <p:spPr>
          <a:xfrm>
            <a:off x="5787802" y="4232362"/>
            <a:ext cx="2397259" cy="276999"/>
          </a:xfrm>
          <a:prstGeom prst="rect">
            <a:avLst/>
          </a:prstGeom>
          <a:noFill/>
        </p:spPr>
        <p:txBody>
          <a:bodyPr wrap="none" rtlCol="0">
            <a:spAutoFit/>
          </a:bodyPr>
          <a:lstStyle/>
          <a:p>
            <a:pPr algn="r"/>
            <a:r>
              <a:rPr lang="en-US" sz="1200" dirty="0"/>
              <a:t>Vitreous hemorrhage at baseline</a:t>
            </a:r>
          </a:p>
        </p:txBody>
      </p:sp>
      <p:sp>
        <p:nvSpPr>
          <p:cNvPr id="84" name="Rectangle 83">
            <a:extLst>
              <a:ext uri="{FF2B5EF4-FFF2-40B4-BE49-F238E27FC236}">
                <a16:creationId xmlns:a16="http://schemas.microsoft.com/office/drawing/2014/main" id="{18F93755-E0FC-8646-AA3C-CCE2567C6270}"/>
              </a:ext>
            </a:extLst>
          </p:cNvPr>
          <p:cNvSpPr/>
          <p:nvPr/>
        </p:nvSpPr>
        <p:spPr>
          <a:xfrm>
            <a:off x="5738716" y="3256499"/>
            <a:ext cx="45719" cy="705574"/>
          </a:xfrm>
          <a:prstGeom prst="rect">
            <a:avLst/>
          </a:prstGeom>
          <a:solidFill>
            <a:srgbClr val="0460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85" name="Rectangle 84">
            <a:extLst>
              <a:ext uri="{FF2B5EF4-FFF2-40B4-BE49-F238E27FC236}">
                <a16:creationId xmlns:a16="http://schemas.microsoft.com/office/drawing/2014/main" id="{7C782919-D1BF-7D46-9914-07FCBE8CA45D}"/>
              </a:ext>
            </a:extLst>
          </p:cNvPr>
          <p:cNvSpPr/>
          <p:nvPr/>
        </p:nvSpPr>
        <p:spPr>
          <a:xfrm>
            <a:off x="5738716" y="4062949"/>
            <a:ext cx="45719" cy="432000"/>
          </a:xfrm>
          <a:prstGeom prst="rect">
            <a:avLst/>
          </a:prstGeom>
          <a:solidFill>
            <a:srgbClr val="DE9D3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86" name="TextBox 85">
            <a:extLst>
              <a:ext uri="{FF2B5EF4-FFF2-40B4-BE49-F238E27FC236}">
                <a16:creationId xmlns:a16="http://schemas.microsoft.com/office/drawing/2014/main" id="{7EE3BBF4-7080-0140-923F-396FE339A26F}"/>
              </a:ext>
            </a:extLst>
          </p:cNvPr>
          <p:cNvSpPr txBox="1"/>
          <p:nvPr/>
        </p:nvSpPr>
        <p:spPr>
          <a:xfrm>
            <a:off x="5154936" y="3424134"/>
            <a:ext cx="636264" cy="276999"/>
          </a:xfrm>
          <a:prstGeom prst="rect">
            <a:avLst/>
          </a:prstGeom>
          <a:noFill/>
        </p:spPr>
        <p:txBody>
          <a:bodyPr wrap="none" rtlCol="0">
            <a:spAutoFit/>
          </a:bodyPr>
          <a:lstStyle/>
          <a:p>
            <a:pPr algn="r"/>
            <a:r>
              <a:rPr lang="en-US" sz="1200" b="1" dirty="0">
                <a:solidFill>
                  <a:srgbClr val="0460A9"/>
                </a:solidFill>
              </a:rPr>
              <a:t>Year 1</a:t>
            </a:r>
          </a:p>
        </p:txBody>
      </p:sp>
      <p:sp>
        <p:nvSpPr>
          <p:cNvPr id="87" name="TextBox 86">
            <a:extLst>
              <a:ext uri="{FF2B5EF4-FFF2-40B4-BE49-F238E27FC236}">
                <a16:creationId xmlns:a16="http://schemas.microsoft.com/office/drawing/2014/main" id="{DAD056A5-6F7B-DD45-BB68-CD3EE567BC32}"/>
              </a:ext>
            </a:extLst>
          </p:cNvPr>
          <p:cNvSpPr txBox="1"/>
          <p:nvPr/>
        </p:nvSpPr>
        <p:spPr>
          <a:xfrm>
            <a:off x="5154936" y="4128984"/>
            <a:ext cx="636264" cy="276999"/>
          </a:xfrm>
          <a:prstGeom prst="rect">
            <a:avLst/>
          </a:prstGeom>
          <a:noFill/>
        </p:spPr>
        <p:txBody>
          <a:bodyPr wrap="none" rtlCol="0">
            <a:spAutoFit/>
          </a:bodyPr>
          <a:lstStyle/>
          <a:p>
            <a:pPr algn="r"/>
            <a:r>
              <a:rPr lang="en-US" sz="1200" b="1" dirty="0">
                <a:solidFill>
                  <a:srgbClr val="0460A9"/>
                </a:solidFill>
              </a:rPr>
              <a:t>Year 2</a:t>
            </a:r>
          </a:p>
        </p:txBody>
      </p:sp>
      <p:sp>
        <p:nvSpPr>
          <p:cNvPr id="2" name="TextBox 1"/>
          <p:cNvSpPr txBox="1"/>
          <p:nvPr/>
        </p:nvSpPr>
        <p:spPr>
          <a:xfrm>
            <a:off x="609600" y="6160709"/>
            <a:ext cx="3733800" cy="215444"/>
          </a:xfrm>
          <a:prstGeom prst="rect">
            <a:avLst/>
          </a:prstGeom>
          <a:noFill/>
        </p:spPr>
        <p:txBody>
          <a:bodyPr wrap="square" rtlCol="0">
            <a:spAutoFit/>
          </a:bodyPr>
          <a:lstStyle/>
          <a:p>
            <a:r>
              <a:rPr lang="en-US" sz="800" dirty="0"/>
              <a:t>Chiang Allen et al, Ophthalmology Retina 2020;-:1e10</a:t>
            </a:r>
          </a:p>
        </p:txBody>
      </p:sp>
    </p:spTree>
    <p:extLst>
      <p:ext uri="{BB962C8B-B14F-4D97-AF65-F5344CB8AC3E}">
        <p14:creationId xmlns:p14="http://schemas.microsoft.com/office/powerpoint/2010/main" val="24796957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47547CF9-5B10-D24F-A8D7-45A9778164F7}" type="slidenum">
              <a:rPr lang="uk-UA" smtClean="0">
                <a:latin typeface="Arial" panose="020B0604020202020204" pitchFamily="34" charset="0"/>
                <a:cs typeface="Arial" panose="020B0604020202020204" pitchFamily="34" charset="0"/>
              </a:rPr>
              <a:pPr/>
              <a:t>39</a:t>
            </a:fld>
            <a:endParaRPr lang="uk-UA" dirty="0">
              <a:latin typeface="Arial" panose="020B0604020202020204" pitchFamily="34" charset="0"/>
              <a:cs typeface="Arial" panose="020B0604020202020204" pitchFamily="34" charset="0"/>
            </a:endParaRPr>
          </a:p>
        </p:txBody>
      </p:sp>
      <p:sp>
        <p:nvSpPr>
          <p:cNvPr id="11" name="Title 1"/>
          <p:cNvSpPr>
            <a:spLocks noGrp="1"/>
          </p:cNvSpPr>
          <p:nvPr>
            <p:ph type="title"/>
          </p:nvPr>
        </p:nvSpPr>
        <p:spPr>
          <a:xfrm>
            <a:off x="613277" y="384876"/>
            <a:ext cx="9697102" cy="1371122"/>
          </a:xfrm>
        </p:spPr>
        <p:txBody>
          <a:bodyPr wrap="square" anchor="ctr">
            <a:normAutofit/>
          </a:bodyPr>
          <a:lstStyle/>
          <a:p>
            <a:pPr>
              <a:lnSpc>
                <a:spcPct val="90000"/>
              </a:lnSpc>
            </a:pPr>
            <a:r>
              <a:rPr lang="en-US" altLang="en-US" dirty="0">
                <a:solidFill>
                  <a:srgbClr val="002060"/>
                </a:solidFill>
              </a:rPr>
              <a:t>Summary</a:t>
            </a:r>
            <a:endParaRPr lang="en-US" b="0" spc="-133"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C21634A4-546F-2A4D-AAC2-6C863DA37BAA}"/>
              </a:ext>
            </a:extLst>
          </p:cNvPr>
          <p:cNvSpPr txBox="1"/>
          <p:nvPr/>
        </p:nvSpPr>
        <p:spPr>
          <a:xfrm>
            <a:off x="1149625" y="1679713"/>
            <a:ext cx="2881685" cy="1752599"/>
          </a:xfrm>
          <a:prstGeom prst="rect">
            <a:avLst/>
          </a:prstGeom>
          <a:ln w="3175">
            <a:solidFill>
              <a:schemeClr val="bg1">
                <a:lumMod val="50000"/>
              </a:schemeClr>
            </a:solidFill>
          </a:ln>
        </p:spPr>
        <p:txBody>
          <a:bodyPr wrap="square" lIns="182880" tIns="121920" rIns="182880" bIns="121920" rtlCol="0">
            <a:noAutofit/>
          </a:bodyPr>
          <a:lstStyle/>
          <a:p>
            <a:pPr lvl="0"/>
            <a:r>
              <a:rPr lang="en-US" sz="1800" dirty="0"/>
              <a:t>Diabetic Retinopathy is emerging as significant health problem in India affecting</a:t>
            </a:r>
          </a:p>
        </p:txBody>
      </p:sp>
      <p:sp>
        <p:nvSpPr>
          <p:cNvPr id="22" name="TextBox 21">
            <a:extLst>
              <a:ext uri="{FF2B5EF4-FFF2-40B4-BE49-F238E27FC236}">
                <a16:creationId xmlns:a16="http://schemas.microsoft.com/office/drawing/2014/main" id="{0BE7679F-F4E4-4B44-8A40-C91B06886689}"/>
              </a:ext>
            </a:extLst>
          </p:cNvPr>
          <p:cNvSpPr txBox="1"/>
          <p:nvPr/>
        </p:nvSpPr>
        <p:spPr>
          <a:xfrm rot="16200000">
            <a:off x="-26551" y="2309792"/>
            <a:ext cx="1752597" cy="492443"/>
          </a:xfrm>
          <a:prstGeom prst="rect">
            <a:avLst/>
          </a:prstGeom>
          <a:solidFill>
            <a:srgbClr val="0460A9"/>
          </a:solidFill>
          <a:ln w="3175">
            <a:solidFill>
              <a:schemeClr val="bg1">
                <a:lumMod val="50000"/>
              </a:schemeClr>
            </a:solidFill>
          </a:ln>
        </p:spPr>
        <p:txBody>
          <a:bodyPr wrap="square" lIns="90000" tIns="0" rIns="90000" bIns="0" rtlCol="0">
            <a:spAutoFit/>
          </a:bodyPr>
          <a:lstStyle/>
          <a:p>
            <a:r>
              <a:rPr lang="en-US" sz="3200" dirty="0">
                <a:solidFill>
                  <a:srgbClr val="FFFFFF"/>
                </a:solidFill>
              </a:rPr>
              <a:t>01</a:t>
            </a:r>
          </a:p>
        </p:txBody>
      </p:sp>
      <p:sp>
        <p:nvSpPr>
          <p:cNvPr id="23" name="TextBox 22">
            <a:extLst>
              <a:ext uri="{FF2B5EF4-FFF2-40B4-BE49-F238E27FC236}">
                <a16:creationId xmlns:a16="http://schemas.microsoft.com/office/drawing/2014/main" id="{80E9A458-4C63-4540-93C8-7E8E69CD6E5E}"/>
              </a:ext>
            </a:extLst>
          </p:cNvPr>
          <p:cNvSpPr txBox="1"/>
          <p:nvPr/>
        </p:nvSpPr>
        <p:spPr>
          <a:xfrm rot="16200000">
            <a:off x="217298" y="2499066"/>
            <a:ext cx="1752598" cy="113895"/>
          </a:xfrm>
          <a:prstGeom prst="rect">
            <a:avLst/>
          </a:prstGeom>
          <a:solidFill>
            <a:srgbClr val="00B0F0"/>
          </a:solidFill>
          <a:ln w="3175">
            <a:solidFill>
              <a:schemeClr val="bg1">
                <a:lumMod val="50000"/>
              </a:schemeClr>
            </a:solidFill>
          </a:ln>
        </p:spPr>
        <p:txBody>
          <a:bodyPr wrap="square" rtlCol="0">
            <a:noAutofit/>
          </a:bodyPr>
          <a:lstStyle/>
          <a:p>
            <a:endParaRPr lang="en-US" sz="3200" dirty="0">
              <a:solidFill>
                <a:schemeClr val="bg1"/>
              </a:solidFill>
            </a:endParaRPr>
          </a:p>
        </p:txBody>
      </p:sp>
      <p:sp>
        <p:nvSpPr>
          <p:cNvPr id="24" name="Isosceles Triangle 6">
            <a:extLst>
              <a:ext uri="{FF2B5EF4-FFF2-40B4-BE49-F238E27FC236}">
                <a16:creationId xmlns:a16="http://schemas.microsoft.com/office/drawing/2014/main" id="{A672358E-E04F-3F4D-B51A-A8296FD522D3}"/>
              </a:ext>
            </a:extLst>
          </p:cNvPr>
          <p:cNvSpPr/>
          <p:nvPr/>
        </p:nvSpPr>
        <p:spPr>
          <a:xfrm rot="5400000">
            <a:off x="996445" y="1833245"/>
            <a:ext cx="191192" cy="117006"/>
          </a:xfrm>
          <a:prstGeom prst="triangle">
            <a:avLst/>
          </a:prstGeom>
          <a:solidFill>
            <a:srgbClr val="0460A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69" name="TextBox 68">
            <a:extLst>
              <a:ext uri="{FF2B5EF4-FFF2-40B4-BE49-F238E27FC236}">
                <a16:creationId xmlns:a16="http://schemas.microsoft.com/office/drawing/2014/main" id="{C4EB4950-7887-5346-A8CC-1BEEE5069C11}"/>
              </a:ext>
            </a:extLst>
          </p:cNvPr>
          <p:cNvSpPr txBox="1"/>
          <p:nvPr/>
        </p:nvSpPr>
        <p:spPr>
          <a:xfrm>
            <a:off x="4966252" y="1679713"/>
            <a:ext cx="2812774" cy="1752599"/>
          </a:xfrm>
          <a:prstGeom prst="rect">
            <a:avLst/>
          </a:prstGeom>
          <a:ln w="3175">
            <a:solidFill>
              <a:schemeClr val="bg1">
                <a:lumMod val="50000"/>
              </a:schemeClr>
            </a:solidFill>
          </a:ln>
        </p:spPr>
        <p:txBody>
          <a:bodyPr wrap="square" lIns="182880" tIns="121920" rIns="182880" bIns="121920" rtlCol="0">
            <a:noAutofit/>
          </a:bodyPr>
          <a:lstStyle/>
          <a:p>
            <a:pPr lvl="0"/>
            <a:r>
              <a:rPr lang="en-US" sz="1800" dirty="0"/>
              <a:t>Patients with ≥2-steps of progression over the first 4 years were 5.8 times more likely to develop PDR</a:t>
            </a:r>
            <a:endParaRPr lang="de-CH" sz="1800" dirty="0"/>
          </a:p>
        </p:txBody>
      </p:sp>
      <p:sp>
        <p:nvSpPr>
          <p:cNvPr id="70" name="TextBox 69">
            <a:extLst>
              <a:ext uri="{FF2B5EF4-FFF2-40B4-BE49-F238E27FC236}">
                <a16:creationId xmlns:a16="http://schemas.microsoft.com/office/drawing/2014/main" id="{77AF12B6-31DD-B84F-A510-72DB1F26534D}"/>
              </a:ext>
            </a:extLst>
          </p:cNvPr>
          <p:cNvSpPr txBox="1"/>
          <p:nvPr/>
        </p:nvSpPr>
        <p:spPr>
          <a:xfrm rot="16200000">
            <a:off x="3790075" y="2309792"/>
            <a:ext cx="1752597" cy="492443"/>
          </a:xfrm>
          <a:prstGeom prst="rect">
            <a:avLst/>
          </a:prstGeom>
          <a:solidFill>
            <a:srgbClr val="DE9D3F"/>
          </a:solidFill>
          <a:ln w="3175">
            <a:solidFill>
              <a:srgbClr val="DE9D3F"/>
            </a:solidFill>
          </a:ln>
        </p:spPr>
        <p:txBody>
          <a:bodyPr wrap="square" lIns="90000" tIns="0" rIns="90000" bIns="0" rtlCol="0">
            <a:spAutoFit/>
          </a:bodyPr>
          <a:lstStyle>
            <a:defPPr>
              <a:defRPr lang="en-US"/>
            </a:defPPr>
            <a:lvl1pPr>
              <a:defRPr sz="3200">
                <a:solidFill>
                  <a:srgbClr val="FFFFFF"/>
                </a:solidFill>
              </a:defRPr>
            </a:lvl1pPr>
          </a:lstStyle>
          <a:p>
            <a:r>
              <a:rPr lang="en-US"/>
              <a:t>02</a:t>
            </a:r>
            <a:endParaRPr lang="en-US" dirty="0"/>
          </a:p>
        </p:txBody>
      </p:sp>
      <p:sp>
        <p:nvSpPr>
          <p:cNvPr id="71" name="TextBox 70">
            <a:extLst>
              <a:ext uri="{FF2B5EF4-FFF2-40B4-BE49-F238E27FC236}">
                <a16:creationId xmlns:a16="http://schemas.microsoft.com/office/drawing/2014/main" id="{8828B825-06A5-8E4E-90C2-5AE830A50B4D}"/>
              </a:ext>
            </a:extLst>
          </p:cNvPr>
          <p:cNvSpPr txBox="1"/>
          <p:nvPr/>
        </p:nvSpPr>
        <p:spPr>
          <a:xfrm rot="16200000">
            <a:off x="4033924" y="2499066"/>
            <a:ext cx="1752598" cy="113895"/>
          </a:xfrm>
          <a:prstGeom prst="rect">
            <a:avLst/>
          </a:prstGeom>
          <a:solidFill>
            <a:srgbClr val="FFC000"/>
          </a:solidFill>
          <a:ln w="3175">
            <a:solidFill>
              <a:srgbClr val="FFC000"/>
            </a:solidFill>
          </a:ln>
        </p:spPr>
        <p:txBody>
          <a:bodyPr wrap="square" rtlCol="0">
            <a:noAutofit/>
          </a:bodyPr>
          <a:lstStyle/>
          <a:p>
            <a:endParaRPr lang="en-US" sz="3200" dirty="0">
              <a:solidFill>
                <a:schemeClr val="bg1"/>
              </a:solidFill>
            </a:endParaRPr>
          </a:p>
        </p:txBody>
      </p:sp>
      <p:sp>
        <p:nvSpPr>
          <p:cNvPr id="72" name="Isosceles Triangle 6">
            <a:extLst>
              <a:ext uri="{FF2B5EF4-FFF2-40B4-BE49-F238E27FC236}">
                <a16:creationId xmlns:a16="http://schemas.microsoft.com/office/drawing/2014/main" id="{E8883C3D-61DE-144F-90BA-3E32C62BB5DD}"/>
              </a:ext>
            </a:extLst>
          </p:cNvPr>
          <p:cNvSpPr/>
          <p:nvPr/>
        </p:nvSpPr>
        <p:spPr>
          <a:xfrm rot="5400000">
            <a:off x="4813071" y="1833245"/>
            <a:ext cx="191192" cy="117006"/>
          </a:xfrm>
          <a:prstGeom prst="triangle">
            <a:avLst/>
          </a:prstGeom>
          <a:solidFill>
            <a:srgbClr val="DE9D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74" name="TextBox 73">
            <a:extLst>
              <a:ext uri="{FF2B5EF4-FFF2-40B4-BE49-F238E27FC236}">
                <a16:creationId xmlns:a16="http://schemas.microsoft.com/office/drawing/2014/main" id="{F2835EF3-C52D-044F-8F6B-082B6C34EFB5}"/>
              </a:ext>
            </a:extLst>
          </p:cNvPr>
          <p:cNvSpPr txBox="1"/>
          <p:nvPr/>
        </p:nvSpPr>
        <p:spPr>
          <a:xfrm>
            <a:off x="8766975" y="1679713"/>
            <a:ext cx="2812774" cy="1752599"/>
          </a:xfrm>
          <a:prstGeom prst="rect">
            <a:avLst/>
          </a:prstGeom>
          <a:ln w="3175">
            <a:solidFill>
              <a:schemeClr val="bg1">
                <a:lumMod val="50000"/>
              </a:schemeClr>
            </a:solidFill>
          </a:ln>
        </p:spPr>
        <p:txBody>
          <a:bodyPr wrap="square" lIns="182880" tIns="121920" rIns="182880" bIns="121920" rtlCol="0">
            <a:noAutofit/>
          </a:bodyPr>
          <a:lstStyle/>
          <a:p>
            <a:pPr lvl="0"/>
            <a:r>
              <a:rPr lang="de-CH" sz="1800" dirty="0"/>
              <a:t>PRP was </a:t>
            </a:r>
            <a:r>
              <a:rPr lang="de-CH" sz="1800" dirty="0" err="1"/>
              <a:t>standard</a:t>
            </a:r>
            <a:r>
              <a:rPr lang="de-CH" sz="1800" dirty="0"/>
              <a:t> care in PDR  but </a:t>
            </a:r>
            <a:r>
              <a:rPr lang="de-CH" sz="1800" dirty="0" err="1"/>
              <a:t>have</a:t>
            </a:r>
            <a:r>
              <a:rPr lang="de-CH" sz="1800" dirty="0"/>
              <a:t> high </a:t>
            </a:r>
            <a:r>
              <a:rPr lang="de-CH" sz="1800" dirty="0" err="1"/>
              <a:t>risk</a:t>
            </a:r>
            <a:r>
              <a:rPr lang="de-CH" sz="1800" dirty="0"/>
              <a:t> </a:t>
            </a:r>
            <a:r>
              <a:rPr lang="de-CH" sz="1800" dirty="0" err="1"/>
              <a:t>for</a:t>
            </a:r>
            <a:r>
              <a:rPr lang="de-CH" sz="1800" dirty="0"/>
              <a:t> TRD, </a:t>
            </a:r>
            <a:r>
              <a:rPr lang="de-CH" sz="1800" dirty="0" err="1"/>
              <a:t>Hemmorahegs</a:t>
            </a:r>
            <a:r>
              <a:rPr lang="de-CH" sz="1800" dirty="0"/>
              <a:t>, </a:t>
            </a:r>
            <a:r>
              <a:rPr lang="de-CH" sz="1800" dirty="0" err="1"/>
              <a:t>visual</a:t>
            </a:r>
            <a:r>
              <a:rPr lang="de-CH" sz="1800" dirty="0"/>
              <a:t> </a:t>
            </a:r>
            <a:r>
              <a:rPr lang="de-CH" sz="1800" dirty="0" err="1"/>
              <a:t>field</a:t>
            </a:r>
            <a:r>
              <a:rPr lang="de-CH" sz="1800" dirty="0"/>
              <a:t>  </a:t>
            </a:r>
            <a:r>
              <a:rPr lang="de-CH" sz="1800" dirty="0" err="1"/>
              <a:t>loss</a:t>
            </a:r>
            <a:r>
              <a:rPr lang="de-CH" sz="1800" dirty="0"/>
              <a:t> </a:t>
            </a:r>
            <a:endParaRPr lang="en-US" sz="1800" dirty="0"/>
          </a:p>
        </p:txBody>
      </p:sp>
      <p:sp>
        <p:nvSpPr>
          <p:cNvPr id="75" name="TextBox 74">
            <a:extLst>
              <a:ext uri="{FF2B5EF4-FFF2-40B4-BE49-F238E27FC236}">
                <a16:creationId xmlns:a16="http://schemas.microsoft.com/office/drawing/2014/main" id="{630F6125-A430-1D46-8642-EE17C006C736}"/>
              </a:ext>
            </a:extLst>
          </p:cNvPr>
          <p:cNvSpPr txBox="1"/>
          <p:nvPr/>
        </p:nvSpPr>
        <p:spPr>
          <a:xfrm rot="16200000">
            <a:off x="7590798" y="2309792"/>
            <a:ext cx="1752597" cy="492443"/>
          </a:xfrm>
          <a:prstGeom prst="rect">
            <a:avLst/>
          </a:prstGeom>
          <a:solidFill>
            <a:srgbClr val="C00000"/>
          </a:solidFill>
          <a:ln w="3175">
            <a:solidFill>
              <a:srgbClr val="C00000"/>
            </a:solidFill>
          </a:ln>
        </p:spPr>
        <p:txBody>
          <a:bodyPr wrap="square" lIns="90000" tIns="0" rIns="90000" bIns="0" rtlCol="0">
            <a:spAutoFit/>
          </a:bodyPr>
          <a:lstStyle/>
          <a:p>
            <a:r>
              <a:rPr lang="en-US" sz="3200" dirty="0">
                <a:solidFill>
                  <a:srgbClr val="FFFFFF"/>
                </a:solidFill>
              </a:rPr>
              <a:t>03</a:t>
            </a:r>
          </a:p>
        </p:txBody>
      </p:sp>
      <p:sp>
        <p:nvSpPr>
          <p:cNvPr id="76" name="TextBox 75">
            <a:extLst>
              <a:ext uri="{FF2B5EF4-FFF2-40B4-BE49-F238E27FC236}">
                <a16:creationId xmlns:a16="http://schemas.microsoft.com/office/drawing/2014/main" id="{85220E0C-DDAA-4540-9293-40C50849DD3D}"/>
              </a:ext>
            </a:extLst>
          </p:cNvPr>
          <p:cNvSpPr txBox="1"/>
          <p:nvPr/>
        </p:nvSpPr>
        <p:spPr>
          <a:xfrm rot="16200000">
            <a:off x="7834647" y="2499066"/>
            <a:ext cx="1752598" cy="113895"/>
          </a:xfrm>
          <a:prstGeom prst="rect">
            <a:avLst/>
          </a:prstGeom>
          <a:solidFill>
            <a:srgbClr val="FF0000"/>
          </a:solidFill>
          <a:ln w="3175">
            <a:solidFill>
              <a:srgbClr val="FF0000"/>
            </a:solidFill>
          </a:ln>
        </p:spPr>
        <p:txBody>
          <a:bodyPr wrap="square" rtlCol="0">
            <a:noAutofit/>
          </a:bodyPr>
          <a:lstStyle/>
          <a:p>
            <a:endParaRPr lang="en-US" sz="3200" dirty="0">
              <a:solidFill>
                <a:schemeClr val="bg1"/>
              </a:solidFill>
            </a:endParaRPr>
          </a:p>
        </p:txBody>
      </p:sp>
      <p:sp>
        <p:nvSpPr>
          <p:cNvPr id="77" name="Isosceles Triangle 6">
            <a:extLst>
              <a:ext uri="{FF2B5EF4-FFF2-40B4-BE49-F238E27FC236}">
                <a16:creationId xmlns:a16="http://schemas.microsoft.com/office/drawing/2014/main" id="{49A0DE76-9075-2543-AAB4-81021ED743E3}"/>
              </a:ext>
            </a:extLst>
          </p:cNvPr>
          <p:cNvSpPr/>
          <p:nvPr/>
        </p:nvSpPr>
        <p:spPr>
          <a:xfrm rot="5400000">
            <a:off x="8613794" y="1833245"/>
            <a:ext cx="191192" cy="117006"/>
          </a:xfrm>
          <a:prstGeom prst="triangl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94" name="TextBox 93">
            <a:extLst>
              <a:ext uri="{FF2B5EF4-FFF2-40B4-BE49-F238E27FC236}">
                <a16:creationId xmlns:a16="http://schemas.microsoft.com/office/drawing/2014/main" id="{6907A1A1-B3A3-3B4B-972C-B603652A935E}"/>
              </a:ext>
            </a:extLst>
          </p:cNvPr>
          <p:cNvSpPr txBox="1"/>
          <p:nvPr/>
        </p:nvSpPr>
        <p:spPr>
          <a:xfrm>
            <a:off x="1149625" y="3872285"/>
            <a:ext cx="2881685" cy="1752599"/>
          </a:xfrm>
          <a:prstGeom prst="rect">
            <a:avLst/>
          </a:prstGeom>
          <a:ln w="3175">
            <a:solidFill>
              <a:schemeClr val="bg1">
                <a:lumMod val="50000"/>
              </a:schemeClr>
            </a:solidFill>
          </a:ln>
        </p:spPr>
        <p:txBody>
          <a:bodyPr wrap="square" lIns="182880" tIns="121920" rIns="0" bIns="121920" rtlCol="0">
            <a:noAutofit/>
          </a:bodyPr>
          <a:lstStyle/>
          <a:p>
            <a:pPr lvl="0"/>
            <a:r>
              <a:rPr lang="en-US" sz="1800" dirty="0"/>
              <a:t>Anti VEGF Induce Regression of Diabetic Retinopathy in most Patients: Protocol S, RISE &amp; RIDE, Protocol</a:t>
            </a:r>
          </a:p>
        </p:txBody>
      </p:sp>
      <p:sp>
        <p:nvSpPr>
          <p:cNvPr id="95" name="TextBox 94">
            <a:extLst>
              <a:ext uri="{FF2B5EF4-FFF2-40B4-BE49-F238E27FC236}">
                <a16:creationId xmlns:a16="http://schemas.microsoft.com/office/drawing/2014/main" id="{C25E71DA-B9D3-6241-8BA3-6720719A63F4}"/>
              </a:ext>
            </a:extLst>
          </p:cNvPr>
          <p:cNvSpPr txBox="1"/>
          <p:nvPr/>
        </p:nvSpPr>
        <p:spPr>
          <a:xfrm rot="16200000">
            <a:off x="-26551" y="4502364"/>
            <a:ext cx="1752597" cy="492443"/>
          </a:xfrm>
          <a:prstGeom prst="rect">
            <a:avLst/>
          </a:prstGeom>
          <a:solidFill>
            <a:srgbClr val="C00000"/>
          </a:solidFill>
          <a:ln w="3175">
            <a:solidFill>
              <a:srgbClr val="C00000"/>
            </a:solidFill>
          </a:ln>
        </p:spPr>
        <p:txBody>
          <a:bodyPr wrap="square" lIns="90000" tIns="0" rIns="90000" bIns="0" rtlCol="0">
            <a:spAutoFit/>
          </a:bodyPr>
          <a:lstStyle>
            <a:defPPr>
              <a:defRPr lang="en-US"/>
            </a:defPPr>
            <a:lvl1pPr>
              <a:defRPr sz="3200">
                <a:solidFill>
                  <a:srgbClr val="FFFFFF"/>
                </a:solidFill>
              </a:defRPr>
            </a:lvl1pPr>
          </a:lstStyle>
          <a:p>
            <a:r>
              <a:rPr lang="en-US" dirty="0"/>
              <a:t>04</a:t>
            </a:r>
          </a:p>
        </p:txBody>
      </p:sp>
      <p:sp>
        <p:nvSpPr>
          <p:cNvPr id="96" name="TextBox 95">
            <a:extLst>
              <a:ext uri="{FF2B5EF4-FFF2-40B4-BE49-F238E27FC236}">
                <a16:creationId xmlns:a16="http://schemas.microsoft.com/office/drawing/2014/main" id="{8775369A-4EA9-9E48-A1AC-BD8BBB20B1A8}"/>
              </a:ext>
            </a:extLst>
          </p:cNvPr>
          <p:cNvSpPr txBox="1"/>
          <p:nvPr/>
        </p:nvSpPr>
        <p:spPr>
          <a:xfrm rot="16200000">
            <a:off x="217298" y="4691638"/>
            <a:ext cx="1752598" cy="113895"/>
          </a:xfrm>
          <a:prstGeom prst="rect">
            <a:avLst/>
          </a:prstGeom>
          <a:solidFill>
            <a:srgbClr val="FF0000"/>
          </a:solidFill>
          <a:ln w="3175">
            <a:solidFill>
              <a:srgbClr val="FF0000"/>
            </a:solidFill>
          </a:ln>
        </p:spPr>
        <p:txBody>
          <a:bodyPr wrap="square" rtlCol="0">
            <a:noAutofit/>
          </a:bodyPr>
          <a:lstStyle>
            <a:defPPr>
              <a:defRPr lang="en-US"/>
            </a:defPPr>
            <a:lvl1pPr>
              <a:defRPr sz="3200">
                <a:solidFill>
                  <a:schemeClr val="bg1"/>
                </a:solidFill>
              </a:defRPr>
            </a:lvl1pPr>
          </a:lstStyle>
          <a:p>
            <a:endParaRPr lang="en-US" dirty="0"/>
          </a:p>
        </p:txBody>
      </p:sp>
      <p:sp>
        <p:nvSpPr>
          <p:cNvPr id="97" name="Isosceles Triangle 6">
            <a:extLst>
              <a:ext uri="{FF2B5EF4-FFF2-40B4-BE49-F238E27FC236}">
                <a16:creationId xmlns:a16="http://schemas.microsoft.com/office/drawing/2014/main" id="{FDA269F0-B68B-034C-88C5-83F8291F72EC}"/>
              </a:ext>
            </a:extLst>
          </p:cNvPr>
          <p:cNvSpPr/>
          <p:nvPr/>
        </p:nvSpPr>
        <p:spPr>
          <a:xfrm rot="5400000">
            <a:off x="996445" y="4025817"/>
            <a:ext cx="191192" cy="117006"/>
          </a:xfrm>
          <a:prstGeom prst="triangl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99" name="TextBox 98">
            <a:extLst>
              <a:ext uri="{FF2B5EF4-FFF2-40B4-BE49-F238E27FC236}">
                <a16:creationId xmlns:a16="http://schemas.microsoft.com/office/drawing/2014/main" id="{4E909EEF-21EA-8E47-85BA-B0C5DFF64C23}"/>
              </a:ext>
            </a:extLst>
          </p:cNvPr>
          <p:cNvSpPr txBox="1"/>
          <p:nvPr/>
        </p:nvSpPr>
        <p:spPr>
          <a:xfrm>
            <a:off x="4966252" y="3872285"/>
            <a:ext cx="2812774" cy="1752599"/>
          </a:xfrm>
          <a:prstGeom prst="rect">
            <a:avLst/>
          </a:prstGeom>
          <a:solidFill>
            <a:srgbClr val="0070C0"/>
          </a:solidFill>
          <a:ln w="3175">
            <a:solidFill>
              <a:schemeClr val="bg1">
                <a:lumMod val="50000"/>
              </a:schemeClr>
            </a:solidFill>
          </a:ln>
        </p:spPr>
        <p:txBody>
          <a:bodyPr wrap="square" lIns="182880" tIns="121920" rIns="0" bIns="121920" rtlCol="0">
            <a:noAutofit/>
          </a:bodyPr>
          <a:lstStyle/>
          <a:p>
            <a:pPr lvl="0"/>
            <a:r>
              <a:rPr lang="en-US" sz="1800" dirty="0">
                <a:solidFill>
                  <a:schemeClr val="bg1"/>
                </a:solidFill>
              </a:rPr>
              <a:t>Anti VEGF reduce the chance of development to DME and less need for vitrectomy compared to PRP</a:t>
            </a:r>
          </a:p>
        </p:txBody>
      </p:sp>
      <p:sp>
        <p:nvSpPr>
          <p:cNvPr id="100" name="TextBox 99">
            <a:extLst>
              <a:ext uri="{FF2B5EF4-FFF2-40B4-BE49-F238E27FC236}">
                <a16:creationId xmlns:a16="http://schemas.microsoft.com/office/drawing/2014/main" id="{C1FDB9E4-A6F3-3947-A2B9-A89A70951216}"/>
              </a:ext>
            </a:extLst>
          </p:cNvPr>
          <p:cNvSpPr txBox="1"/>
          <p:nvPr/>
        </p:nvSpPr>
        <p:spPr>
          <a:xfrm rot="16200000">
            <a:off x="3790075" y="4502364"/>
            <a:ext cx="1752597" cy="492443"/>
          </a:xfrm>
          <a:prstGeom prst="rect">
            <a:avLst/>
          </a:prstGeom>
          <a:solidFill>
            <a:srgbClr val="0460A9"/>
          </a:solidFill>
          <a:ln w="3175">
            <a:solidFill>
              <a:schemeClr val="bg1">
                <a:lumMod val="50000"/>
              </a:schemeClr>
            </a:solidFill>
          </a:ln>
        </p:spPr>
        <p:txBody>
          <a:bodyPr wrap="square" lIns="90000" tIns="0" rIns="90000" bIns="0" rtlCol="0">
            <a:spAutoFit/>
          </a:bodyPr>
          <a:lstStyle>
            <a:defPPr>
              <a:defRPr lang="en-US"/>
            </a:defPPr>
            <a:lvl1pPr>
              <a:defRPr sz="3200">
                <a:solidFill>
                  <a:srgbClr val="FFFFFF"/>
                </a:solidFill>
              </a:defRPr>
            </a:lvl1pPr>
          </a:lstStyle>
          <a:p>
            <a:r>
              <a:rPr lang="en-US" dirty="0"/>
              <a:t>05</a:t>
            </a:r>
          </a:p>
        </p:txBody>
      </p:sp>
      <p:sp>
        <p:nvSpPr>
          <p:cNvPr id="101" name="TextBox 100">
            <a:extLst>
              <a:ext uri="{FF2B5EF4-FFF2-40B4-BE49-F238E27FC236}">
                <a16:creationId xmlns:a16="http://schemas.microsoft.com/office/drawing/2014/main" id="{77509421-4B2E-0F4C-B248-DA880FF19B61}"/>
              </a:ext>
            </a:extLst>
          </p:cNvPr>
          <p:cNvSpPr txBox="1"/>
          <p:nvPr/>
        </p:nvSpPr>
        <p:spPr>
          <a:xfrm rot="16200000">
            <a:off x="4033924" y="4691638"/>
            <a:ext cx="1752598" cy="113895"/>
          </a:xfrm>
          <a:prstGeom prst="rect">
            <a:avLst/>
          </a:prstGeom>
          <a:solidFill>
            <a:srgbClr val="00B0F0"/>
          </a:solidFill>
          <a:ln w="3175">
            <a:solidFill>
              <a:schemeClr val="bg1">
                <a:lumMod val="50000"/>
              </a:schemeClr>
            </a:solidFill>
          </a:ln>
        </p:spPr>
        <p:txBody>
          <a:bodyPr wrap="square" rtlCol="0">
            <a:noAutofit/>
          </a:bodyPr>
          <a:lstStyle>
            <a:defPPr>
              <a:defRPr lang="en-US"/>
            </a:defPPr>
            <a:lvl1pPr>
              <a:defRPr sz="3200">
                <a:solidFill>
                  <a:schemeClr val="bg1"/>
                </a:solidFill>
              </a:defRPr>
            </a:lvl1pPr>
          </a:lstStyle>
          <a:p>
            <a:endParaRPr lang="en-US" dirty="0"/>
          </a:p>
        </p:txBody>
      </p:sp>
      <p:sp>
        <p:nvSpPr>
          <p:cNvPr id="102" name="Isosceles Triangle 6">
            <a:extLst>
              <a:ext uri="{FF2B5EF4-FFF2-40B4-BE49-F238E27FC236}">
                <a16:creationId xmlns:a16="http://schemas.microsoft.com/office/drawing/2014/main" id="{52BA22AF-B5D6-134E-838B-E2D8E11138B6}"/>
              </a:ext>
            </a:extLst>
          </p:cNvPr>
          <p:cNvSpPr/>
          <p:nvPr/>
        </p:nvSpPr>
        <p:spPr>
          <a:xfrm rot="5400000">
            <a:off x="4813071" y="4025817"/>
            <a:ext cx="191192" cy="117006"/>
          </a:xfrm>
          <a:prstGeom prst="triangle">
            <a:avLst/>
          </a:prstGeom>
          <a:solidFill>
            <a:srgbClr val="0460A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04" name="TextBox 103">
            <a:extLst>
              <a:ext uri="{FF2B5EF4-FFF2-40B4-BE49-F238E27FC236}">
                <a16:creationId xmlns:a16="http://schemas.microsoft.com/office/drawing/2014/main" id="{67EAC055-089B-894B-A2F4-CDD6ED5F38CD}"/>
              </a:ext>
            </a:extLst>
          </p:cNvPr>
          <p:cNvSpPr txBox="1"/>
          <p:nvPr/>
        </p:nvSpPr>
        <p:spPr>
          <a:xfrm>
            <a:off x="8766975" y="3872285"/>
            <a:ext cx="2812774" cy="1752599"/>
          </a:xfrm>
          <a:prstGeom prst="rect">
            <a:avLst/>
          </a:prstGeom>
          <a:ln w="3175">
            <a:solidFill>
              <a:schemeClr val="bg1">
                <a:lumMod val="50000"/>
              </a:schemeClr>
            </a:solidFill>
          </a:ln>
        </p:spPr>
        <p:txBody>
          <a:bodyPr wrap="square" lIns="182880" tIns="121920" rIns="182880" bIns="121920" rtlCol="0">
            <a:noAutofit/>
          </a:bodyPr>
          <a:lstStyle/>
          <a:p>
            <a:pPr lvl="0"/>
            <a:r>
              <a:rPr lang="en-US" sz="1800" dirty="0"/>
              <a:t>Age, Vitreous hemorrhage, HBA1c &lt;9% are the predictive factor for &gt;4 step DR improvement </a:t>
            </a:r>
          </a:p>
        </p:txBody>
      </p:sp>
      <p:sp>
        <p:nvSpPr>
          <p:cNvPr id="105" name="TextBox 104">
            <a:extLst>
              <a:ext uri="{FF2B5EF4-FFF2-40B4-BE49-F238E27FC236}">
                <a16:creationId xmlns:a16="http://schemas.microsoft.com/office/drawing/2014/main" id="{770395FA-61F5-AF42-8B99-5E4218B9C7F5}"/>
              </a:ext>
            </a:extLst>
          </p:cNvPr>
          <p:cNvSpPr txBox="1"/>
          <p:nvPr/>
        </p:nvSpPr>
        <p:spPr>
          <a:xfrm rot="16200000">
            <a:off x="7590798" y="4502364"/>
            <a:ext cx="1752597" cy="492443"/>
          </a:xfrm>
          <a:prstGeom prst="rect">
            <a:avLst/>
          </a:prstGeom>
          <a:solidFill>
            <a:srgbClr val="DE9D3F"/>
          </a:solidFill>
          <a:ln w="3175">
            <a:solidFill>
              <a:srgbClr val="DE9D3F"/>
            </a:solidFill>
          </a:ln>
        </p:spPr>
        <p:txBody>
          <a:bodyPr wrap="square" lIns="90000" tIns="0" rIns="90000" bIns="0" rtlCol="0">
            <a:spAutoFit/>
          </a:bodyPr>
          <a:lstStyle>
            <a:defPPr>
              <a:defRPr lang="en-US"/>
            </a:defPPr>
            <a:lvl1pPr>
              <a:defRPr sz="3200">
                <a:solidFill>
                  <a:srgbClr val="FFFFFF"/>
                </a:solidFill>
              </a:defRPr>
            </a:lvl1pPr>
          </a:lstStyle>
          <a:p>
            <a:r>
              <a:rPr lang="en-US" dirty="0"/>
              <a:t>06</a:t>
            </a:r>
          </a:p>
        </p:txBody>
      </p:sp>
      <p:sp>
        <p:nvSpPr>
          <p:cNvPr id="106" name="TextBox 105">
            <a:extLst>
              <a:ext uri="{FF2B5EF4-FFF2-40B4-BE49-F238E27FC236}">
                <a16:creationId xmlns:a16="http://schemas.microsoft.com/office/drawing/2014/main" id="{67644D91-C3E1-6B49-98E6-5FC198DEBD7E}"/>
              </a:ext>
            </a:extLst>
          </p:cNvPr>
          <p:cNvSpPr txBox="1"/>
          <p:nvPr/>
        </p:nvSpPr>
        <p:spPr>
          <a:xfrm rot="16200000">
            <a:off x="7834647" y="4691638"/>
            <a:ext cx="1752598" cy="113895"/>
          </a:xfrm>
          <a:prstGeom prst="rect">
            <a:avLst/>
          </a:prstGeom>
          <a:solidFill>
            <a:srgbClr val="FFC000"/>
          </a:solidFill>
          <a:ln w="3175">
            <a:solidFill>
              <a:srgbClr val="FFC000"/>
            </a:solidFill>
          </a:ln>
        </p:spPr>
        <p:txBody>
          <a:bodyPr wrap="square" rtlCol="0">
            <a:noAutofit/>
          </a:bodyPr>
          <a:lstStyle>
            <a:defPPr>
              <a:defRPr lang="en-US"/>
            </a:defPPr>
            <a:lvl1pPr>
              <a:defRPr sz="3200">
                <a:solidFill>
                  <a:schemeClr val="bg1"/>
                </a:solidFill>
              </a:defRPr>
            </a:lvl1pPr>
          </a:lstStyle>
          <a:p>
            <a:endParaRPr lang="en-US" dirty="0"/>
          </a:p>
        </p:txBody>
      </p:sp>
      <p:sp>
        <p:nvSpPr>
          <p:cNvPr id="107" name="Isosceles Triangle 6">
            <a:extLst>
              <a:ext uri="{FF2B5EF4-FFF2-40B4-BE49-F238E27FC236}">
                <a16:creationId xmlns:a16="http://schemas.microsoft.com/office/drawing/2014/main" id="{76701CA0-5861-5641-BFE4-22D9A19002BE}"/>
              </a:ext>
            </a:extLst>
          </p:cNvPr>
          <p:cNvSpPr/>
          <p:nvPr/>
        </p:nvSpPr>
        <p:spPr>
          <a:xfrm rot="5400000">
            <a:off x="8613794" y="4025817"/>
            <a:ext cx="191192" cy="117006"/>
          </a:xfrm>
          <a:prstGeom prst="triangle">
            <a:avLst/>
          </a:prstGeom>
          <a:solidFill>
            <a:srgbClr val="DE9D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pic>
        <p:nvPicPr>
          <p:cNvPr id="1026" name="Picture 2" descr="Blood Test Icon 408414">
            <a:extLst>
              <a:ext uri="{FF2B5EF4-FFF2-40B4-BE49-F238E27FC236}">
                <a16:creationId xmlns:a16="http://schemas.microsoft.com/office/drawing/2014/main" id="{7BFE9AE7-2286-1F42-996F-6AC17DED4902}"/>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591296" y="1749149"/>
            <a:ext cx="466063" cy="4660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tient Icon 2929878">
            <a:extLst>
              <a:ext uri="{FF2B5EF4-FFF2-40B4-BE49-F238E27FC236}">
                <a16:creationId xmlns:a16="http://schemas.microsoft.com/office/drawing/2014/main" id="{E4BB4F0F-A04A-7749-B4B3-9E9A005F9A87}"/>
              </a:ext>
            </a:extLst>
          </p:cNvPr>
          <p:cNvPicPr>
            <a:picLocks noChangeAspect="1" noChangeArrowheads="1"/>
          </p:cNvPicPr>
          <p:nvPr/>
        </p:nvPicPr>
        <p:blipFill>
          <a:blip r:embed="rId4">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4387198" y="1716002"/>
            <a:ext cx="519084" cy="5190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lectrical power Icon 1144886">
            <a:extLst>
              <a:ext uri="{FF2B5EF4-FFF2-40B4-BE49-F238E27FC236}">
                <a16:creationId xmlns:a16="http://schemas.microsoft.com/office/drawing/2014/main" id="{56A81FCA-9936-3F46-BDAA-E0F8D8343EA3}"/>
              </a:ext>
            </a:extLst>
          </p:cNvPr>
          <p:cNvPicPr>
            <a:picLocks noChangeAspect="1" noChangeArrowheads="1"/>
          </p:cNvPicPr>
          <p:nvPr/>
        </p:nvPicPr>
        <p:blipFill>
          <a:blip r:embed="rId6">
            <a:lum bright="70000" contrast="-70000"/>
            <a:extLst>
              <a:ext uri="{BEBA8EAE-BF5A-486C-A8C5-ECC9F3942E4B}">
                <a14:imgProps xmlns:a14="http://schemas.microsoft.com/office/drawing/2010/main">
                  <a14:imgLayer r:embed="rId7">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8299073" y="1788324"/>
            <a:ext cx="279400" cy="279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and Icon 3377815">
            <a:extLst>
              <a:ext uri="{FF2B5EF4-FFF2-40B4-BE49-F238E27FC236}">
                <a16:creationId xmlns:a16="http://schemas.microsoft.com/office/drawing/2014/main" id="{37AC6F28-A7A3-E04B-B5DE-54D4281A99D1}"/>
              </a:ext>
            </a:extLst>
          </p:cNvPr>
          <p:cNvPicPr>
            <a:picLocks noChangeAspect="1" noChangeArrowheads="1"/>
          </p:cNvPicPr>
          <p:nvPr/>
        </p:nvPicPr>
        <p:blipFill>
          <a:blip r:embed="rId8">
            <a:lum bright="70000" contrast="-70000"/>
            <a:extLst>
              <a:ext uri="{BEBA8EAE-BF5A-486C-A8C5-ECC9F3942E4B}">
                <a14:imgProps xmlns:a14="http://schemas.microsoft.com/office/drawing/2010/main">
                  <a14:imgLayer r:embed="rId9">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635000" y="4064000"/>
            <a:ext cx="355600" cy="3556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duce Icon 2072052">
            <a:extLst>
              <a:ext uri="{FF2B5EF4-FFF2-40B4-BE49-F238E27FC236}">
                <a16:creationId xmlns:a16="http://schemas.microsoft.com/office/drawing/2014/main" id="{A1C5471F-6644-B64C-B782-AAFBA4B8F3EC}"/>
              </a:ext>
            </a:extLst>
          </p:cNvPr>
          <p:cNvPicPr>
            <a:picLocks noChangeAspect="1" noChangeArrowheads="1"/>
          </p:cNvPicPr>
          <p:nvPr/>
        </p:nvPicPr>
        <p:blipFill>
          <a:blip r:embed="rId10">
            <a:lum bright="70000" contrast="-70000"/>
            <a:extLst>
              <a:ext uri="{BEBA8EAE-BF5A-486C-A8C5-ECC9F3942E4B}">
                <a14:imgProps xmlns:a14="http://schemas.microsoft.com/office/drawing/2010/main">
                  <a14:imgLayer r:embed="rId11">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4476252" y="3962400"/>
            <a:ext cx="320924" cy="32092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ge Icon 2063253">
            <a:extLst>
              <a:ext uri="{FF2B5EF4-FFF2-40B4-BE49-F238E27FC236}">
                <a16:creationId xmlns:a16="http://schemas.microsoft.com/office/drawing/2014/main" id="{D2954948-3BF7-4148-8FFD-7655B5FC5AAE}"/>
              </a:ext>
            </a:extLst>
          </p:cNvPr>
          <p:cNvPicPr>
            <a:picLocks noChangeAspect="1" noChangeArrowheads="1"/>
          </p:cNvPicPr>
          <p:nvPr/>
        </p:nvPicPr>
        <p:blipFill>
          <a:blip r:embed="rId12">
            <a:lum bright="70000" contrast="-70000"/>
            <a:extLst>
              <a:ext uri="{BEBA8EAE-BF5A-486C-A8C5-ECC9F3942E4B}">
                <a14:imgProps xmlns:a14="http://schemas.microsoft.com/office/drawing/2010/main">
                  <a14:imgLayer r:embed="rId1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8295129" y="3962400"/>
            <a:ext cx="310014" cy="310014"/>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Group 37">
            <a:extLst>
              <a:ext uri="{FF2B5EF4-FFF2-40B4-BE49-F238E27FC236}">
                <a16:creationId xmlns:a16="http://schemas.microsoft.com/office/drawing/2014/main" id="{13DAC667-DE24-1946-B908-4D2CF2BBFE1D}"/>
              </a:ext>
            </a:extLst>
          </p:cNvPr>
          <p:cNvGrpSpPr/>
          <p:nvPr/>
        </p:nvGrpSpPr>
        <p:grpSpPr>
          <a:xfrm>
            <a:off x="10505735" y="-1686265"/>
            <a:ext cx="3372530" cy="3372530"/>
            <a:chOff x="10363200" y="-1804038"/>
            <a:chExt cx="3659885" cy="3659885"/>
          </a:xfrm>
        </p:grpSpPr>
        <p:sp>
          <p:nvSpPr>
            <p:cNvPr id="39" name="Pie 38">
              <a:extLst>
                <a:ext uri="{FF2B5EF4-FFF2-40B4-BE49-F238E27FC236}">
                  <a16:creationId xmlns:a16="http://schemas.microsoft.com/office/drawing/2014/main" id="{3233897F-E780-BC46-A4F9-3EDF82254819}"/>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40" name="Block Arc 39">
              <a:extLst>
                <a:ext uri="{FF2B5EF4-FFF2-40B4-BE49-F238E27FC236}">
                  <a16:creationId xmlns:a16="http://schemas.microsoft.com/office/drawing/2014/main" id="{4753EA8B-02EE-574A-9A21-38B7213CD87B}"/>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pic>
        <p:nvPicPr>
          <p:cNvPr id="41" name="Picture 2" descr="conclusion Icon 3644110">
            <a:extLst>
              <a:ext uri="{FF2B5EF4-FFF2-40B4-BE49-F238E27FC236}">
                <a16:creationId xmlns:a16="http://schemas.microsoft.com/office/drawing/2014/main" id="{5613E960-5121-3F46-8150-E89F4D6FCE62}"/>
              </a:ext>
            </a:extLst>
          </p:cNvPr>
          <p:cNvPicPr>
            <a:picLocks noChangeAspect="1" noChangeArrowheads="1"/>
          </p:cNvPicPr>
          <p:nvPr/>
        </p:nvPicPr>
        <p:blipFill>
          <a:blip r:embed="rId14">
            <a:lum bright="70000" contrast="-70000"/>
            <a:extLst>
              <a:ext uri="{BEBA8EAE-BF5A-486C-A8C5-ECC9F3942E4B}">
                <a14:imgProps xmlns:a14="http://schemas.microsoft.com/office/drawing/2010/main">
                  <a14:imgLayer r:embed="rId15">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11201400" y="384876"/>
            <a:ext cx="6096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351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1981200" y="1341119"/>
            <a:ext cx="9601201" cy="4139932"/>
          </a:xfrm>
        </p:spPr>
        <p:txBody>
          <a:bodyPr>
            <a:normAutofit/>
          </a:bodyPr>
          <a:lstStyle/>
          <a:p>
            <a:r>
              <a:rPr lang="en-US" sz="4000" dirty="0">
                <a:latin typeface="+mj-lt"/>
              </a:rPr>
              <a:t>Diabetic Retinopathy: How big is the problem?</a:t>
            </a:r>
          </a:p>
        </p:txBody>
      </p:sp>
    </p:spTree>
    <p:extLst>
      <p:ext uri="{BB962C8B-B14F-4D97-AF65-F5344CB8AC3E}">
        <p14:creationId xmlns:p14="http://schemas.microsoft.com/office/powerpoint/2010/main" val="16473757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CA920-BE72-9049-8F4E-4E2179045571}"/>
              </a:ext>
            </a:extLst>
          </p:cNvPr>
          <p:cNvSpPr txBox="1">
            <a:spLocks/>
          </p:cNvSpPr>
          <p:nvPr/>
        </p:nvSpPr>
        <p:spPr>
          <a:xfrm>
            <a:off x="2134116" y="2311545"/>
            <a:ext cx="9447570" cy="1884435"/>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0000"/>
              </a:lnSpc>
            </a:pPr>
            <a:r>
              <a:rPr lang="en-US" sz="4000" b="1" spc="-133" dirty="0">
                <a:ea typeface="Arial Black" charset="0"/>
                <a:cs typeface="Arial Black" charset="0"/>
              </a:rPr>
              <a:t>Thank You</a:t>
            </a:r>
          </a:p>
        </p:txBody>
      </p:sp>
    </p:spTree>
    <p:extLst>
      <p:ext uri="{BB962C8B-B14F-4D97-AF65-F5344CB8AC3E}">
        <p14:creationId xmlns:p14="http://schemas.microsoft.com/office/powerpoint/2010/main" val="480575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34BA0CDE-5160-904E-A568-10FD02C318C0}"/>
              </a:ext>
            </a:extLst>
          </p:cNvPr>
          <p:cNvGrpSpPr/>
          <p:nvPr/>
        </p:nvGrpSpPr>
        <p:grpSpPr>
          <a:xfrm>
            <a:off x="10495870" y="-1676400"/>
            <a:ext cx="3372530" cy="3372530"/>
            <a:chOff x="10363200" y="-1804038"/>
            <a:chExt cx="3659885" cy="3659885"/>
          </a:xfrm>
        </p:grpSpPr>
        <p:sp>
          <p:nvSpPr>
            <p:cNvPr id="39" name="Pie 38">
              <a:extLst>
                <a:ext uri="{FF2B5EF4-FFF2-40B4-BE49-F238E27FC236}">
                  <a16:creationId xmlns:a16="http://schemas.microsoft.com/office/drawing/2014/main" id="{0F28C3FA-4BFF-5743-B5B4-FFF18755B59F}"/>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40" name="Block Arc 39">
              <a:extLst>
                <a:ext uri="{FF2B5EF4-FFF2-40B4-BE49-F238E27FC236}">
                  <a16:creationId xmlns:a16="http://schemas.microsoft.com/office/drawing/2014/main" id="{4521110C-39D4-6A45-BC0B-07E8C9BE7F16}"/>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sp>
        <p:nvSpPr>
          <p:cNvPr id="6" name="Slide Number Placeholder 5"/>
          <p:cNvSpPr>
            <a:spLocks noGrp="1"/>
          </p:cNvSpPr>
          <p:nvPr>
            <p:ph type="sldNum" sz="quarter" idx="11"/>
          </p:nvPr>
        </p:nvSpPr>
        <p:spPr/>
        <p:txBody>
          <a:bodyPr/>
          <a:lstStyle/>
          <a:p>
            <a:fld id="{47547CF9-5B10-D24F-A8D7-45A9778164F7}" type="slidenum">
              <a:rPr lang="uk-UA" smtClean="0"/>
              <a:pPr/>
              <a:t>5</a:t>
            </a:fld>
            <a:endParaRPr lang="uk-UA" dirty="0"/>
          </a:p>
        </p:txBody>
      </p:sp>
      <p:sp>
        <p:nvSpPr>
          <p:cNvPr id="11" name="Title 1"/>
          <p:cNvSpPr>
            <a:spLocks noGrp="1"/>
          </p:cNvSpPr>
          <p:nvPr>
            <p:ph type="title"/>
          </p:nvPr>
        </p:nvSpPr>
        <p:spPr>
          <a:xfrm>
            <a:off x="613277" y="178790"/>
            <a:ext cx="9935186" cy="1371122"/>
          </a:xfrm>
        </p:spPr>
        <p:txBody>
          <a:bodyPr wrap="square" anchor="ctr">
            <a:normAutofit/>
          </a:bodyPr>
          <a:lstStyle/>
          <a:p>
            <a:pPr>
              <a:lnSpc>
                <a:spcPct val="90000"/>
              </a:lnSpc>
            </a:pPr>
            <a:r>
              <a:rPr lang="en-US" b="0" spc="-133" dirty="0"/>
              <a:t>Diabetes and the eye</a:t>
            </a:r>
          </a:p>
        </p:txBody>
      </p:sp>
      <p:sp>
        <p:nvSpPr>
          <p:cNvPr id="31" name="TextBox 30">
            <a:extLst>
              <a:ext uri="{FF2B5EF4-FFF2-40B4-BE49-F238E27FC236}">
                <a16:creationId xmlns:a16="http://schemas.microsoft.com/office/drawing/2014/main" id="{6F1892AE-C3FC-9446-B899-C051F1765D4B}"/>
              </a:ext>
            </a:extLst>
          </p:cNvPr>
          <p:cNvSpPr txBox="1"/>
          <p:nvPr/>
        </p:nvSpPr>
        <p:spPr>
          <a:xfrm>
            <a:off x="511690" y="5515036"/>
            <a:ext cx="8742813" cy="200055"/>
          </a:xfrm>
          <a:prstGeom prst="rect">
            <a:avLst/>
          </a:prstGeom>
          <a:noFill/>
        </p:spPr>
        <p:txBody>
          <a:bodyPr wrap="square" rtlCol="0">
            <a:spAutoFit/>
          </a:bodyPr>
          <a:lstStyle/>
          <a:p>
            <a:pPr defTabSz="1219018">
              <a:defRPr/>
            </a:pPr>
            <a:r>
              <a:rPr lang="en-US" sz="700" dirty="0">
                <a:latin typeface="Arial" panose="020B0604020202020204"/>
              </a:rPr>
              <a:t>DR – Diabetic Retinopathy</a:t>
            </a:r>
          </a:p>
        </p:txBody>
      </p:sp>
      <p:grpSp>
        <p:nvGrpSpPr>
          <p:cNvPr id="9" name="Group 8">
            <a:extLst>
              <a:ext uri="{FF2B5EF4-FFF2-40B4-BE49-F238E27FC236}">
                <a16:creationId xmlns:a16="http://schemas.microsoft.com/office/drawing/2014/main" id="{28373CD3-B84D-F74A-9A12-CAA8064479B4}"/>
              </a:ext>
            </a:extLst>
          </p:cNvPr>
          <p:cNvGrpSpPr/>
          <p:nvPr/>
        </p:nvGrpSpPr>
        <p:grpSpPr>
          <a:xfrm>
            <a:off x="610314" y="2009612"/>
            <a:ext cx="11018661" cy="2452138"/>
            <a:chOff x="457200" y="1485900"/>
            <a:chExt cx="8248184" cy="2339913"/>
          </a:xfrm>
        </p:grpSpPr>
        <p:sp>
          <p:nvSpPr>
            <p:cNvPr id="10" name="Round Single Corner of Rectangle 9">
              <a:extLst>
                <a:ext uri="{FF2B5EF4-FFF2-40B4-BE49-F238E27FC236}">
                  <a16:creationId xmlns:a16="http://schemas.microsoft.com/office/drawing/2014/main" id="{836B15EC-852D-3A4D-8AE6-C0BE53A99931}"/>
                </a:ext>
              </a:extLst>
            </p:cNvPr>
            <p:cNvSpPr/>
            <p:nvPr/>
          </p:nvSpPr>
          <p:spPr>
            <a:xfrm>
              <a:off x="4660313" y="1485900"/>
              <a:ext cx="3980345" cy="2339913"/>
            </a:xfrm>
            <a:prstGeom prst="round1Rect">
              <a:avLst/>
            </a:prstGeom>
            <a:solidFill>
              <a:srgbClr val="FFDB93">
                <a:alpha val="51000"/>
              </a:srgbClr>
            </a:solidFill>
            <a:ln w="9525">
              <a:solidFill>
                <a:srgbClr val="DE9D3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018">
                <a:defRPr/>
              </a:pPr>
              <a:endParaRPr lang="en-US" sz="2800" dirty="0">
                <a:solidFill>
                  <a:srgbClr val="FFFFFF"/>
                </a:solidFill>
                <a:latin typeface="Arial" panose="020B0604020202020204" pitchFamily="34" charset="0"/>
                <a:cs typeface="Arial" panose="020B0604020202020204" pitchFamily="34" charset="0"/>
              </a:endParaRPr>
            </a:p>
          </p:txBody>
        </p:sp>
        <p:sp>
          <p:nvSpPr>
            <p:cNvPr id="12" name="Round Single Corner of Rectangle 11">
              <a:extLst>
                <a:ext uri="{FF2B5EF4-FFF2-40B4-BE49-F238E27FC236}">
                  <a16:creationId xmlns:a16="http://schemas.microsoft.com/office/drawing/2014/main" id="{35F008BF-914C-564C-8CB6-C976EBF211F0}"/>
                </a:ext>
              </a:extLst>
            </p:cNvPr>
            <p:cNvSpPr/>
            <p:nvPr/>
          </p:nvSpPr>
          <p:spPr>
            <a:xfrm>
              <a:off x="457200" y="1485900"/>
              <a:ext cx="3983129" cy="2339913"/>
            </a:xfrm>
            <a:prstGeom prst="round1Rect">
              <a:avLst/>
            </a:prstGeom>
            <a:solidFill>
              <a:schemeClr val="accent3">
                <a:lumMod val="20000"/>
                <a:lumOff val="80000"/>
              </a:schemeClr>
            </a:solidFill>
            <a:ln w="9525">
              <a:solidFill>
                <a:srgbClr val="0460A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018">
                <a:defRPr/>
              </a:pPr>
              <a:endParaRPr lang="en-US" sz="2800">
                <a:solidFill>
                  <a:srgbClr val="FFFFFF"/>
                </a:solidFill>
                <a:latin typeface="Arial" panose="020B0604020202020204" pitchFamily="34" charset="0"/>
                <a:cs typeface="Arial" panose="020B0604020202020204" pitchFamily="34" charset="0"/>
              </a:endParaRPr>
            </a:p>
          </p:txBody>
        </p:sp>
        <p:sp>
          <p:nvSpPr>
            <p:cNvPr id="13" name="AutoShape 21">
              <a:extLst>
                <a:ext uri="{FF2B5EF4-FFF2-40B4-BE49-F238E27FC236}">
                  <a16:creationId xmlns:a16="http://schemas.microsoft.com/office/drawing/2014/main" id="{04743498-0586-D04D-BD83-4CF6D3FA20EC}"/>
                </a:ext>
              </a:extLst>
            </p:cNvPr>
            <p:cNvSpPr>
              <a:spLocks noChangeArrowheads="1"/>
            </p:cNvSpPr>
            <p:nvPr/>
          </p:nvSpPr>
          <p:spPr bwMode="auto">
            <a:xfrm>
              <a:off x="994297" y="2251753"/>
              <a:ext cx="590952" cy="171450"/>
            </a:xfrm>
            <a:prstGeom prst="rect">
              <a:avLst/>
            </a:prstGeom>
            <a:noFill/>
            <a:ln w="9525">
              <a:noFill/>
              <a:round/>
              <a:headEnd/>
              <a:tailEnd/>
            </a:ln>
          </p:spPr>
          <p:txBody>
            <a:bodyPr wrap="none" lIns="0" tIns="0" rIns="0" bIns="0" anchor="ctr"/>
            <a:lstStyle/>
            <a:p>
              <a:pPr algn="r" defTabSz="1219018">
                <a:defRPr/>
              </a:pPr>
              <a:r>
                <a:rPr lang="en-US" sz="1400" b="1" dirty="0">
                  <a:latin typeface="Arial" panose="020B0604020202020204" pitchFamily="34" charset="0"/>
                  <a:ea typeface="ＭＳ Ｐゴシック" pitchFamily="-105" charset="-128"/>
                  <a:cs typeface="Arial" panose="020B0604020202020204" pitchFamily="34" charset="0"/>
                </a:rPr>
                <a:t>~162 million</a:t>
              </a:r>
            </a:p>
          </p:txBody>
        </p:sp>
        <p:graphicFrame>
          <p:nvGraphicFramePr>
            <p:cNvPr id="14" name="Chart 13">
              <a:extLst>
                <a:ext uri="{FF2B5EF4-FFF2-40B4-BE49-F238E27FC236}">
                  <a16:creationId xmlns:a16="http://schemas.microsoft.com/office/drawing/2014/main" id="{5737CD3C-A88C-2E4F-AB13-7A7C8DFA3EA3}"/>
                </a:ext>
              </a:extLst>
            </p:cNvPr>
            <p:cNvGraphicFramePr/>
            <p:nvPr>
              <p:extLst>
                <p:ext uri="{D42A27DB-BD31-4B8C-83A1-F6EECF244321}">
                  <p14:modId xmlns:p14="http://schemas.microsoft.com/office/powerpoint/2010/main" val="1143835599"/>
                </p:ext>
              </p:extLst>
            </p:nvPr>
          </p:nvGraphicFramePr>
          <p:xfrm>
            <a:off x="1516063" y="1997097"/>
            <a:ext cx="2990850" cy="18255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a:extLst>
                <a:ext uri="{FF2B5EF4-FFF2-40B4-BE49-F238E27FC236}">
                  <a16:creationId xmlns:a16="http://schemas.microsoft.com/office/drawing/2014/main" id="{9787FFFF-0A48-CD4B-B56B-1B9610710B18}"/>
                </a:ext>
              </a:extLst>
            </p:cNvPr>
            <p:cNvGraphicFramePr/>
            <p:nvPr>
              <p:extLst>
                <p:ext uri="{D42A27DB-BD31-4B8C-83A1-F6EECF244321}">
                  <p14:modId xmlns:p14="http://schemas.microsoft.com/office/powerpoint/2010/main" val="3537435694"/>
                </p:ext>
              </p:extLst>
            </p:nvPr>
          </p:nvGraphicFramePr>
          <p:xfrm>
            <a:off x="5723956" y="2000250"/>
            <a:ext cx="2981428" cy="1825563"/>
          </p:xfrm>
          <a:graphic>
            <a:graphicData uri="http://schemas.openxmlformats.org/drawingml/2006/chart">
              <c:chart xmlns:c="http://schemas.openxmlformats.org/drawingml/2006/chart" xmlns:r="http://schemas.openxmlformats.org/officeDocument/2006/relationships" r:id="rId3"/>
            </a:graphicData>
          </a:graphic>
        </p:graphicFrame>
        <p:sp>
          <p:nvSpPr>
            <p:cNvPr id="16" name="AutoShape 21">
              <a:extLst>
                <a:ext uri="{FF2B5EF4-FFF2-40B4-BE49-F238E27FC236}">
                  <a16:creationId xmlns:a16="http://schemas.microsoft.com/office/drawing/2014/main" id="{F0876D6D-420C-EB48-B1CE-68CA993F3F06}"/>
                </a:ext>
              </a:extLst>
            </p:cNvPr>
            <p:cNvSpPr>
              <a:spLocks noChangeArrowheads="1"/>
            </p:cNvSpPr>
            <p:nvPr/>
          </p:nvSpPr>
          <p:spPr bwMode="auto">
            <a:xfrm>
              <a:off x="1000603" y="2511448"/>
              <a:ext cx="590952" cy="171450"/>
            </a:xfrm>
            <a:prstGeom prst="rect">
              <a:avLst/>
            </a:prstGeom>
            <a:noFill/>
            <a:ln w="9525">
              <a:noFill/>
              <a:round/>
              <a:headEnd/>
              <a:tailEnd/>
            </a:ln>
          </p:spPr>
          <p:txBody>
            <a:bodyPr wrap="none" lIns="0" tIns="0" rIns="0" bIns="0" anchor="ctr"/>
            <a:lstStyle/>
            <a:p>
              <a:pPr algn="r" defTabSz="1219018">
                <a:defRPr/>
              </a:pPr>
              <a:r>
                <a:rPr lang="en-US" sz="1400" dirty="0">
                  <a:latin typeface="Arial" panose="020B0604020202020204" pitchFamily="34" charset="0"/>
                  <a:ea typeface="ＭＳ Ｐゴシック" pitchFamily="-105" charset="-128"/>
                  <a:cs typeface="Arial" panose="020B0604020202020204" pitchFamily="34" charset="0"/>
                </a:rPr>
                <a:t>Have some</a:t>
              </a:r>
              <a:br>
                <a:rPr lang="en-US" sz="1400" dirty="0">
                  <a:latin typeface="Arial" panose="020B0604020202020204" pitchFamily="34" charset="0"/>
                  <a:ea typeface="ＭＳ Ｐゴシック" pitchFamily="-105" charset="-128"/>
                  <a:cs typeface="Arial" panose="020B0604020202020204" pitchFamily="34" charset="0"/>
                </a:rPr>
              </a:br>
              <a:r>
                <a:rPr lang="en-US" sz="1400" dirty="0">
                  <a:latin typeface="Arial" panose="020B0604020202020204" pitchFamily="34" charset="0"/>
                  <a:ea typeface="ＭＳ Ｐゴシック" pitchFamily="-105" charset="-128"/>
                  <a:cs typeface="Arial" panose="020B0604020202020204" pitchFamily="34" charset="0"/>
                </a:rPr>
                <a:t>form of DR</a:t>
              </a:r>
            </a:p>
          </p:txBody>
        </p:sp>
        <p:sp>
          <p:nvSpPr>
            <p:cNvPr id="17" name="AutoShape 21">
              <a:extLst>
                <a:ext uri="{FF2B5EF4-FFF2-40B4-BE49-F238E27FC236}">
                  <a16:creationId xmlns:a16="http://schemas.microsoft.com/office/drawing/2014/main" id="{A7E234BF-8587-2E43-B89A-1F932C4F7158}"/>
                </a:ext>
              </a:extLst>
            </p:cNvPr>
            <p:cNvSpPr>
              <a:spLocks noChangeArrowheads="1"/>
            </p:cNvSpPr>
            <p:nvPr/>
          </p:nvSpPr>
          <p:spPr bwMode="auto">
            <a:xfrm>
              <a:off x="994297" y="3056084"/>
              <a:ext cx="590952" cy="171450"/>
            </a:xfrm>
            <a:prstGeom prst="rect">
              <a:avLst/>
            </a:prstGeom>
            <a:noFill/>
            <a:ln w="9525">
              <a:noFill/>
              <a:round/>
              <a:headEnd/>
              <a:tailEnd/>
            </a:ln>
          </p:spPr>
          <p:txBody>
            <a:bodyPr wrap="none" lIns="0" tIns="0" rIns="0" bIns="0" anchor="ctr"/>
            <a:lstStyle/>
            <a:p>
              <a:pPr algn="r" defTabSz="1219018">
                <a:defRPr/>
              </a:pPr>
              <a:r>
                <a:rPr lang="en-US" sz="1400" b="1" dirty="0">
                  <a:latin typeface="Arial" panose="020B0604020202020204" pitchFamily="34" charset="0"/>
                  <a:ea typeface="ＭＳ Ｐゴシック" pitchFamily="-105" charset="-128"/>
                  <a:cs typeface="Arial" panose="020B0604020202020204" pitchFamily="34" charset="0"/>
                </a:rPr>
                <a:t>~19 million</a:t>
              </a:r>
            </a:p>
          </p:txBody>
        </p:sp>
        <p:sp>
          <p:nvSpPr>
            <p:cNvPr id="18" name="AutoShape 21">
              <a:extLst>
                <a:ext uri="{FF2B5EF4-FFF2-40B4-BE49-F238E27FC236}">
                  <a16:creationId xmlns:a16="http://schemas.microsoft.com/office/drawing/2014/main" id="{CBC9AB0D-EC11-6242-A0AD-60FE067AE10F}"/>
                </a:ext>
              </a:extLst>
            </p:cNvPr>
            <p:cNvSpPr>
              <a:spLocks noChangeArrowheads="1"/>
            </p:cNvSpPr>
            <p:nvPr/>
          </p:nvSpPr>
          <p:spPr bwMode="auto">
            <a:xfrm>
              <a:off x="1000603" y="3315779"/>
              <a:ext cx="590952" cy="171450"/>
            </a:xfrm>
            <a:prstGeom prst="rect">
              <a:avLst/>
            </a:prstGeom>
            <a:noFill/>
            <a:ln w="9525">
              <a:noFill/>
              <a:round/>
              <a:headEnd/>
              <a:tailEnd/>
            </a:ln>
          </p:spPr>
          <p:txBody>
            <a:bodyPr wrap="none" lIns="0" tIns="0" rIns="0" bIns="0" anchor="ctr"/>
            <a:lstStyle/>
            <a:p>
              <a:pPr algn="r" defTabSz="1219018">
                <a:defRPr/>
              </a:pPr>
              <a:r>
                <a:rPr lang="en-US" sz="1400" dirty="0">
                  <a:latin typeface="Arial" panose="020B0604020202020204" pitchFamily="34" charset="0"/>
                  <a:ea typeface="ＭＳ Ｐゴシック" pitchFamily="-105" charset="-128"/>
                  <a:cs typeface="Arial" panose="020B0604020202020204" pitchFamily="34" charset="0"/>
                </a:rPr>
                <a:t>Have Vision-</a:t>
              </a:r>
              <a:br>
                <a:rPr lang="en-US" sz="1400" dirty="0">
                  <a:latin typeface="Arial" panose="020B0604020202020204" pitchFamily="34" charset="0"/>
                  <a:ea typeface="ＭＳ Ｐゴシック" pitchFamily="-105" charset="-128"/>
                  <a:cs typeface="Arial" panose="020B0604020202020204" pitchFamily="34" charset="0"/>
                </a:rPr>
              </a:br>
              <a:r>
                <a:rPr lang="en-US" sz="1400" dirty="0">
                  <a:latin typeface="Arial" panose="020B0604020202020204" pitchFamily="34" charset="0"/>
                  <a:ea typeface="ＭＳ Ｐゴシック" pitchFamily="-105" charset="-128"/>
                  <a:cs typeface="Arial" panose="020B0604020202020204" pitchFamily="34" charset="0"/>
                </a:rPr>
                <a:t>threatening DR</a:t>
              </a:r>
            </a:p>
          </p:txBody>
        </p:sp>
        <p:sp>
          <p:nvSpPr>
            <p:cNvPr id="19" name="AutoShape 21">
              <a:extLst>
                <a:ext uri="{FF2B5EF4-FFF2-40B4-BE49-F238E27FC236}">
                  <a16:creationId xmlns:a16="http://schemas.microsoft.com/office/drawing/2014/main" id="{69887D11-7010-DC42-936C-A8BF84B856D0}"/>
                </a:ext>
              </a:extLst>
            </p:cNvPr>
            <p:cNvSpPr>
              <a:spLocks noChangeArrowheads="1"/>
            </p:cNvSpPr>
            <p:nvPr/>
          </p:nvSpPr>
          <p:spPr bwMode="auto">
            <a:xfrm>
              <a:off x="2496659" y="2381044"/>
              <a:ext cx="590952" cy="171450"/>
            </a:xfrm>
            <a:prstGeom prst="rect">
              <a:avLst/>
            </a:prstGeom>
            <a:noFill/>
            <a:ln w="9525">
              <a:noFill/>
              <a:round/>
              <a:headEnd/>
              <a:tailEnd/>
            </a:ln>
          </p:spPr>
          <p:txBody>
            <a:bodyPr wrap="none" lIns="0" tIns="0" rIns="0" bIns="0" anchor="ctr"/>
            <a:lstStyle/>
            <a:p>
              <a:pPr defTabSz="1219018">
                <a:defRPr/>
              </a:pPr>
              <a:r>
                <a:rPr lang="en-US" sz="1800" b="1" dirty="0">
                  <a:solidFill>
                    <a:srgbClr val="FFFFFF"/>
                  </a:solidFill>
                  <a:latin typeface="Arial" panose="020B0604020202020204" pitchFamily="34" charset="0"/>
                  <a:ea typeface="ＭＳ Ｐゴシック" pitchFamily="-105" charset="-128"/>
                  <a:cs typeface="Arial" panose="020B0604020202020204" pitchFamily="34" charset="0"/>
                </a:rPr>
                <a:t>35</a:t>
              </a:r>
              <a:r>
                <a:rPr lang="en-US" sz="1600" dirty="0">
                  <a:solidFill>
                    <a:srgbClr val="FFFFFF"/>
                  </a:solidFill>
                  <a:latin typeface="Arial" panose="020B0604020202020204" pitchFamily="34" charset="0"/>
                  <a:ea typeface="ＭＳ Ｐゴシック" pitchFamily="-105" charset="-128"/>
                  <a:cs typeface="Arial" panose="020B0604020202020204" pitchFamily="34" charset="0"/>
                </a:rPr>
                <a:t>%</a:t>
              </a:r>
            </a:p>
          </p:txBody>
        </p:sp>
        <p:sp>
          <p:nvSpPr>
            <p:cNvPr id="20" name="AutoShape 21">
              <a:extLst>
                <a:ext uri="{FF2B5EF4-FFF2-40B4-BE49-F238E27FC236}">
                  <a16:creationId xmlns:a16="http://schemas.microsoft.com/office/drawing/2014/main" id="{3EFF79E2-4D70-294C-9932-C6C5137A8557}"/>
                </a:ext>
              </a:extLst>
            </p:cNvPr>
            <p:cNvSpPr>
              <a:spLocks noChangeArrowheads="1"/>
            </p:cNvSpPr>
            <p:nvPr/>
          </p:nvSpPr>
          <p:spPr bwMode="auto">
            <a:xfrm>
              <a:off x="1848182" y="3209987"/>
              <a:ext cx="590952" cy="171450"/>
            </a:xfrm>
            <a:prstGeom prst="rect">
              <a:avLst/>
            </a:prstGeom>
            <a:noFill/>
            <a:ln w="9525">
              <a:noFill/>
              <a:round/>
              <a:headEnd/>
              <a:tailEnd/>
            </a:ln>
          </p:spPr>
          <p:txBody>
            <a:bodyPr wrap="none" lIns="0" tIns="0" rIns="0" bIns="0" anchor="ctr"/>
            <a:lstStyle/>
            <a:p>
              <a:pPr defTabSz="1219018">
                <a:defRPr/>
              </a:pPr>
              <a:r>
                <a:rPr lang="en-US" sz="1800" b="1" dirty="0">
                  <a:solidFill>
                    <a:srgbClr val="FFFFFF"/>
                  </a:solidFill>
                  <a:latin typeface="Arial" panose="020B0604020202020204" pitchFamily="34" charset="0"/>
                  <a:ea typeface="ＭＳ Ｐゴシック" pitchFamily="-105" charset="-128"/>
                  <a:cs typeface="Arial" panose="020B0604020202020204" pitchFamily="34" charset="0"/>
                </a:rPr>
                <a:t>12%</a:t>
              </a:r>
            </a:p>
          </p:txBody>
        </p:sp>
        <p:sp>
          <p:nvSpPr>
            <p:cNvPr id="21" name="AutoShape 21">
              <a:extLst>
                <a:ext uri="{FF2B5EF4-FFF2-40B4-BE49-F238E27FC236}">
                  <a16:creationId xmlns:a16="http://schemas.microsoft.com/office/drawing/2014/main" id="{36B4161B-DD2E-024B-A1F5-DFCA44D5A8C8}"/>
                </a:ext>
              </a:extLst>
            </p:cNvPr>
            <p:cNvSpPr>
              <a:spLocks noChangeArrowheads="1"/>
            </p:cNvSpPr>
            <p:nvPr/>
          </p:nvSpPr>
          <p:spPr bwMode="auto">
            <a:xfrm>
              <a:off x="5212417" y="2251753"/>
              <a:ext cx="590952" cy="171450"/>
            </a:xfrm>
            <a:prstGeom prst="rect">
              <a:avLst/>
            </a:prstGeom>
            <a:noFill/>
            <a:ln w="9525">
              <a:noFill/>
              <a:round/>
              <a:headEnd/>
              <a:tailEnd/>
            </a:ln>
          </p:spPr>
          <p:txBody>
            <a:bodyPr wrap="none" lIns="0" tIns="0" rIns="0" bIns="0" anchor="ctr"/>
            <a:lstStyle/>
            <a:p>
              <a:pPr algn="r" defTabSz="1219018">
                <a:defRPr/>
              </a:pPr>
              <a:r>
                <a:rPr lang="en-US" sz="1400" b="1" dirty="0">
                  <a:latin typeface="Arial" panose="020B0604020202020204" pitchFamily="34" charset="0"/>
                  <a:ea typeface="ＭＳ Ｐゴシック" pitchFamily="-105" charset="-128"/>
                  <a:cs typeface="Arial" panose="020B0604020202020204" pitchFamily="34" charset="0"/>
                </a:rPr>
                <a:t>~245 million</a:t>
              </a:r>
            </a:p>
          </p:txBody>
        </p:sp>
        <p:sp>
          <p:nvSpPr>
            <p:cNvPr id="22" name="AutoShape 21">
              <a:extLst>
                <a:ext uri="{FF2B5EF4-FFF2-40B4-BE49-F238E27FC236}">
                  <a16:creationId xmlns:a16="http://schemas.microsoft.com/office/drawing/2014/main" id="{6D88B8E4-2625-B642-A305-714D5A89D058}"/>
                </a:ext>
              </a:extLst>
            </p:cNvPr>
            <p:cNvSpPr>
              <a:spLocks noChangeArrowheads="1"/>
            </p:cNvSpPr>
            <p:nvPr/>
          </p:nvSpPr>
          <p:spPr bwMode="auto">
            <a:xfrm>
              <a:off x="5218722" y="2511448"/>
              <a:ext cx="590952" cy="171450"/>
            </a:xfrm>
            <a:prstGeom prst="rect">
              <a:avLst/>
            </a:prstGeom>
            <a:noFill/>
            <a:ln w="9525">
              <a:noFill/>
              <a:round/>
              <a:headEnd/>
              <a:tailEnd/>
            </a:ln>
          </p:spPr>
          <p:txBody>
            <a:bodyPr wrap="none" lIns="0" tIns="0" rIns="0" bIns="0" anchor="ctr"/>
            <a:lstStyle/>
            <a:p>
              <a:pPr algn="r" defTabSz="1219018">
                <a:defRPr/>
              </a:pPr>
              <a:r>
                <a:rPr lang="en-US" sz="1400" dirty="0">
                  <a:latin typeface="Arial" panose="020B0604020202020204" pitchFamily="34" charset="0"/>
                  <a:ea typeface="ＭＳ Ｐゴシック" pitchFamily="-105" charset="-128"/>
                  <a:cs typeface="Arial" panose="020B0604020202020204" pitchFamily="34" charset="0"/>
                </a:rPr>
                <a:t>Have some</a:t>
              </a:r>
              <a:br>
                <a:rPr lang="en-US" sz="1400" dirty="0">
                  <a:latin typeface="Arial" panose="020B0604020202020204" pitchFamily="34" charset="0"/>
                  <a:ea typeface="ＭＳ Ｐゴシック" pitchFamily="-105" charset="-128"/>
                  <a:cs typeface="Arial" panose="020B0604020202020204" pitchFamily="34" charset="0"/>
                </a:rPr>
              </a:br>
              <a:r>
                <a:rPr lang="en-US" sz="1400" dirty="0">
                  <a:latin typeface="Arial" panose="020B0604020202020204" pitchFamily="34" charset="0"/>
                  <a:ea typeface="ＭＳ Ｐゴシック" pitchFamily="-105" charset="-128"/>
                  <a:cs typeface="Arial" panose="020B0604020202020204" pitchFamily="34" charset="0"/>
                </a:rPr>
                <a:t>form of DR</a:t>
              </a:r>
            </a:p>
          </p:txBody>
        </p:sp>
        <p:sp>
          <p:nvSpPr>
            <p:cNvPr id="23" name="AutoShape 21">
              <a:extLst>
                <a:ext uri="{FF2B5EF4-FFF2-40B4-BE49-F238E27FC236}">
                  <a16:creationId xmlns:a16="http://schemas.microsoft.com/office/drawing/2014/main" id="{96C4ED68-B11A-3847-A023-C8B6A4D1DA42}"/>
                </a:ext>
              </a:extLst>
            </p:cNvPr>
            <p:cNvSpPr>
              <a:spLocks noChangeArrowheads="1"/>
            </p:cNvSpPr>
            <p:nvPr/>
          </p:nvSpPr>
          <p:spPr bwMode="auto">
            <a:xfrm>
              <a:off x="5212417" y="3056084"/>
              <a:ext cx="590952" cy="171450"/>
            </a:xfrm>
            <a:prstGeom prst="rect">
              <a:avLst/>
            </a:prstGeom>
            <a:noFill/>
            <a:ln w="9525">
              <a:noFill/>
              <a:round/>
              <a:headEnd/>
              <a:tailEnd/>
            </a:ln>
          </p:spPr>
          <p:txBody>
            <a:bodyPr wrap="none" lIns="0" tIns="0" rIns="0" bIns="0" anchor="ctr"/>
            <a:lstStyle/>
            <a:p>
              <a:pPr algn="r" defTabSz="1219018">
                <a:defRPr/>
              </a:pPr>
              <a:r>
                <a:rPr lang="en-US" sz="1400" b="1" dirty="0">
                  <a:latin typeface="Arial" panose="020B0604020202020204" pitchFamily="34" charset="0"/>
                  <a:ea typeface="ＭＳ Ｐゴシック" pitchFamily="-105" charset="-128"/>
                  <a:cs typeface="Arial" panose="020B0604020202020204" pitchFamily="34" charset="0"/>
                </a:rPr>
                <a:t>~29 million</a:t>
              </a:r>
            </a:p>
          </p:txBody>
        </p:sp>
        <p:sp>
          <p:nvSpPr>
            <p:cNvPr id="24" name="AutoShape 21">
              <a:extLst>
                <a:ext uri="{FF2B5EF4-FFF2-40B4-BE49-F238E27FC236}">
                  <a16:creationId xmlns:a16="http://schemas.microsoft.com/office/drawing/2014/main" id="{8CA379E2-3F81-E54F-AD27-DC61F134265E}"/>
                </a:ext>
              </a:extLst>
            </p:cNvPr>
            <p:cNvSpPr>
              <a:spLocks noChangeArrowheads="1"/>
            </p:cNvSpPr>
            <p:nvPr/>
          </p:nvSpPr>
          <p:spPr bwMode="auto">
            <a:xfrm>
              <a:off x="5218722" y="3315779"/>
              <a:ext cx="590952" cy="171450"/>
            </a:xfrm>
            <a:prstGeom prst="rect">
              <a:avLst/>
            </a:prstGeom>
            <a:noFill/>
            <a:ln w="9525">
              <a:noFill/>
              <a:round/>
              <a:headEnd/>
              <a:tailEnd/>
            </a:ln>
          </p:spPr>
          <p:txBody>
            <a:bodyPr wrap="none" lIns="0" tIns="0" rIns="0" bIns="0" anchor="ctr"/>
            <a:lstStyle/>
            <a:p>
              <a:pPr algn="r" defTabSz="1219018">
                <a:defRPr/>
              </a:pPr>
              <a:r>
                <a:rPr lang="en-US" sz="1400" dirty="0">
                  <a:latin typeface="Arial" panose="020B0604020202020204" pitchFamily="34" charset="0"/>
                  <a:ea typeface="ＭＳ Ｐゴシック" pitchFamily="-105" charset="-128"/>
                  <a:cs typeface="Arial" panose="020B0604020202020204" pitchFamily="34" charset="0"/>
                </a:rPr>
                <a:t>Have Vision-</a:t>
              </a:r>
              <a:br>
                <a:rPr lang="en-US" sz="1400" dirty="0">
                  <a:latin typeface="Arial" panose="020B0604020202020204" pitchFamily="34" charset="0"/>
                  <a:ea typeface="ＭＳ Ｐゴシック" pitchFamily="-105" charset="-128"/>
                  <a:cs typeface="Arial" panose="020B0604020202020204" pitchFamily="34" charset="0"/>
                </a:rPr>
              </a:br>
              <a:r>
                <a:rPr lang="en-US" sz="1400" dirty="0">
                  <a:latin typeface="Arial" panose="020B0604020202020204" pitchFamily="34" charset="0"/>
                  <a:ea typeface="ＭＳ Ｐゴシック" pitchFamily="-105" charset="-128"/>
                  <a:cs typeface="Arial" panose="020B0604020202020204" pitchFamily="34" charset="0"/>
                </a:rPr>
                <a:t>threatening DR</a:t>
              </a:r>
            </a:p>
          </p:txBody>
        </p:sp>
        <p:sp>
          <p:nvSpPr>
            <p:cNvPr id="25" name="AutoShape 21">
              <a:extLst>
                <a:ext uri="{FF2B5EF4-FFF2-40B4-BE49-F238E27FC236}">
                  <a16:creationId xmlns:a16="http://schemas.microsoft.com/office/drawing/2014/main" id="{634FB6BF-365B-C74F-92A7-1963B4FD05BE}"/>
                </a:ext>
              </a:extLst>
            </p:cNvPr>
            <p:cNvSpPr>
              <a:spLocks noChangeArrowheads="1"/>
            </p:cNvSpPr>
            <p:nvPr/>
          </p:nvSpPr>
          <p:spPr bwMode="auto">
            <a:xfrm>
              <a:off x="6919193" y="2381044"/>
              <a:ext cx="590952" cy="171450"/>
            </a:xfrm>
            <a:prstGeom prst="rect">
              <a:avLst/>
            </a:prstGeom>
            <a:noFill/>
            <a:ln w="9525">
              <a:noFill/>
              <a:round/>
              <a:headEnd/>
              <a:tailEnd/>
            </a:ln>
          </p:spPr>
          <p:txBody>
            <a:bodyPr wrap="none" lIns="0" tIns="0" rIns="0" bIns="0" anchor="ctr"/>
            <a:lstStyle/>
            <a:p>
              <a:pPr defTabSz="1219018">
                <a:defRPr/>
              </a:pPr>
              <a:r>
                <a:rPr lang="en-US" sz="1800" b="1" dirty="0">
                  <a:solidFill>
                    <a:srgbClr val="FFFFFF"/>
                  </a:solidFill>
                  <a:latin typeface="Arial" panose="020B0604020202020204" pitchFamily="34" charset="0"/>
                  <a:ea typeface="ＭＳ Ｐゴシック" pitchFamily="-105" charset="-128"/>
                  <a:cs typeface="Arial" panose="020B0604020202020204" pitchFamily="34" charset="0"/>
                </a:rPr>
                <a:t>35%</a:t>
              </a:r>
            </a:p>
          </p:txBody>
        </p:sp>
        <p:sp>
          <p:nvSpPr>
            <p:cNvPr id="26" name="AutoShape 21">
              <a:extLst>
                <a:ext uri="{FF2B5EF4-FFF2-40B4-BE49-F238E27FC236}">
                  <a16:creationId xmlns:a16="http://schemas.microsoft.com/office/drawing/2014/main" id="{66B48437-D27B-AC47-B532-38152603424F}"/>
                </a:ext>
              </a:extLst>
            </p:cNvPr>
            <p:cNvSpPr>
              <a:spLocks noChangeArrowheads="1"/>
            </p:cNvSpPr>
            <p:nvPr/>
          </p:nvSpPr>
          <p:spPr bwMode="auto">
            <a:xfrm>
              <a:off x="6072607" y="3199383"/>
              <a:ext cx="590952" cy="171450"/>
            </a:xfrm>
            <a:prstGeom prst="rect">
              <a:avLst/>
            </a:prstGeom>
            <a:noFill/>
            <a:ln w="9525">
              <a:noFill/>
              <a:round/>
              <a:headEnd/>
              <a:tailEnd/>
            </a:ln>
          </p:spPr>
          <p:txBody>
            <a:bodyPr wrap="none" lIns="0" tIns="0" rIns="0" bIns="0" anchor="ctr"/>
            <a:lstStyle/>
            <a:p>
              <a:pPr defTabSz="1219018">
                <a:defRPr/>
              </a:pPr>
              <a:r>
                <a:rPr lang="en-US" sz="1800" b="1" dirty="0">
                  <a:solidFill>
                    <a:srgbClr val="FFFFFF"/>
                  </a:solidFill>
                  <a:latin typeface="Arial" panose="020B0604020202020204" pitchFamily="34" charset="0"/>
                  <a:ea typeface="ＭＳ Ｐゴシック" pitchFamily="-105" charset="-128"/>
                  <a:cs typeface="Arial" panose="020B0604020202020204" pitchFamily="34" charset="0"/>
                </a:rPr>
                <a:t>12%</a:t>
              </a:r>
            </a:p>
          </p:txBody>
        </p:sp>
        <p:sp>
          <p:nvSpPr>
            <p:cNvPr id="27" name="AutoShape 21">
              <a:extLst>
                <a:ext uri="{FF2B5EF4-FFF2-40B4-BE49-F238E27FC236}">
                  <a16:creationId xmlns:a16="http://schemas.microsoft.com/office/drawing/2014/main" id="{930FDB8E-7755-754E-93F8-3E07F3115FF0}"/>
                </a:ext>
              </a:extLst>
            </p:cNvPr>
            <p:cNvSpPr>
              <a:spLocks noChangeArrowheads="1"/>
            </p:cNvSpPr>
            <p:nvPr/>
          </p:nvSpPr>
          <p:spPr bwMode="auto">
            <a:xfrm>
              <a:off x="4774615" y="1807659"/>
              <a:ext cx="2723090" cy="171450"/>
            </a:xfrm>
            <a:prstGeom prst="rect">
              <a:avLst/>
            </a:prstGeom>
            <a:noFill/>
            <a:ln w="9525">
              <a:noFill/>
              <a:round/>
              <a:headEnd/>
              <a:tailEnd/>
            </a:ln>
          </p:spPr>
          <p:txBody>
            <a:bodyPr wrap="none" lIns="0" tIns="0" rIns="0" bIns="0" anchor="ctr"/>
            <a:lstStyle/>
            <a:p>
              <a:pPr defTabSz="1219018">
                <a:defRPr/>
              </a:pPr>
              <a:r>
                <a:rPr lang="en-US" sz="1400" b="1" dirty="0">
                  <a:latin typeface="Arial" panose="020B0604020202020204" pitchFamily="34" charset="0"/>
                  <a:ea typeface="ＭＳ Ｐゴシック" pitchFamily="-105" charset="-128"/>
                  <a:cs typeface="Arial" panose="020B0604020202020204" pitchFamily="34" charset="0"/>
                </a:rPr>
                <a:t>700 million </a:t>
              </a:r>
              <a:r>
                <a:rPr lang="en-US" sz="1400" dirty="0">
                  <a:latin typeface="Arial" panose="020B0604020202020204" pitchFamily="34" charset="0"/>
                  <a:ea typeface="ＭＳ Ｐゴシック" pitchFamily="-105" charset="-128"/>
                  <a:cs typeface="Arial" panose="020B0604020202020204" pitchFamily="34" charset="0"/>
                </a:rPr>
                <a:t>Adults</a:t>
              </a:r>
              <a:r>
                <a:rPr lang="en-US" sz="1400" b="1" dirty="0">
                  <a:latin typeface="Arial" panose="020B0604020202020204" pitchFamily="34" charset="0"/>
                  <a:ea typeface="ＭＳ Ｐゴシック" pitchFamily="-105" charset="-128"/>
                  <a:cs typeface="Arial" panose="020B0604020202020204" pitchFamily="34" charset="0"/>
                </a:rPr>
                <a:t> </a:t>
              </a:r>
              <a:r>
                <a:rPr lang="en-US" sz="1400" dirty="0">
                  <a:latin typeface="Arial" panose="020B0604020202020204" pitchFamily="34" charset="0"/>
                  <a:ea typeface="ＭＳ Ｐゴシック" pitchFamily="-105" charset="-128"/>
                  <a:cs typeface="Arial" panose="020B0604020202020204" pitchFamily="34" charset="0"/>
                </a:rPr>
                <a:t>living with diabetes*</a:t>
              </a:r>
            </a:p>
          </p:txBody>
        </p:sp>
        <p:sp>
          <p:nvSpPr>
            <p:cNvPr id="28" name="AutoShape 21">
              <a:extLst>
                <a:ext uri="{FF2B5EF4-FFF2-40B4-BE49-F238E27FC236}">
                  <a16:creationId xmlns:a16="http://schemas.microsoft.com/office/drawing/2014/main" id="{56CF8313-F5FB-9947-BE03-B14302782C27}"/>
                </a:ext>
              </a:extLst>
            </p:cNvPr>
            <p:cNvSpPr>
              <a:spLocks noChangeArrowheads="1"/>
            </p:cNvSpPr>
            <p:nvPr/>
          </p:nvSpPr>
          <p:spPr bwMode="auto">
            <a:xfrm>
              <a:off x="620179" y="1517719"/>
              <a:ext cx="1200150" cy="342900"/>
            </a:xfrm>
            <a:prstGeom prst="rect">
              <a:avLst/>
            </a:prstGeom>
            <a:noFill/>
            <a:ln w="9525">
              <a:noFill/>
              <a:round/>
              <a:headEnd/>
              <a:tailEnd/>
            </a:ln>
          </p:spPr>
          <p:txBody>
            <a:bodyPr wrap="none" lIns="0" tIns="0" rIns="0" bIns="0" anchor="ctr"/>
            <a:lstStyle/>
            <a:p>
              <a:pPr defTabSz="1219018">
                <a:defRPr/>
              </a:pPr>
              <a:r>
                <a:rPr lang="en-US" sz="1600" b="1" dirty="0">
                  <a:latin typeface="Arial" panose="020B0604020202020204" pitchFamily="34" charset="0"/>
                  <a:ea typeface="ＭＳ Ｐゴシック" pitchFamily="-105" charset="-128"/>
                  <a:cs typeface="Arial" panose="020B0604020202020204" pitchFamily="34" charset="0"/>
                </a:rPr>
                <a:t>YEAR 2019</a:t>
              </a:r>
              <a:r>
                <a:rPr lang="en-US" sz="1600" b="1" baseline="30000" dirty="0">
                  <a:latin typeface="Arial" panose="020B0604020202020204" pitchFamily="34" charset="0"/>
                  <a:ea typeface="ＭＳ Ｐゴシック" pitchFamily="-105" charset="-128"/>
                  <a:cs typeface="Arial" panose="020B0604020202020204" pitchFamily="34" charset="0"/>
                </a:rPr>
                <a:t>1</a:t>
              </a:r>
            </a:p>
          </p:txBody>
        </p:sp>
        <p:sp>
          <p:nvSpPr>
            <p:cNvPr id="29" name="AutoShape 21">
              <a:extLst>
                <a:ext uri="{FF2B5EF4-FFF2-40B4-BE49-F238E27FC236}">
                  <a16:creationId xmlns:a16="http://schemas.microsoft.com/office/drawing/2014/main" id="{B3C52284-C604-E64C-AF7B-90CE46E108E3}"/>
                </a:ext>
              </a:extLst>
            </p:cNvPr>
            <p:cNvSpPr>
              <a:spLocks noChangeArrowheads="1"/>
            </p:cNvSpPr>
            <p:nvPr/>
          </p:nvSpPr>
          <p:spPr bwMode="auto">
            <a:xfrm>
              <a:off x="4768257" y="1517719"/>
              <a:ext cx="1367903" cy="342900"/>
            </a:xfrm>
            <a:prstGeom prst="rect">
              <a:avLst/>
            </a:prstGeom>
            <a:noFill/>
            <a:ln w="9525">
              <a:noFill/>
              <a:round/>
              <a:headEnd/>
              <a:tailEnd/>
            </a:ln>
          </p:spPr>
          <p:txBody>
            <a:bodyPr wrap="none" lIns="0" tIns="0" rIns="0" bIns="0" anchor="ctr"/>
            <a:lstStyle/>
            <a:p>
              <a:pPr defTabSz="1219018">
                <a:defRPr/>
              </a:pPr>
              <a:r>
                <a:rPr lang="en-US" sz="1600" b="1" dirty="0">
                  <a:latin typeface="Arial" panose="020B0604020202020204" pitchFamily="34" charset="0"/>
                  <a:ea typeface="ＭＳ Ｐゴシック" pitchFamily="-105" charset="-128"/>
                  <a:cs typeface="Arial" panose="020B0604020202020204" pitchFamily="34" charset="0"/>
                </a:rPr>
                <a:t>YEAR 2045</a:t>
              </a:r>
              <a:r>
                <a:rPr lang="en-US" sz="1600" b="1" baseline="30000" dirty="0">
                  <a:latin typeface="Arial" panose="020B0604020202020204" pitchFamily="34" charset="0"/>
                  <a:ea typeface="ＭＳ Ｐゴシック" pitchFamily="-105" charset="-128"/>
                  <a:cs typeface="Arial" panose="020B0604020202020204" pitchFamily="34" charset="0"/>
                </a:rPr>
                <a:t>1</a:t>
              </a:r>
            </a:p>
          </p:txBody>
        </p:sp>
        <p:sp>
          <p:nvSpPr>
            <p:cNvPr id="30" name="AutoShape 21">
              <a:extLst>
                <a:ext uri="{FF2B5EF4-FFF2-40B4-BE49-F238E27FC236}">
                  <a16:creationId xmlns:a16="http://schemas.microsoft.com/office/drawing/2014/main" id="{9DF81EE7-FD9F-874F-B04E-24F350E74BFE}"/>
                </a:ext>
              </a:extLst>
            </p:cNvPr>
            <p:cNvSpPr>
              <a:spLocks noChangeArrowheads="1"/>
            </p:cNvSpPr>
            <p:nvPr/>
          </p:nvSpPr>
          <p:spPr bwMode="auto">
            <a:xfrm>
              <a:off x="615232" y="1807659"/>
              <a:ext cx="2423616" cy="171450"/>
            </a:xfrm>
            <a:prstGeom prst="rect">
              <a:avLst/>
            </a:prstGeom>
            <a:noFill/>
            <a:ln w="9525">
              <a:noFill/>
              <a:round/>
              <a:headEnd/>
              <a:tailEnd/>
            </a:ln>
          </p:spPr>
          <p:txBody>
            <a:bodyPr wrap="none" lIns="0" tIns="0" rIns="0" bIns="0" anchor="ctr"/>
            <a:lstStyle/>
            <a:p>
              <a:pPr defTabSz="1219018">
                <a:defRPr/>
              </a:pPr>
              <a:r>
                <a:rPr lang="en-US" sz="1400" b="1" dirty="0">
                  <a:latin typeface="Arial" panose="020B0604020202020204" pitchFamily="34" charset="0"/>
                  <a:ea typeface="ＭＳ Ｐゴシック" pitchFamily="-105" charset="-128"/>
                  <a:cs typeface="Arial" panose="020B0604020202020204" pitchFamily="34" charset="0"/>
                </a:rPr>
                <a:t>463 million </a:t>
              </a:r>
              <a:r>
                <a:rPr lang="en-US" sz="1400" dirty="0">
                  <a:latin typeface="Arial" panose="020B0604020202020204" pitchFamily="34" charset="0"/>
                  <a:ea typeface="ＭＳ Ｐゴシック" pitchFamily="-105" charset="-128"/>
                  <a:cs typeface="Arial" panose="020B0604020202020204" pitchFamily="34" charset="0"/>
                </a:rPr>
                <a:t>Adults living with diabetes*</a:t>
              </a:r>
            </a:p>
          </p:txBody>
        </p:sp>
      </p:grpSp>
      <p:sp>
        <p:nvSpPr>
          <p:cNvPr id="32" name="Rounded Rectangle 31">
            <a:extLst>
              <a:ext uri="{FF2B5EF4-FFF2-40B4-BE49-F238E27FC236}">
                <a16:creationId xmlns:a16="http://schemas.microsoft.com/office/drawing/2014/main" id="{F8D667BD-93E7-FC41-8DB4-41CBE91BAE25}"/>
              </a:ext>
            </a:extLst>
          </p:cNvPr>
          <p:cNvSpPr/>
          <p:nvPr/>
        </p:nvSpPr>
        <p:spPr>
          <a:xfrm>
            <a:off x="612098" y="1604795"/>
            <a:ext cx="10932193" cy="30020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b="1" dirty="0">
              <a:solidFill>
                <a:srgbClr val="002060"/>
              </a:solidFill>
            </a:endParaRPr>
          </a:p>
          <a:p>
            <a:pPr algn="ctr"/>
            <a:r>
              <a:rPr lang="en-US" sz="2000" b="1" dirty="0">
                <a:solidFill>
                  <a:srgbClr val="002060"/>
                </a:solidFill>
              </a:rPr>
              <a:t>73 millions affected by diabetes in India and expected to double 134 million in 2045 </a:t>
            </a:r>
          </a:p>
          <a:p>
            <a:pPr algn="ctr"/>
            <a:endParaRPr lang="en-US" sz="2000" dirty="0">
              <a:solidFill>
                <a:srgbClr val="002060"/>
              </a:solidFill>
            </a:endParaRPr>
          </a:p>
        </p:txBody>
      </p:sp>
      <p:sp>
        <p:nvSpPr>
          <p:cNvPr id="34" name="TextBox 33">
            <a:extLst>
              <a:ext uri="{FF2B5EF4-FFF2-40B4-BE49-F238E27FC236}">
                <a16:creationId xmlns:a16="http://schemas.microsoft.com/office/drawing/2014/main" id="{245BF908-9B5B-1A47-8B2E-630F8B53E131}"/>
              </a:ext>
            </a:extLst>
          </p:cNvPr>
          <p:cNvSpPr txBox="1"/>
          <p:nvPr/>
        </p:nvSpPr>
        <p:spPr>
          <a:xfrm>
            <a:off x="511691" y="5661254"/>
            <a:ext cx="11679516" cy="630942"/>
          </a:xfrm>
          <a:prstGeom prst="rect">
            <a:avLst/>
          </a:prstGeom>
          <a:noFill/>
        </p:spPr>
        <p:txBody>
          <a:bodyPr wrap="square" rtlCol="0">
            <a:spAutoFit/>
          </a:bodyPr>
          <a:lstStyle/>
          <a:p>
            <a:pPr marL="228571" indent="-228571" defTabSz="609509">
              <a:buFontTx/>
              <a:buAutoNum type="arabicPeriod"/>
              <a:defRPr/>
            </a:pPr>
            <a:r>
              <a:rPr lang="en-GB" sz="700" dirty="0">
                <a:latin typeface="Arial" panose="020B0604020202020204" pitchFamily="34" charset="0"/>
                <a:cs typeface="Arial" panose="020B0604020202020204" pitchFamily="34" charset="0"/>
              </a:rPr>
              <a:t>International Diabetes Federation. Diabetes Atlas 9</a:t>
            </a:r>
            <a:r>
              <a:rPr lang="en-GB" sz="700" baseline="30000" dirty="0">
                <a:latin typeface="Arial" panose="020B0604020202020204" pitchFamily="34" charset="0"/>
                <a:cs typeface="Arial" panose="020B0604020202020204" pitchFamily="34" charset="0"/>
              </a:rPr>
              <a:t>th</a:t>
            </a:r>
            <a:r>
              <a:rPr lang="en-GB" sz="700" dirty="0">
                <a:latin typeface="Arial" panose="020B0604020202020204" pitchFamily="34" charset="0"/>
                <a:cs typeface="Arial" panose="020B0604020202020204" pitchFamily="34" charset="0"/>
              </a:rPr>
              <a:t> Edition, 2019</a:t>
            </a:r>
          </a:p>
          <a:p>
            <a:pPr marL="228571" indent="-228571" defTabSz="609509">
              <a:buFontTx/>
              <a:buAutoNum type="arabicPeriod"/>
              <a:defRPr/>
            </a:pPr>
            <a:r>
              <a:rPr lang="en-GB" sz="700" dirty="0" err="1">
                <a:latin typeface="Arial" panose="020B0604020202020204" pitchFamily="34" charset="0"/>
                <a:cs typeface="Arial" panose="020B0604020202020204" pitchFamily="34" charset="0"/>
              </a:rPr>
              <a:t>Yau</a:t>
            </a:r>
            <a:r>
              <a:rPr lang="en-GB" sz="700" dirty="0">
                <a:latin typeface="Arial" panose="020B0604020202020204" pitchFamily="34" charset="0"/>
                <a:cs typeface="Arial" panose="020B0604020202020204" pitchFamily="34" charset="0"/>
              </a:rPr>
              <a:t> JW, et al. </a:t>
            </a:r>
            <a:r>
              <a:rPr lang="pt-BR" sz="700" i="1" dirty="0">
                <a:latin typeface="Arial" panose="020B0604020202020204" pitchFamily="34" charset="0"/>
                <a:cs typeface="Arial" panose="020B0604020202020204" pitchFamily="34" charset="0"/>
              </a:rPr>
              <a:t>Diabetes Care </a:t>
            </a:r>
            <a:r>
              <a:rPr lang="pt-BR" sz="700" dirty="0">
                <a:latin typeface="Arial" panose="020B0604020202020204" pitchFamily="34" charset="0"/>
                <a:cs typeface="Arial" panose="020B0604020202020204" pitchFamily="34" charset="0"/>
              </a:rPr>
              <a:t>2012;35:556-64.</a:t>
            </a:r>
          </a:p>
          <a:p>
            <a:pPr marL="228571" indent="-228571" defTabSz="609509">
              <a:buFontTx/>
              <a:buAutoNum type="arabicPeriod"/>
              <a:defRPr/>
            </a:pPr>
            <a:r>
              <a:rPr lang="en-US" sz="700" dirty="0">
                <a:latin typeface="Arial" panose="020B0604020202020204" pitchFamily="34" charset="0"/>
                <a:cs typeface="Arial" panose="020B0604020202020204" pitchFamily="34" charset="0"/>
              </a:rPr>
              <a:t>International Agency for the Prevention of Blindness. Available at </a:t>
            </a:r>
            <a:r>
              <a:rPr lang="en-US" sz="7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https://www.iapb.org/knowledge/what-is-avoidable-blindness/diabetic-retinopathy/</a:t>
            </a:r>
            <a:r>
              <a:rPr lang="en-US" sz="700" dirty="0">
                <a:latin typeface="Arial" panose="020B0604020202020204" pitchFamily="34" charset="0"/>
                <a:cs typeface="Arial" panose="020B0604020202020204" pitchFamily="34" charset="0"/>
              </a:rPr>
              <a:t> Accessed on June 20, 2019</a:t>
            </a:r>
          </a:p>
          <a:p>
            <a:pPr marL="228571" indent="-228571" defTabSz="609509">
              <a:buFontTx/>
              <a:buAutoNum type="arabicPeriod"/>
              <a:defRPr/>
            </a:pPr>
            <a:r>
              <a:rPr lang="en-GB" sz="700" dirty="0">
                <a:latin typeface="Arial" panose="020B0604020202020204" pitchFamily="34" charset="0"/>
                <a:cs typeface="Arial" panose="020B0604020202020204" pitchFamily="34" charset="0"/>
              </a:rPr>
              <a:t>Oberoi S et al, </a:t>
            </a:r>
            <a:r>
              <a:rPr lang="en-GB" sz="700" dirty="0" err="1">
                <a:latin typeface="Arial" panose="020B0604020202020204" pitchFamily="34" charset="0"/>
                <a:cs typeface="Arial" panose="020B0604020202020204" pitchFamily="34" charset="0"/>
              </a:rPr>
              <a:t>Int</a:t>
            </a:r>
            <a:r>
              <a:rPr lang="en-GB" sz="700" dirty="0">
                <a:latin typeface="Arial" panose="020B0604020202020204" pitchFamily="34" charset="0"/>
                <a:cs typeface="Arial" panose="020B0604020202020204" pitchFamily="34" charset="0"/>
              </a:rPr>
              <a:t> J Diabetes Dev Ctries.2020; 06:1-12 </a:t>
            </a:r>
          </a:p>
          <a:p>
            <a:pPr marL="228571" indent="-228571" defTabSz="609509">
              <a:buFontTx/>
              <a:buAutoNum type="arabicPeriod"/>
              <a:defRPr/>
            </a:pPr>
            <a:endParaRPr lang="en-GB" sz="700" dirty="0">
              <a:latin typeface="Arial" panose="020B0604020202020204" pitchFamily="34" charset="0"/>
              <a:cs typeface="Arial" panose="020B0604020202020204" pitchFamily="34" charset="0"/>
            </a:endParaRPr>
          </a:p>
        </p:txBody>
      </p:sp>
      <p:pic>
        <p:nvPicPr>
          <p:cNvPr id="37" name="Picture 36">
            <a:extLst>
              <a:ext uri="{FF2B5EF4-FFF2-40B4-BE49-F238E27FC236}">
                <a16:creationId xmlns:a16="http://schemas.microsoft.com/office/drawing/2014/main" id="{708CBDD7-7C27-7E4E-B764-2CF01ED40799}"/>
              </a:ext>
            </a:extLst>
          </p:cNvPr>
          <p:cNvPicPr>
            <a:picLocks noChangeAspect="1"/>
          </p:cNvPicPr>
          <p:nvPr/>
        </p:nvPicPr>
        <p:blipFill rotWithShape="1">
          <a:blip r:embed="rId5" cstate="print">
            <a:biLevel thresh="25000"/>
            <a:extLst>
              <a:ext uri="{28A0092B-C50C-407E-A947-70E740481C1C}">
                <a14:useLocalDpi xmlns:a14="http://schemas.microsoft.com/office/drawing/2010/main" val="0"/>
              </a:ext>
            </a:extLst>
          </a:blip>
          <a:srcRect l="25850" t="13811" r="22451" b="16775"/>
          <a:stretch/>
        </p:blipFill>
        <p:spPr>
          <a:xfrm>
            <a:off x="11243940" y="306064"/>
            <a:ext cx="570610" cy="745971"/>
          </a:xfrm>
          <a:prstGeom prst="rect">
            <a:avLst/>
          </a:prstGeom>
        </p:spPr>
      </p:pic>
      <p:sp>
        <p:nvSpPr>
          <p:cNvPr id="35" name="Rounded Rectangle 34">
            <a:extLst>
              <a:ext uri="{FF2B5EF4-FFF2-40B4-BE49-F238E27FC236}">
                <a16:creationId xmlns:a16="http://schemas.microsoft.com/office/drawing/2014/main" id="{6582D5CA-00B2-324B-B627-17153BABD8D9}"/>
              </a:ext>
            </a:extLst>
          </p:cNvPr>
          <p:cNvSpPr/>
          <p:nvPr/>
        </p:nvSpPr>
        <p:spPr>
          <a:xfrm>
            <a:off x="610316" y="4510779"/>
            <a:ext cx="10932194" cy="56943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b="1" dirty="0">
              <a:solidFill>
                <a:srgbClr val="002060"/>
              </a:solidFill>
            </a:endParaRPr>
          </a:p>
          <a:p>
            <a:pPr algn="ctr"/>
            <a:r>
              <a:rPr lang="en-US" sz="2000" b="1" dirty="0">
                <a:solidFill>
                  <a:srgbClr val="002060"/>
                </a:solidFill>
              </a:rPr>
              <a:t>*It is estimated that approximately 1 in 3 living with diabetes have some degree of DR and 1 in 10 will develop vision threatening form of disease</a:t>
            </a:r>
            <a:endParaRPr lang="en-US" sz="2000" b="1" baseline="30000" dirty="0">
              <a:solidFill>
                <a:srgbClr val="002060"/>
              </a:solidFill>
            </a:endParaRPr>
          </a:p>
          <a:p>
            <a:pPr algn="ctr"/>
            <a:endParaRPr lang="en-US" sz="2000" dirty="0">
              <a:solidFill>
                <a:srgbClr val="002060"/>
              </a:solidFill>
            </a:endParaRPr>
          </a:p>
        </p:txBody>
      </p:sp>
    </p:spTree>
    <p:extLst>
      <p:ext uri="{BB962C8B-B14F-4D97-AF65-F5344CB8AC3E}">
        <p14:creationId xmlns:p14="http://schemas.microsoft.com/office/powerpoint/2010/main" val="2966089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E5E075A0-F45D-3B47-B83C-18AA29DDF1B9}"/>
              </a:ext>
            </a:extLst>
          </p:cNvPr>
          <p:cNvSpPr txBox="1"/>
          <p:nvPr/>
        </p:nvSpPr>
        <p:spPr>
          <a:xfrm rot="10800000">
            <a:off x="609600" y="4845127"/>
            <a:ext cx="10972800" cy="419457"/>
          </a:xfrm>
          <a:prstGeom prst="round2SameRect">
            <a:avLst>
              <a:gd name="adj1" fmla="val 0"/>
              <a:gd name="adj2" fmla="val 39808"/>
            </a:avLst>
          </a:prstGeom>
          <a:solidFill>
            <a:schemeClr val="accent4">
              <a:lumMod val="20000"/>
              <a:lumOff val="80000"/>
            </a:schemeClr>
          </a:solidFill>
          <a:ln>
            <a:solidFill>
              <a:schemeClr val="accent3">
                <a:lumMod val="20000"/>
                <a:lumOff val="80000"/>
              </a:schemeClr>
            </a:solidFill>
          </a:ln>
        </p:spPr>
        <p:txBody>
          <a:bodyPr wrap="square" rtlCol="0">
            <a:spAutoFit/>
          </a:bodyPr>
          <a:lstStyle/>
          <a:p>
            <a:pPr algn="ctr"/>
            <a:endParaRPr lang="en-US" sz="2000" b="1" dirty="0">
              <a:solidFill>
                <a:srgbClr val="002060"/>
              </a:solidFill>
              <a:latin typeface="Arial" panose="020B0604020202020204" pitchFamily="34" charset="0"/>
              <a:cs typeface="Arial" panose="020B0604020202020204" pitchFamily="34" charset="0"/>
            </a:endParaRPr>
          </a:p>
        </p:txBody>
      </p:sp>
      <p:sp>
        <p:nvSpPr>
          <p:cNvPr id="58" name="Pentagon 57">
            <a:extLst>
              <a:ext uri="{FF2B5EF4-FFF2-40B4-BE49-F238E27FC236}">
                <a16:creationId xmlns:a16="http://schemas.microsoft.com/office/drawing/2014/main" id="{B7D11B94-1BEF-114D-A4CB-D6FFF9415CDD}"/>
              </a:ext>
            </a:extLst>
          </p:cNvPr>
          <p:cNvSpPr/>
          <p:nvPr/>
        </p:nvSpPr>
        <p:spPr>
          <a:xfrm>
            <a:off x="5628168" y="1496927"/>
            <a:ext cx="5607050" cy="771206"/>
          </a:xfrm>
          <a:prstGeom prst="homePlate">
            <a:avLst>
              <a:gd name="adj" fmla="val 0"/>
            </a:avLst>
          </a:prstGeom>
          <a:solidFill>
            <a:srgbClr val="0460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59" name="Pentagon 58">
            <a:extLst>
              <a:ext uri="{FF2B5EF4-FFF2-40B4-BE49-F238E27FC236}">
                <a16:creationId xmlns:a16="http://schemas.microsoft.com/office/drawing/2014/main" id="{7AF0C653-0816-4144-8185-53254C34C04F}"/>
              </a:ext>
            </a:extLst>
          </p:cNvPr>
          <p:cNvSpPr/>
          <p:nvPr/>
        </p:nvSpPr>
        <p:spPr>
          <a:xfrm>
            <a:off x="769089" y="1496927"/>
            <a:ext cx="5607050" cy="771206"/>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 name="Slide Number Placeholder 5"/>
          <p:cNvSpPr>
            <a:spLocks noGrp="1"/>
          </p:cNvSpPr>
          <p:nvPr>
            <p:ph type="sldNum" sz="quarter" idx="11"/>
          </p:nvPr>
        </p:nvSpPr>
        <p:spPr/>
        <p:txBody>
          <a:bodyPr/>
          <a:lstStyle/>
          <a:p>
            <a:fld id="{47547CF9-5B10-D24F-A8D7-45A9778164F7}" type="slidenum">
              <a:rPr lang="uk-UA" smtClean="0">
                <a:latin typeface="Arial" panose="020B0604020202020204" pitchFamily="34" charset="0"/>
                <a:cs typeface="Arial" panose="020B0604020202020204" pitchFamily="34" charset="0"/>
              </a:rPr>
              <a:pPr/>
              <a:t>6</a:t>
            </a:fld>
            <a:endParaRPr lang="uk-UA" dirty="0">
              <a:latin typeface="Arial" panose="020B0604020202020204" pitchFamily="34" charset="0"/>
              <a:cs typeface="Arial" panose="020B0604020202020204" pitchFamily="34" charset="0"/>
            </a:endParaRPr>
          </a:p>
        </p:txBody>
      </p:sp>
      <p:sp>
        <p:nvSpPr>
          <p:cNvPr id="11" name="Title 1"/>
          <p:cNvSpPr>
            <a:spLocks noGrp="1"/>
          </p:cNvSpPr>
          <p:nvPr>
            <p:ph type="title"/>
          </p:nvPr>
        </p:nvSpPr>
        <p:spPr>
          <a:xfrm>
            <a:off x="613277" y="178790"/>
            <a:ext cx="9935186" cy="1371122"/>
          </a:xfrm>
        </p:spPr>
        <p:txBody>
          <a:bodyPr wrap="square" anchor="ctr">
            <a:normAutofit/>
          </a:bodyPr>
          <a:lstStyle/>
          <a:p>
            <a:pPr>
              <a:lnSpc>
                <a:spcPct val="90000"/>
              </a:lnSpc>
            </a:pPr>
            <a:r>
              <a:rPr lang="en-US" b="0" spc="-133" dirty="0"/>
              <a:t>Disease burden</a:t>
            </a:r>
          </a:p>
        </p:txBody>
      </p:sp>
      <p:sp>
        <p:nvSpPr>
          <p:cNvPr id="31" name="TextBox 30">
            <a:extLst>
              <a:ext uri="{FF2B5EF4-FFF2-40B4-BE49-F238E27FC236}">
                <a16:creationId xmlns:a16="http://schemas.microsoft.com/office/drawing/2014/main" id="{6F1892AE-C3FC-9446-B899-C051F1765D4B}"/>
              </a:ext>
            </a:extLst>
          </p:cNvPr>
          <p:cNvSpPr txBox="1"/>
          <p:nvPr/>
        </p:nvSpPr>
        <p:spPr>
          <a:xfrm>
            <a:off x="511690" y="5749400"/>
            <a:ext cx="8742813" cy="200055"/>
          </a:xfrm>
          <a:prstGeom prst="rect">
            <a:avLst/>
          </a:prstGeom>
          <a:noFill/>
        </p:spPr>
        <p:txBody>
          <a:bodyPr wrap="square" rtlCol="0">
            <a:spAutoFit/>
          </a:bodyPr>
          <a:lstStyle/>
          <a:p>
            <a:pPr defTabSz="1219018">
              <a:defRPr/>
            </a:pPr>
            <a:r>
              <a:rPr lang="en-US" sz="700" dirty="0">
                <a:latin typeface="Arial" panose="020B0604020202020204" pitchFamily="34" charset="0"/>
                <a:cs typeface="Arial" panose="020B0604020202020204" pitchFamily="34" charset="0"/>
              </a:rPr>
              <a:t>DR – Diabetic Retinopathy, DME – Diabetic Macular Edema, VTDR – Vision Threatening Diabetic Retinopathy, PDR – Proliferative Diabetic Retinopathy</a:t>
            </a:r>
          </a:p>
        </p:txBody>
      </p:sp>
      <p:sp>
        <p:nvSpPr>
          <p:cNvPr id="34" name="TextBox 33">
            <a:extLst>
              <a:ext uri="{FF2B5EF4-FFF2-40B4-BE49-F238E27FC236}">
                <a16:creationId xmlns:a16="http://schemas.microsoft.com/office/drawing/2014/main" id="{245BF908-9B5B-1A47-8B2E-630F8B53E131}"/>
              </a:ext>
            </a:extLst>
          </p:cNvPr>
          <p:cNvSpPr txBox="1"/>
          <p:nvPr/>
        </p:nvSpPr>
        <p:spPr>
          <a:xfrm>
            <a:off x="511691" y="5906613"/>
            <a:ext cx="6955909" cy="415498"/>
          </a:xfrm>
          <a:prstGeom prst="rect">
            <a:avLst/>
          </a:prstGeom>
          <a:noFill/>
        </p:spPr>
        <p:txBody>
          <a:bodyPr wrap="square" rtlCol="0">
            <a:spAutoFit/>
          </a:bodyPr>
          <a:lstStyle/>
          <a:p>
            <a:pPr marL="9525" indent="-9525" defTabSz="609509">
              <a:buFontTx/>
              <a:buAutoNum type="arabicPeriod"/>
              <a:defRPr/>
            </a:pPr>
            <a:r>
              <a:rPr lang="en-GB" sz="700" dirty="0" err="1">
                <a:latin typeface="Arial" panose="020B0604020202020204" pitchFamily="34" charset="0"/>
                <a:cs typeface="Arial" panose="020B0604020202020204" pitchFamily="34" charset="0"/>
              </a:rPr>
              <a:t>Yau</a:t>
            </a:r>
            <a:r>
              <a:rPr lang="en-GB" sz="700" dirty="0">
                <a:latin typeface="Arial" panose="020B0604020202020204" pitchFamily="34" charset="0"/>
                <a:cs typeface="Arial" panose="020B0604020202020204" pitchFamily="34" charset="0"/>
              </a:rPr>
              <a:t> JW, et al. Diabetes Care 2012;35:556–64. 2. </a:t>
            </a:r>
            <a:r>
              <a:rPr lang="en-GB" sz="700" dirty="0" err="1">
                <a:latin typeface="Arial" panose="020B0604020202020204" pitchFamily="34" charset="0"/>
                <a:cs typeface="Arial" panose="020B0604020202020204" pitchFamily="34" charset="0"/>
              </a:rPr>
              <a:t>Tremolada</a:t>
            </a:r>
            <a:r>
              <a:rPr lang="en-GB" sz="700" dirty="0">
                <a:latin typeface="Arial" panose="020B0604020202020204" pitchFamily="34" charset="0"/>
                <a:cs typeface="Arial" panose="020B0604020202020204" pitchFamily="34" charset="0"/>
              </a:rPr>
              <a:t> G, et al. Exp Diabetes Res 2012:728325. 3. Kulkarni S et al. BMJ open ophthalmology. 2019 Feb 1;4(1):e000201. 4. Gadkari SS et al. Indian journal of ophthalmology. 2016 Jan;64(1):38. 5. Bhutia KL et al. Journal of Delhi Ophthalmological Society. 2017 Nov 30;28(2):19-21. 6. Rema M et al. Investigative ophthalmology &amp; visual science. 2005 Jul 1;46(7):2328-33.</a:t>
            </a:r>
          </a:p>
        </p:txBody>
      </p:sp>
      <p:graphicFrame>
        <p:nvGraphicFramePr>
          <p:cNvPr id="41" name="Chart 40">
            <a:extLst>
              <a:ext uri="{FF2B5EF4-FFF2-40B4-BE49-F238E27FC236}">
                <a16:creationId xmlns:a16="http://schemas.microsoft.com/office/drawing/2014/main" id="{D59CAC4D-5367-5243-BDDE-7B7C73BF6A30}"/>
              </a:ext>
            </a:extLst>
          </p:cNvPr>
          <p:cNvGraphicFramePr/>
          <p:nvPr>
            <p:extLst>
              <p:ext uri="{D42A27DB-BD31-4B8C-83A1-F6EECF244321}">
                <p14:modId xmlns:p14="http://schemas.microsoft.com/office/powerpoint/2010/main" val="2367763033"/>
              </p:ext>
            </p:extLst>
          </p:nvPr>
        </p:nvGraphicFramePr>
        <p:xfrm>
          <a:off x="4809397" y="2278348"/>
          <a:ext cx="3407322" cy="2520832"/>
        </p:xfrm>
        <a:graphic>
          <a:graphicData uri="http://schemas.openxmlformats.org/drawingml/2006/chart">
            <c:chart xmlns:c="http://schemas.openxmlformats.org/drawingml/2006/chart" xmlns:r="http://schemas.openxmlformats.org/officeDocument/2006/relationships" r:id="rId3"/>
          </a:graphicData>
        </a:graphic>
      </p:graphicFrame>
      <p:sp>
        <p:nvSpPr>
          <p:cNvPr id="42" name="TextBox 7">
            <a:extLst>
              <a:ext uri="{FF2B5EF4-FFF2-40B4-BE49-F238E27FC236}">
                <a16:creationId xmlns:a16="http://schemas.microsoft.com/office/drawing/2014/main" id="{26F4FDEC-E6BB-8345-A15B-00A0FF11D8B6}"/>
              </a:ext>
            </a:extLst>
          </p:cNvPr>
          <p:cNvSpPr txBox="1">
            <a:spLocks noChangeArrowheads="1"/>
          </p:cNvSpPr>
          <p:nvPr/>
        </p:nvSpPr>
        <p:spPr bwMode="auto">
          <a:xfrm>
            <a:off x="511690" y="2403353"/>
            <a:ext cx="4873830" cy="3385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en-US"/>
            </a:defPPr>
            <a:lvl1pPr>
              <a:defRPr sz="1200">
                <a:latin typeface="Calibri" panose="020F0502020204030204" pitchFamily="34" charset="0"/>
              </a:defRPr>
            </a:lvl1pPr>
          </a:lstStyle>
          <a:p>
            <a:pPr algn="r" defTabSz="1219018">
              <a:defRPr/>
            </a:pPr>
            <a:r>
              <a:rPr lang="en-GB" sz="1600" b="1" dirty="0">
                <a:solidFill>
                  <a:srgbClr val="023761"/>
                </a:solidFill>
                <a:latin typeface="Arial" panose="020B0604020202020204" pitchFamily="34" charset="0"/>
                <a:cs typeface="Arial" panose="020B0604020202020204" pitchFamily="34" charset="0"/>
              </a:rPr>
              <a:t>Age-standardized prevalence* (%)</a:t>
            </a:r>
            <a:r>
              <a:rPr lang="en-GB" sz="1600" b="1" baseline="30000" dirty="0">
                <a:solidFill>
                  <a:srgbClr val="023761"/>
                </a:solidFill>
                <a:latin typeface="Arial" panose="020B0604020202020204" pitchFamily="34" charset="0"/>
                <a:cs typeface="Arial" panose="020B0604020202020204" pitchFamily="34" charset="0"/>
              </a:rPr>
              <a:t>1</a:t>
            </a:r>
            <a:endParaRPr lang="en-US" sz="1600" b="1" dirty="0">
              <a:solidFill>
                <a:srgbClr val="023761"/>
              </a:solidFill>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685D9037-BF0D-3D45-8C25-DBD62CED36BB}"/>
              </a:ext>
            </a:extLst>
          </p:cNvPr>
          <p:cNvSpPr/>
          <p:nvPr/>
        </p:nvSpPr>
        <p:spPr>
          <a:xfrm>
            <a:off x="2932274" y="3509506"/>
            <a:ext cx="2314667" cy="461665"/>
          </a:xfrm>
          <a:prstGeom prst="rect">
            <a:avLst/>
          </a:prstGeom>
        </p:spPr>
        <p:txBody>
          <a:bodyPr wrap="square">
            <a:spAutoFit/>
          </a:bodyPr>
          <a:lstStyle/>
          <a:p>
            <a:pPr algn="r" defTabSz="1219018">
              <a:defRPr/>
            </a:pPr>
            <a:r>
              <a:rPr lang="en-GB" dirty="0">
                <a:solidFill>
                  <a:schemeClr val="accent4">
                    <a:lumMod val="75000"/>
                  </a:schemeClr>
                </a:solidFill>
                <a:latin typeface="Arial" panose="020B0604020202020204" pitchFamily="34" charset="0"/>
                <a:cs typeface="Arial" panose="020B0604020202020204" pitchFamily="34" charset="0"/>
              </a:rPr>
              <a:t>35.36 Any </a:t>
            </a:r>
            <a:r>
              <a:rPr lang="en-GB" b="1" dirty="0">
                <a:solidFill>
                  <a:schemeClr val="accent4">
                    <a:lumMod val="75000"/>
                  </a:schemeClr>
                </a:solidFill>
                <a:latin typeface="Arial" panose="020B0604020202020204" pitchFamily="34" charset="0"/>
                <a:cs typeface="Arial" panose="020B0604020202020204" pitchFamily="34" charset="0"/>
              </a:rPr>
              <a:t>DR </a:t>
            </a:r>
          </a:p>
        </p:txBody>
      </p:sp>
      <p:sp>
        <p:nvSpPr>
          <p:cNvPr id="44" name="Rectangle 43">
            <a:extLst>
              <a:ext uri="{FF2B5EF4-FFF2-40B4-BE49-F238E27FC236}">
                <a16:creationId xmlns:a16="http://schemas.microsoft.com/office/drawing/2014/main" id="{97BB7536-6B5A-664F-929B-749FA40E05F6}"/>
              </a:ext>
            </a:extLst>
          </p:cNvPr>
          <p:cNvSpPr/>
          <p:nvPr/>
        </p:nvSpPr>
        <p:spPr>
          <a:xfrm>
            <a:off x="7398289" y="2511075"/>
            <a:ext cx="1856214" cy="461665"/>
          </a:xfrm>
          <a:prstGeom prst="rect">
            <a:avLst/>
          </a:prstGeom>
        </p:spPr>
        <p:txBody>
          <a:bodyPr wrap="none">
            <a:spAutoFit/>
          </a:bodyPr>
          <a:lstStyle/>
          <a:p>
            <a:pPr defTabSz="1219018">
              <a:defRPr/>
            </a:pPr>
            <a:r>
              <a:rPr lang="en-GB" dirty="0">
                <a:solidFill>
                  <a:srgbClr val="00B0F0"/>
                </a:solidFill>
                <a:latin typeface="Arial" panose="020B0604020202020204" pitchFamily="34" charset="0"/>
                <a:cs typeface="Arial" panose="020B0604020202020204" pitchFamily="34" charset="0"/>
              </a:rPr>
              <a:t>11.72 </a:t>
            </a:r>
            <a:r>
              <a:rPr lang="en-GB" b="1" dirty="0">
                <a:solidFill>
                  <a:srgbClr val="00B0F0"/>
                </a:solidFill>
                <a:latin typeface="Arial" panose="020B0604020202020204" pitchFamily="34" charset="0"/>
                <a:cs typeface="Arial" panose="020B0604020202020204" pitchFamily="34" charset="0"/>
              </a:rPr>
              <a:t>VTDR</a:t>
            </a:r>
          </a:p>
        </p:txBody>
      </p:sp>
      <p:sp>
        <p:nvSpPr>
          <p:cNvPr id="45" name="Rectangle 44">
            <a:extLst>
              <a:ext uri="{FF2B5EF4-FFF2-40B4-BE49-F238E27FC236}">
                <a16:creationId xmlns:a16="http://schemas.microsoft.com/office/drawing/2014/main" id="{C5EDF862-2D4E-1F47-B788-D80159FB1D08}"/>
              </a:ext>
            </a:extLst>
          </p:cNvPr>
          <p:cNvSpPr/>
          <p:nvPr/>
        </p:nvSpPr>
        <p:spPr>
          <a:xfrm>
            <a:off x="7757909" y="3349237"/>
            <a:ext cx="2506571" cy="461665"/>
          </a:xfrm>
          <a:prstGeom prst="rect">
            <a:avLst/>
          </a:prstGeom>
        </p:spPr>
        <p:txBody>
          <a:bodyPr wrap="square">
            <a:spAutoFit/>
          </a:bodyPr>
          <a:lstStyle/>
          <a:p>
            <a:pPr defTabSz="1219018">
              <a:defRPr/>
            </a:pPr>
            <a:r>
              <a:rPr lang="en-GB" dirty="0">
                <a:solidFill>
                  <a:srgbClr val="0070C0"/>
                </a:solidFill>
                <a:latin typeface="Arial" panose="020B0604020202020204" pitchFamily="34" charset="0"/>
                <a:cs typeface="Arial" panose="020B0604020202020204" pitchFamily="34" charset="0"/>
              </a:rPr>
              <a:t>7.48 </a:t>
            </a:r>
            <a:r>
              <a:rPr lang="en-GB" b="1" dirty="0">
                <a:solidFill>
                  <a:srgbClr val="0070C0"/>
                </a:solidFill>
                <a:latin typeface="Arial" panose="020B0604020202020204" pitchFamily="34" charset="0"/>
                <a:cs typeface="Arial" panose="020B0604020202020204" pitchFamily="34" charset="0"/>
              </a:rPr>
              <a:t>DME</a:t>
            </a:r>
          </a:p>
        </p:txBody>
      </p:sp>
      <p:sp>
        <p:nvSpPr>
          <p:cNvPr id="46" name="Rectangle 45">
            <a:extLst>
              <a:ext uri="{FF2B5EF4-FFF2-40B4-BE49-F238E27FC236}">
                <a16:creationId xmlns:a16="http://schemas.microsoft.com/office/drawing/2014/main" id="{ABCA3684-4120-8B41-A9D6-3EB1D9CFA79E}"/>
              </a:ext>
            </a:extLst>
          </p:cNvPr>
          <p:cNvSpPr/>
          <p:nvPr/>
        </p:nvSpPr>
        <p:spPr>
          <a:xfrm>
            <a:off x="7578277" y="4140810"/>
            <a:ext cx="2314668" cy="461665"/>
          </a:xfrm>
          <a:prstGeom prst="rect">
            <a:avLst/>
          </a:prstGeom>
        </p:spPr>
        <p:txBody>
          <a:bodyPr wrap="square">
            <a:spAutoFit/>
          </a:bodyPr>
          <a:lstStyle/>
          <a:p>
            <a:pPr defTabSz="1219018">
              <a:defRPr/>
            </a:pPr>
            <a:r>
              <a:rPr lang="en-GB" dirty="0">
                <a:solidFill>
                  <a:schemeClr val="accent2">
                    <a:lumMod val="50000"/>
                  </a:schemeClr>
                </a:solidFill>
                <a:latin typeface="Arial" panose="020B0604020202020204" pitchFamily="34" charset="0"/>
                <a:cs typeface="Arial" panose="020B0604020202020204" pitchFamily="34" charset="0"/>
              </a:rPr>
              <a:t>7.24 </a:t>
            </a:r>
            <a:r>
              <a:rPr lang="en-GB" b="1" dirty="0">
                <a:solidFill>
                  <a:schemeClr val="accent2">
                    <a:lumMod val="50000"/>
                  </a:schemeClr>
                </a:solidFill>
                <a:latin typeface="Arial" panose="020B0604020202020204" pitchFamily="34" charset="0"/>
                <a:cs typeface="Arial" panose="020B0604020202020204" pitchFamily="34" charset="0"/>
              </a:rPr>
              <a:t>PDR</a:t>
            </a:r>
          </a:p>
        </p:txBody>
      </p:sp>
      <p:sp>
        <p:nvSpPr>
          <p:cNvPr id="47" name="TextBox 46">
            <a:extLst>
              <a:ext uri="{FF2B5EF4-FFF2-40B4-BE49-F238E27FC236}">
                <a16:creationId xmlns:a16="http://schemas.microsoft.com/office/drawing/2014/main" id="{23FE869B-0893-D24D-BAC3-475F7A71D9E9}"/>
              </a:ext>
            </a:extLst>
          </p:cNvPr>
          <p:cNvSpPr txBox="1"/>
          <p:nvPr/>
        </p:nvSpPr>
        <p:spPr>
          <a:xfrm>
            <a:off x="511690" y="5599284"/>
            <a:ext cx="10802126" cy="200055"/>
          </a:xfrm>
          <a:prstGeom prst="rect">
            <a:avLst/>
          </a:prstGeom>
          <a:noFill/>
        </p:spPr>
        <p:txBody>
          <a:bodyPr wrap="square" rtlCol="0">
            <a:spAutoFit/>
          </a:bodyPr>
          <a:lstStyle/>
          <a:p>
            <a:pPr defTabSz="1219018">
              <a:defRPr/>
            </a:pPr>
            <a:r>
              <a:rPr lang="en-US" sz="700" dirty="0">
                <a:latin typeface="Arial" panose="020B0604020202020204" pitchFamily="34" charset="0"/>
                <a:cs typeface="Arial" panose="020B0604020202020204" pitchFamily="34" charset="0"/>
              </a:rPr>
              <a:t>*In diabetic patients</a:t>
            </a:r>
          </a:p>
        </p:txBody>
      </p:sp>
      <p:sp>
        <p:nvSpPr>
          <p:cNvPr id="2" name="Pentagon 1">
            <a:extLst>
              <a:ext uri="{FF2B5EF4-FFF2-40B4-BE49-F238E27FC236}">
                <a16:creationId xmlns:a16="http://schemas.microsoft.com/office/drawing/2014/main" id="{F35CAFA4-8F42-0741-9B96-9A8F0F579E1C}"/>
              </a:ext>
            </a:extLst>
          </p:cNvPr>
          <p:cNvSpPr/>
          <p:nvPr/>
        </p:nvSpPr>
        <p:spPr>
          <a:xfrm>
            <a:off x="609600" y="1496927"/>
            <a:ext cx="5607050" cy="771206"/>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 name="Rectangle 2">
            <a:extLst>
              <a:ext uri="{FF2B5EF4-FFF2-40B4-BE49-F238E27FC236}">
                <a16:creationId xmlns:a16="http://schemas.microsoft.com/office/drawing/2014/main" id="{61F1FC35-64A2-144E-9CA8-8369A9ACB8A8}"/>
              </a:ext>
            </a:extLst>
          </p:cNvPr>
          <p:cNvSpPr/>
          <p:nvPr/>
        </p:nvSpPr>
        <p:spPr>
          <a:xfrm>
            <a:off x="699813" y="1548384"/>
            <a:ext cx="5294587" cy="646331"/>
          </a:xfrm>
          <a:prstGeom prst="rect">
            <a:avLst/>
          </a:prstGeom>
        </p:spPr>
        <p:txBody>
          <a:bodyPr wrap="square">
            <a:spAutoFit/>
          </a:bodyPr>
          <a:lstStyle/>
          <a:p>
            <a:pPr defTabSz="1219018">
              <a:defRPr/>
            </a:pPr>
            <a:r>
              <a:rPr lang="en-GB" sz="1800" b="1" dirty="0">
                <a:solidFill>
                  <a:srgbClr val="FFFFFF"/>
                </a:solidFill>
                <a:latin typeface="Arial" panose="020B0604020202020204" pitchFamily="34" charset="0"/>
                <a:cs typeface="Arial" panose="020B0604020202020204" pitchFamily="34" charset="0"/>
              </a:rPr>
              <a:t>DR </a:t>
            </a:r>
            <a:r>
              <a:rPr lang="en-GB" sz="1800" dirty="0">
                <a:solidFill>
                  <a:srgbClr val="FFFFFF"/>
                </a:solidFill>
                <a:latin typeface="Arial" panose="020B0604020202020204" pitchFamily="34" charset="0"/>
                <a:cs typeface="Arial" panose="020B0604020202020204" pitchFamily="34" charset="0"/>
              </a:rPr>
              <a:t>is the </a:t>
            </a:r>
            <a:r>
              <a:rPr lang="en-GB" sz="1800" b="1" dirty="0">
                <a:solidFill>
                  <a:srgbClr val="FFFFFF"/>
                </a:solidFill>
                <a:latin typeface="Arial" panose="020B0604020202020204" pitchFamily="34" charset="0"/>
                <a:cs typeface="Arial" panose="020B0604020202020204" pitchFamily="34" charset="0"/>
              </a:rPr>
              <a:t>leading </a:t>
            </a:r>
            <a:r>
              <a:rPr lang="en-US" sz="1800" b="1" dirty="0">
                <a:solidFill>
                  <a:srgbClr val="FFFFFF"/>
                </a:solidFill>
                <a:latin typeface="Arial" panose="020B0604020202020204" pitchFamily="34" charset="0"/>
                <a:cs typeface="Arial" panose="020B0604020202020204" pitchFamily="34" charset="0"/>
              </a:rPr>
              <a:t>cause of blindness </a:t>
            </a:r>
            <a:r>
              <a:rPr lang="en-US" sz="1800" dirty="0">
                <a:solidFill>
                  <a:srgbClr val="FFFFFF"/>
                </a:solidFill>
                <a:latin typeface="Arial" panose="020B0604020202020204" pitchFamily="34" charset="0"/>
                <a:cs typeface="Arial" panose="020B0604020202020204" pitchFamily="34" charset="0"/>
              </a:rPr>
              <a:t>in working-age adults in the developed countries </a:t>
            </a:r>
            <a:r>
              <a:rPr lang="en-US" sz="1800" baseline="30000" dirty="0">
                <a:solidFill>
                  <a:srgbClr val="FFFFFF"/>
                </a:solidFill>
                <a:latin typeface="Arial" panose="020B0604020202020204" pitchFamily="34" charset="0"/>
                <a:cs typeface="Arial" panose="020B0604020202020204" pitchFamily="34" charset="0"/>
              </a:rPr>
              <a:t>1,2</a:t>
            </a:r>
          </a:p>
        </p:txBody>
      </p:sp>
      <p:sp>
        <p:nvSpPr>
          <p:cNvPr id="4" name="Rectangle 3">
            <a:extLst>
              <a:ext uri="{FF2B5EF4-FFF2-40B4-BE49-F238E27FC236}">
                <a16:creationId xmlns:a16="http://schemas.microsoft.com/office/drawing/2014/main" id="{46364B48-7651-FB4B-BF12-159AA66084AE}"/>
              </a:ext>
            </a:extLst>
          </p:cNvPr>
          <p:cNvSpPr/>
          <p:nvPr/>
        </p:nvSpPr>
        <p:spPr>
          <a:xfrm>
            <a:off x="6731117" y="1566498"/>
            <a:ext cx="5046772" cy="646331"/>
          </a:xfrm>
          <a:prstGeom prst="rect">
            <a:avLst/>
          </a:prstGeom>
        </p:spPr>
        <p:txBody>
          <a:bodyPr wrap="square">
            <a:spAutoFit/>
          </a:bodyPr>
          <a:lstStyle/>
          <a:p>
            <a:pPr defTabSz="1219018">
              <a:defRPr/>
            </a:pPr>
            <a:r>
              <a:rPr lang="en-GB" sz="1800" dirty="0">
                <a:solidFill>
                  <a:srgbClr val="FFFFFF"/>
                </a:solidFill>
                <a:latin typeface="Arial" panose="020B0604020202020204" pitchFamily="34" charset="0"/>
                <a:cs typeface="Arial" panose="020B0604020202020204" pitchFamily="34" charset="0"/>
              </a:rPr>
              <a:t>PDR and DME develop as the </a:t>
            </a:r>
            <a:r>
              <a:rPr lang="en-GB" sz="1800" b="1" dirty="0">
                <a:solidFill>
                  <a:srgbClr val="FFFFFF"/>
                </a:solidFill>
                <a:latin typeface="Arial" panose="020B0604020202020204" pitchFamily="34" charset="0"/>
                <a:cs typeface="Arial" panose="020B0604020202020204" pitchFamily="34" charset="0"/>
              </a:rPr>
              <a:t>vision-threatening</a:t>
            </a:r>
            <a:r>
              <a:rPr lang="en-GB" sz="1800" dirty="0">
                <a:solidFill>
                  <a:srgbClr val="FFFFFF"/>
                </a:solidFill>
                <a:latin typeface="Arial" panose="020B0604020202020204" pitchFamily="34" charset="0"/>
                <a:cs typeface="Arial" panose="020B0604020202020204" pitchFamily="34" charset="0"/>
              </a:rPr>
              <a:t> stages of DR (VTDR)</a:t>
            </a:r>
            <a:r>
              <a:rPr lang="en-US" sz="1800" baseline="30000" dirty="0">
                <a:solidFill>
                  <a:srgbClr val="FFFFFF"/>
                </a:solidFill>
                <a:latin typeface="Arial" panose="020B0604020202020204" pitchFamily="34" charset="0"/>
                <a:cs typeface="Arial" panose="020B0604020202020204" pitchFamily="34" charset="0"/>
              </a:rPr>
              <a:t>1,2</a:t>
            </a:r>
          </a:p>
        </p:txBody>
      </p:sp>
      <p:sp>
        <p:nvSpPr>
          <p:cNvPr id="62" name="Rounded Rectangle 61">
            <a:extLst>
              <a:ext uri="{FF2B5EF4-FFF2-40B4-BE49-F238E27FC236}">
                <a16:creationId xmlns:a16="http://schemas.microsoft.com/office/drawing/2014/main" id="{1352A448-0E02-5047-86BE-C60C51A49150}"/>
              </a:ext>
            </a:extLst>
          </p:cNvPr>
          <p:cNvSpPr/>
          <p:nvPr/>
        </p:nvSpPr>
        <p:spPr>
          <a:xfrm>
            <a:off x="626533" y="4763077"/>
            <a:ext cx="10608685" cy="5506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018">
              <a:defRPr/>
            </a:pPr>
            <a:r>
              <a:rPr lang="en-US" sz="1800" b="1" dirty="0">
                <a:solidFill>
                  <a:srgbClr val="002060"/>
                </a:solidFill>
                <a:latin typeface="Arial" panose="020B0604020202020204" pitchFamily="34" charset="0"/>
                <a:cs typeface="Arial" panose="020B0604020202020204" pitchFamily="34" charset="0"/>
              </a:rPr>
              <a:t>Prevalence of DR in India, ~20 to 25% on basis of various population based studies.</a:t>
            </a:r>
            <a:r>
              <a:rPr lang="en-US" sz="1800" b="1" baseline="30000" dirty="0">
                <a:solidFill>
                  <a:srgbClr val="002060"/>
                </a:solidFill>
                <a:latin typeface="Arial" panose="020B0604020202020204" pitchFamily="34" charset="0"/>
                <a:cs typeface="Arial" panose="020B0604020202020204" pitchFamily="34" charset="0"/>
              </a:rPr>
              <a:t>3-6</a:t>
            </a:r>
            <a:endParaRPr lang="en-US" sz="1800" b="1" dirty="0">
              <a:solidFill>
                <a:srgbClr val="002060"/>
              </a:solidFill>
              <a:latin typeface="Arial" panose="020B0604020202020204" pitchFamily="34" charset="0"/>
              <a:cs typeface="Arial" panose="020B0604020202020204" pitchFamily="34" charset="0"/>
            </a:endParaRPr>
          </a:p>
        </p:txBody>
      </p:sp>
      <p:grpSp>
        <p:nvGrpSpPr>
          <p:cNvPr id="70" name="Group 69">
            <a:extLst>
              <a:ext uri="{FF2B5EF4-FFF2-40B4-BE49-F238E27FC236}">
                <a16:creationId xmlns:a16="http://schemas.microsoft.com/office/drawing/2014/main" id="{64645816-2730-D44A-88D0-14001AFC8285}"/>
              </a:ext>
            </a:extLst>
          </p:cNvPr>
          <p:cNvGrpSpPr/>
          <p:nvPr/>
        </p:nvGrpSpPr>
        <p:grpSpPr>
          <a:xfrm>
            <a:off x="10495870" y="-1676400"/>
            <a:ext cx="3372530" cy="3372530"/>
            <a:chOff x="10363200" y="-1804038"/>
            <a:chExt cx="3659885" cy="3659885"/>
          </a:xfrm>
        </p:grpSpPr>
        <p:sp>
          <p:nvSpPr>
            <p:cNvPr id="71" name="Pie 70">
              <a:extLst>
                <a:ext uri="{FF2B5EF4-FFF2-40B4-BE49-F238E27FC236}">
                  <a16:creationId xmlns:a16="http://schemas.microsoft.com/office/drawing/2014/main" id="{2DC44570-E1A0-464B-8F03-6B55F9BA077C}"/>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72" name="Block Arc 71">
              <a:extLst>
                <a:ext uri="{FF2B5EF4-FFF2-40B4-BE49-F238E27FC236}">
                  <a16:creationId xmlns:a16="http://schemas.microsoft.com/office/drawing/2014/main" id="{49107CF7-53AA-EC4A-B886-EBFA21D0432B}"/>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grpSp>
        <p:nvGrpSpPr>
          <p:cNvPr id="73" name="Group 72">
            <a:extLst>
              <a:ext uri="{FF2B5EF4-FFF2-40B4-BE49-F238E27FC236}">
                <a16:creationId xmlns:a16="http://schemas.microsoft.com/office/drawing/2014/main" id="{332CC406-2158-8744-837F-2DB20D2CF2BB}"/>
              </a:ext>
            </a:extLst>
          </p:cNvPr>
          <p:cNvGrpSpPr/>
          <p:nvPr/>
        </p:nvGrpSpPr>
        <p:grpSpPr>
          <a:xfrm>
            <a:off x="11003162" y="342021"/>
            <a:ext cx="987640" cy="800980"/>
            <a:chOff x="327484" y="614881"/>
            <a:chExt cx="963276" cy="741719"/>
          </a:xfrm>
        </p:grpSpPr>
        <p:pic>
          <p:nvPicPr>
            <p:cNvPr id="74" name="Picture 73">
              <a:extLst>
                <a:ext uri="{FF2B5EF4-FFF2-40B4-BE49-F238E27FC236}">
                  <a16:creationId xmlns:a16="http://schemas.microsoft.com/office/drawing/2014/main" id="{2FD4D690-38D3-B145-9AC9-0C332378D4DE}"/>
                </a:ext>
              </a:extLst>
            </p:cNvPr>
            <p:cNvPicPr>
              <a:picLocks noChangeAspect="1"/>
            </p:cNvPicPr>
            <p:nvPr/>
          </p:nvPicPr>
          <p:blipFill rotWithShape="1">
            <a:blip r:embed="rId4" cstate="print">
              <a:biLevel thresh="25000"/>
              <a:extLst>
                <a:ext uri="{28A0092B-C50C-407E-A947-70E740481C1C}">
                  <a14:useLocalDpi xmlns:a14="http://schemas.microsoft.com/office/drawing/2010/main" val="0"/>
                </a:ext>
              </a:extLst>
            </a:blip>
            <a:srcRect t="16078" b="10519"/>
            <a:stretch/>
          </p:blipFill>
          <p:spPr>
            <a:xfrm>
              <a:off x="327484" y="614881"/>
              <a:ext cx="963276" cy="741719"/>
            </a:xfrm>
            <a:prstGeom prst="rect">
              <a:avLst/>
            </a:prstGeom>
          </p:spPr>
        </p:pic>
        <p:pic>
          <p:nvPicPr>
            <p:cNvPr id="75" name="Picture 74">
              <a:extLst>
                <a:ext uri="{FF2B5EF4-FFF2-40B4-BE49-F238E27FC236}">
                  <a16:creationId xmlns:a16="http://schemas.microsoft.com/office/drawing/2014/main" id="{E0A0DE65-D721-7741-9061-56FBAA19FA3A}"/>
                </a:ext>
              </a:extLst>
            </p:cNvPr>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835726" y="727936"/>
              <a:ext cx="186111" cy="195232"/>
            </a:xfrm>
            <a:prstGeom prst="rect">
              <a:avLst/>
            </a:prstGeom>
          </p:spPr>
        </p:pic>
        <p:pic>
          <p:nvPicPr>
            <p:cNvPr id="76" name="Picture 75">
              <a:extLst>
                <a:ext uri="{FF2B5EF4-FFF2-40B4-BE49-F238E27FC236}">
                  <a16:creationId xmlns:a16="http://schemas.microsoft.com/office/drawing/2014/main" id="{494E2A6A-3510-A64A-8982-788897E2E711}"/>
                </a:ext>
              </a:extLst>
            </p:cNvPr>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600194" y="727936"/>
              <a:ext cx="272689" cy="275222"/>
            </a:xfrm>
            <a:prstGeom prst="rect">
              <a:avLst/>
            </a:prstGeom>
          </p:spPr>
        </p:pic>
      </p:grpSp>
    </p:spTree>
    <p:extLst>
      <p:ext uri="{BB962C8B-B14F-4D97-AF65-F5344CB8AC3E}">
        <p14:creationId xmlns:p14="http://schemas.microsoft.com/office/powerpoint/2010/main" val="1567574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96EA1FE-B013-724A-82F4-1E48871C3F11}"/>
              </a:ext>
            </a:extLst>
          </p:cNvPr>
          <p:cNvSpPr txBox="1"/>
          <p:nvPr/>
        </p:nvSpPr>
        <p:spPr>
          <a:xfrm>
            <a:off x="609600" y="5176316"/>
            <a:ext cx="10972800" cy="576000"/>
          </a:xfrm>
          <a:prstGeom prst="round2SameRect">
            <a:avLst>
              <a:gd name="adj1" fmla="val 0"/>
              <a:gd name="adj2" fmla="val 30330"/>
            </a:avLst>
          </a:prstGeom>
          <a:solidFill>
            <a:schemeClr val="accent4">
              <a:lumMod val="20000"/>
              <a:lumOff val="80000"/>
            </a:schemeClr>
          </a:solidFill>
          <a:ln>
            <a:solidFill>
              <a:schemeClr val="accent3">
                <a:lumMod val="20000"/>
                <a:lumOff val="80000"/>
              </a:schemeClr>
            </a:solidFill>
          </a:ln>
        </p:spPr>
        <p:txBody>
          <a:bodyPr wrap="square" rtlCol="0">
            <a:spAutoFit/>
          </a:bodyPr>
          <a:lstStyle/>
          <a:p>
            <a:pPr algn="ctr"/>
            <a:endParaRPr lang="en-US" sz="2000" b="1" dirty="0">
              <a:solidFill>
                <a:srgbClr val="002060"/>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1"/>
          </p:nvPr>
        </p:nvSpPr>
        <p:spPr/>
        <p:txBody>
          <a:bodyPr/>
          <a:lstStyle/>
          <a:p>
            <a:fld id="{47547CF9-5B10-D24F-A8D7-45A9778164F7}" type="slidenum">
              <a:rPr lang="uk-UA" smtClean="0">
                <a:latin typeface="Arial" panose="020B0604020202020204" pitchFamily="34" charset="0"/>
                <a:cs typeface="Arial" panose="020B0604020202020204" pitchFamily="34" charset="0"/>
              </a:rPr>
              <a:pPr/>
              <a:t>7</a:t>
            </a:fld>
            <a:endParaRPr lang="uk-UA" dirty="0">
              <a:latin typeface="Arial" panose="020B0604020202020204" pitchFamily="34" charset="0"/>
              <a:cs typeface="Arial" panose="020B0604020202020204" pitchFamily="34" charset="0"/>
            </a:endParaRPr>
          </a:p>
        </p:txBody>
      </p:sp>
      <p:sp>
        <p:nvSpPr>
          <p:cNvPr id="11" name="Title 1"/>
          <p:cNvSpPr>
            <a:spLocks noGrp="1"/>
          </p:cNvSpPr>
          <p:nvPr>
            <p:ph type="title"/>
          </p:nvPr>
        </p:nvSpPr>
        <p:spPr>
          <a:xfrm>
            <a:off x="613277" y="178790"/>
            <a:ext cx="9935186" cy="1371122"/>
          </a:xfrm>
        </p:spPr>
        <p:txBody>
          <a:bodyPr wrap="square" anchor="ctr">
            <a:normAutofit/>
          </a:bodyPr>
          <a:lstStyle/>
          <a:p>
            <a:pPr>
              <a:lnSpc>
                <a:spcPct val="90000"/>
              </a:lnSpc>
            </a:pPr>
            <a:r>
              <a:rPr lang="en-US" b="0" spc="-133" dirty="0"/>
              <a:t>Diabetic Retinopathy Classification</a:t>
            </a:r>
          </a:p>
        </p:txBody>
      </p:sp>
      <p:graphicFrame>
        <p:nvGraphicFramePr>
          <p:cNvPr id="24" name="Table 23">
            <a:extLst>
              <a:ext uri="{FF2B5EF4-FFF2-40B4-BE49-F238E27FC236}">
                <a16:creationId xmlns:a16="http://schemas.microsoft.com/office/drawing/2014/main" id="{A656BDAC-68D8-D549-8538-7B425E2AA9EC}"/>
              </a:ext>
            </a:extLst>
          </p:cNvPr>
          <p:cNvGraphicFramePr>
            <a:graphicFrameLocks noGrp="1"/>
          </p:cNvGraphicFramePr>
          <p:nvPr>
            <p:extLst>
              <p:ext uri="{D42A27DB-BD31-4B8C-83A1-F6EECF244321}">
                <p14:modId xmlns:p14="http://schemas.microsoft.com/office/powerpoint/2010/main" val="510664095"/>
              </p:ext>
            </p:extLst>
          </p:nvPr>
        </p:nvGraphicFramePr>
        <p:xfrm>
          <a:off x="609600" y="2084925"/>
          <a:ext cx="10972800" cy="3535608"/>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655385542"/>
                    </a:ext>
                  </a:extLst>
                </a:gridCol>
                <a:gridCol w="5486400">
                  <a:extLst>
                    <a:ext uri="{9D8B030D-6E8A-4147-A177-3AD203B41FA5}">
                      <a16:colId xmlns:a16="http://schemas.microsoft.com/office/drawing/2014/main" val="340197660"/>
                    </a:ext>
                  </a:extLst>
                </a:gridCol>
              </a:tblGrid>
              <a:tr h="276535">
                <a:tc>
                  <a:txBody>
                    <a:bodyPr/>
                    <a:lstStyle/>
                    <a:p>
                      <a:pPr algn="ctr"/>
                      <a:r>
                        <a:rPr lang="en-US" sz="1400" dirty="0"/>
                        <a:t>Proposed Disease Severity</a:t>
                      </a:r>
                      <a:r>
                        <a:rPr lang="en-US" sz="1400" baseline="0" dirty="0"/>
                        <a:t> Level</a:t>
                      </a:r>
                      <a:endParaRPr lang="en-US" sz="1400" dirty="0"/>
                    </a:p>
                  </a:txBody>
                  <a:tcPr marL="91428" marR="91428" marT="45714" marB="45714">
                    <a:solidFill>
                      <a:srgbClr val="2D5FA3"/>
                    </a:solidFill>
                  </a:tcPr>
                </a:tc>
                <a:tc>
                  <a:txBody>
                    <a:bodyPr/>
                    <a:lstStyle/>
                    <a:p>
                      <a:pPr algn="ctr"/>
                      <a:r>
                        <a:rPr lang="en-US" sz="1400" dirty="0"/>
                        <a:t>Findings Observable</a:t>
                      </a:r>
                      <a:r>
                        <a:rPr lang="en-US" sz="1400" baseline="0" dirty="0"/>
                        <a:t> upon Dilated Ophthalmoscopy</a:t>
                      </a:r>
                      <a:endParaRPr lang="en-US" sz="1400" dirty="0"/>
                    </a:p>
                  </a:txBody>
                  <a:tcPr marL="91428" marR="91428" marT="45714" marB="45714">
                    <a:solidFill>
                      <a:srgbClr val="DE9D3F"/>
                    </a:solidFill>
                  </a:tcPr>
                </a:tc>
                <a:extLst>
                  <a:ext uri="{0D108BD9-81ED-4DB2-BD59-A6C34878D82A}">
                    <a16:rowId xmlns:a16="http://schemas.microsoft.com/office/drawing/2014/main" val="395701669"/>
                  </a:ext>
                </a:extLst>
              </a:tr>
              <a:tr h="248881">
                <a:tc>
                  <a:txBody>
                    <a:bodyPr/>
                    <a:lstStyle/>
                    <a:p>
                      <a:pPr algn="l"/>
                      <a:r>
                        <a:rPr lang="en-US" sz="1400" dirty="0"/>
                        <a:t>No apparent Diabetic</a:t>
                      </a:r>
                      <a:r>
                        <a:rPr lang="en-US" sz="1400" baseline="0" dirty="0"/>
                        <a:t> Retinopathy</a:t>
                      </a:r>
                      <a:endParaRPr lang="en-US" sz="1400" dirty="0"/>
                    </a:p>
                  </a:txBody>
                  <a:tcPr marL="91428" marR="91428" marT="45714" marB="45714">
                    <a:solidFill>
                      <a:schemeClr val="accent1">
                        <a:lumMod val="10000"/>
                        <a:lumOff val="90000"/>
                      </a:schemeClr>
                    </a:solidFill>
                  </a:tcPr>
                </a:tc>
                <a:tc>
                  <a:txBody>
                    <a:bodyPr/>
                    <a:lstStyle/>
                    <a:p>
                      <a:pPr algn="l"/>
                      <a:r>
                        <a:rPr lang="en-US" sz="1400" dirty="0"/>
                        <a:t>No abnormalities</a:t>
                      </a:r>
                    </a:p>
                  </a:txBody>
                  <a:tcPr marL="91428" marR="91428" marT="45714" marB="45714">
                    <a:solidFill>
                      <a:schemeClr val="accent1">
                        <a:lumMod val="10000"/>
                        <a:lumOff val="90000"/>
                      </a:schemeClr>
                    </a:solidFill>
                  </a:tcPr>
                </a:tc>
                <a:extLst>
                  <a:ext uri="{0D108BD9-81ED-4DB2-BD59-A6C34878D82A}">
                    <a16:rowId xmlns:a16="http://schemas.microsoft.com/office/drawing/2014/main" val="2562501362"/>
                  </a:ext>
                </a:extLst>
              </a:tr>
              <a:tr h="248881">
                <a:tc>
                  <a:txBody>
                    <a:bodyPr/>
                    <a:lstStyle/>
                    <a:p>
                      <a:pPr algn="l"/>
                      <a:r>
                        <a:rPr lang="en-US" sz="1400" dirty="0"/>
                        <a:t>Mild Non-Proliferative Diabetic</a:t>
                      </a:r>
                      <a:r>
                        <a:rPr lang="en-US" sz="1400" baseline="0" dirty="0"/>
                        <a:t> Retinopathy</a:t>
                      </a:r>
                      <a:endParaRPr lang="en-US" sz="1400" dirty="0"/>
                    </a:p>
                  </a:txBody>
                  <a:tcPr marL="91428" marR="91428" marT="45714" marB="45714">
                    <a:solidFill>
                      <a:schemeClr val="accent4">
                        <a:lumMod val="20000"/>
                        <a:lumOff val="80000"/>
                      </a:schemeClr>
                    </a:solidFill>
                  </a:tcPr>
                </a:tc>
                <a:tc>
                  <a:txBody>
                    <a:bodyPr/>
                    <a:lstStyle/>
                    <a:p>
                      <a:pPr algn="l"/>
                      <a:r>
                        <a:rPr lang="en-US" sz="1400" dirty="0"/>
                        <a:t>Microaneurysms only</a:t>
                      </a:r>
                    </a:p>
                  </a:txBody>
                  <a:tcPr marL="91428" marR="91428" marT="45714" marB="45714">
                    <a:solidFill>
                      <a:schemeClr val="accent4">
                        <a:lumMod val="20000"/>
                        <a:lumOff val="80000"/>
                      </a:schemeClr>
                    </a:solidFill>
                  </a:tcPr>
                </a:tc>
                <a:extLst>
                  <a:ext uri="{0D108BD9-81ED-4DB2-BD59-A6C34878D82A}">
                    <a16:rowId xmlns:a16="http://schemas.microsoft.com/office/drawing/2014/main" val="533342587"/>
                  </a:ext>
                </a:extLst>
              </a:tr>
              <a:tr h="248881">
                <a:tc>
                  <a:txBody>
                    <a:bodyPr/>
                    <a:lstStyle/>
                    <a:p>
                      <a:pPr algn="l"/>
                      <a:r>
                        <a:rPr lang="en-US" sz="1400" dirty="0"/>
                        <a:t>Moderate Non-Proliferative Diabetic</a:t>
                      </a:r>
                      <a:r>
                        <a:rPr lang="en-US" sz="1400" baseline="0" dirty="0"/>
                        <a:t> Retinopathy</a:t>
                      </a:r>
                      <a:endParaRPr lang="en-US" sz="1400" dirty="0"/>
                    </a:p>
                  </a:txBody>
                  <a:tcPr marL="91428" marR="91428" marT="45714" marB="45714">
                    <a:solidFill>
                      <a:schemeClr val="accent1">
                        <a:lumMod val="10000"/>
                        <a:lumOff val="90000"/>
                      </a:schemeClr>
                    </a:solidFill>
                  </a:tcPr>
                </a:tc>
                <a:tc>
                  <a:txBody>
                    <a:bodyPr/>
                    <a:lstStyle/>
                    <a:p>
                      <a:pPr algn="l"/>
                      <a:r>
                        <a:rPr lang="en-US" sz="1400" dirty="0"/>
                        <a:t>More than just microaneurysms but less than Severe NPDR</a:t>
                      </a:r>
                    </a:p>
                  </a:txBody>
                  <a:tcPr marL="91428" marR="91428" marT="45714" marB="45714">
                    <a:solidFill>
                      <a:schemeClr val="accent1">
                        <a:lumMod val="10000"/>
                        <a:lumOff val="90000"/>
                      </a:schemeClr>
                    </a:solidFill>
                  </a:tcPr>
                </a:tc>
                <a:extLst>
                  <a:ext uri="{0D108BD9-81ED-4DB2-BD59-A6C34878D82A}">
                    <a16:rowId xmlns:a16="http://schemas.microsoft.com/office/drawing/2014/main" val="3682073552"/>
                  </a:ext>
                </a:extLst>
              </a:tr>
              <a:tr h="1078519">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400" dirty="0"/>
                        <a:t>Severe </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400" dirty="0"/>
                        <a:t>Non-Proliferative Diabetic</a:t>
                      </a:r>
                      <a:r>
                        <a:rPr lang="en-US" sz="1400" baseline="0" dirty="0"/>
                        <a:t> Retinopathy</a:t>
                      </a:r>
                      <a:r>
                        <a:rPr lang="en-US" sz="1400" dirty="0"/>
                        <a:t> </a:t>
                      </a:r>
                    </a:p>
                  </a:txBody>
                  <a:tcPr marL="91428" marR="91428" marT="45714" marB="45714">
                    <a:solidFill>
                      <a:schemeClr val="accent4">
                        <a:lumMod val="20000"/>
                        <a:lumOff val="80000"/>
                      </a:schemeClr>
                    </a:solidFill>
                  </a:tcPr>
                </a:tc>
                <a:tc>
                  <a:txBody>
                    <a:bodyPr/>
                    <a:lstStyle/>
                    <a:p>
                      <a:pPr algn="l"/>
                      <a:r>
                        <a:rPr lang="en-US" sz="1400" dirty="0"/>
                        <a:t>Any of the following:</a:t>
                      </a:r>
                    </a:p>
                    <a:p>
                      <a:pPr marL="285750" indent="-285750" algn="l">
                        <a:buFont typeface="Wingdings" panose="05000000000000000000" pitchFamily="2" charset="2"/>
                        <a:buChar char="ü"/>
                      </a:pPr>
                      <a:r>
                        <a:rPr lang="en-US" sz="1400" dirty="0"/>
                        <a:t>More than 20 intraretinal hemorrhages in each of 4 quadrants   •</a:t>
                      </a:r>
                    </a:p>
                    <a:p>
                      <a:pPr marL="285750" indent="-285750" algn="l">
                        <a:buFont typeface="Wingdings" panose="05000000000000000000" pitchFamily="2" charset="2"/>
                        <a:buChar char="ü"/>
                      </a:pPr>
                      <a:r>
                        <a:rPr lang="en-US" sz="1400" dirty="0"/>
                        <a:t>Definite venous beading in 2 quadrants </a:t>
                      </a:r>
                    </a:p>
                    <a:p>
                      <a:pPr marL="285750" indent="-285750" algn="l">
                        <a:buFont typeface="Wingdings" panose="05000000000000000000" pitchFamily="2" charset="2"/>
                        <a:buChar char="ü"/>
                      </a:pPr>
                      <a:r>
                        <a:rPr lang="en-US" sz="1400" dirty="0"/>
                        <a:t>Prominent</a:t>
                      </a:r>
                      <a:r>
                        <a:rPr lang="en-US" sz="1400" baseline="0" dirty="0"/>
                        <a:t> IRMA in 1+ </a:t>
                      </a:r>
                      <a:r>
                        <a:rPr lang="en-US" sz="1400" dirty="0"/>
                        <a:t>quadrants</a:t>
                      </a:r>
                    </a:p>
                    <a:p>
                      <a:pPr marL="0" indent="0" algn="l">
                        <a:buFont typeface="Wingdings" panose="05000000000000000000" pitchFamily="2" charset="2"/>
                        <a:buNone/>
                      </a:pPr>
                      <a:endParaRPr lang="en-US" sz="1400" dirty="0"/>
                    </a:p>
                    <a:p>
                      <a:pPr marL="0" indent="0" algn="l">
                        <a:buFont typeface="Wingdings" panose="05000000000000000000" pitchFamily="2" charset="2"/>
                        <a:buNone/>
                      </a:pPr>
                      <a:r>
                        <a:rPr lang="en-US" sz="1400" dirty="0"/>
                        <a:t>And no signs of proliferative retinopathy</a:t>
                      </a:r>
                    </a:p>
                  </a:txBody>
                  <a:tcPr marL="91428" marR="91428" marT="45714" marB="45714">
                    <a:solidFill>
                      <a:schemeClr val="accent4">
                        <a:lumMod val="20000"/>
                        <a:lumOff val="80000"/>
                      </a:schemeClr>
                    </a:solidFill>
                  </a:tcPr>
                </a:tc>
                <a:extLst>
                  <a:ext uri="{0D108BD9-81ED-4DB2-BD59-A6C34878D82A}">
                    <a16:rowId xmlns:a16="http://schemas.microsoft.com/office/drawing/2014/main" val="117771178"/>
                  </a:ext>
                </a:extLst>
              </a:tr>
              <a:tr h="58073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400" dirty="0"/>
                        <a:t>Non-Proliferative Diabetic</a:t>
                      </a:r>
                      <a:r>
                        <a:rPr lang="en-US" sz="1400" baseline="0" dirty="0"/>
                        <a:t> Retinopathy</a:t>
                      </a:r>
                      <a:r>
                        <a:rPr lang="en-US" sz="1400" dirty="0"/>
                        <a:t> </a:t>
                      </a:r>
                    </a:p>
                    <a:p>
                      <a:pPr algn="l"/>
                      <a:endParaRPr lang="en-US" sz="1400" dirty="0"/>
                    </a:p>
                  </a:txBody>
                  <a:tcPr marL="91428" marR="91428" marT="45714" marB="45714">
                    <a:solidFill>
                      <a:schemeClr val="accent1">
                        <a:lumMod val="10000"/>
                        <a:lumOff val="90000"/>
                      </a:schemeClr>
                    </a:solidFill>
                  </a:tcPr>
                </a:tc>
                <a:tc>
                  <a:txBody>
                    <a:bodyPr/>
                    <a:lstStyle/>
                    <a:p>
                      <a:pPr marL="0" indent="0" algn="l">
                        <a:buFont typeface="Wingdings" panose="05000000000000000000" pitchFamily="2" charset="2"/>
                        <a:buNone/>
                      </a:pPr>
                      <a:r>
                        <a:rPr lang="en-US" sz="1400" dirty="0"/>
                        <a:t>One or more of the following:</a:t>
                      </a:r>
                    </a:p>
                    <a:p>
                      <a:pPr marL="285750" indent="-285750" algn="l">
                        <a:buFont typeface="Wingdings" panose="05000000000000000000" pitchFamily="2" charset="2"/>
                        <a:buChar char="ü"/>
                      </a:pPr>
                      <a:r>
                        <a:rPr lang="en-US" sz="1400" dirty="0"/>
                        <a:t>Neovascularization </a:t>
                      </a:r>
                    </a:p>
                    <a:p>
                      <a:pPr marL="285750" indent="-285750" algn="l">
                        <a:buFont typeface="Wingdings" panose="05000000000000000000" pitchFamily="2" charset="2"/>
                        <a:buChar char="ü"/>
                      </a:pPr>
                      <a:r>
                        <a:rPr lang="en-US" sz="1400" dirty="0"/>
                        <a:t>Vitreous/</a:t>
                      </a:r>
                      <a:r>
                        <a:rPr lang="en-US" sz="1400" dirty="0" err="1"/>
                        <a:t>preretinal</a:t>
                      </a:r>
                      <a:r>
                        <a:rPr lang="en-US" sz="1400" dirty="0"/>
                        <a:t> hemorrhage</a:t>
                      </a:r>
                    </a:p>
                  </a:txBody>
                  <a:tcPr marL="91428" marR="91428" marT="45714" marB="45714">
                    <a:solidFill>
                      <a:schemeClr val="accent1">
                        <a:lumMod val="10000"/>
                        <a:lumOff val="90000"/>
                      </a:schemeClr>
                    </a:solidFill>
                  </a:tcPr>
                </a:tc>
                <a:extLst>
                  <a:ext uri="{0D108BD9-81ED-4DB2-BD59-A6C34878D82A}">
                    <a16:rowId xmlns:a16="http://schemas.microsoft.com/office/drawing/2014/main" val="2699494521"/>
                  </a:ext>
                </a:extLst>
              </a:tr>
            </a:tbl>
          </a:graphicData>
        </a:graphic>
      </p:graphicFrame>
      <p:sp>
        <p:nvSpPr>
          <p:cNvPr id="25" name="TextBox 24">
            <a:extLst>
              <a:ext uri="{FF2B5EF4-FFF2-40B4-BE49-F238E27FC236}">
                <a16:creationId xmlns:a16="http://schemas.microsoft.com/office/drawing/2014/main" id="{2ED30F29-0664-1B4F-A224-D7046ED0B605}"/>
              </a:ext>
            </a:extLst>
          </p:cNvPr>
          <p:cNvSpPr txBox="1"/>
          <p:nvPr/>
        </p:nvSpPr>
        <p:spPr>
          <a:xfrm>
            <a:off x="551164" y="1549912"/>
            <a:ext cx="11089673" cy="400110"/>
          </a:xfrm>
          <a:prstGeom prst="rect">
            <a:avLst/>
          </a:prstGeom>
          <a:noFill/>
        </p:spPr>
        <p:txBody>
          <a:bodyPr wrap="square" rtlCol="0">
            <a:spAutoFit/>
          </a:bodyPr>
          <a:lstStyle/>
          <a:p>
            <a:pPr algn="ctr"/>
            <a:r>
              <a:rPr lang="en-US" sz="2000" b="1" dirty="0">
                <a:solidFill>
                  <a:srgbClr val="002060"/>
                </a:solidFill>
              </a:rPr>
              <a:t>INTERNATIONAL CLINICAL DIABETIC RETINOPATHY DISEASE SEVERITY SCALE</a:t>
            </a:r>
          </a:p>
        </p:txBody>
      </p:sp>
      <p:sp>
        <p:nvSpPr>
          <p:cNvPr id="26" name="TextBox 25">
            <a:extLst>
              <a:ext uri="{FF2B5EF4-FFF2-40B4-BE49-F238E27FC236}">
                <a16:creationId xmlns:a16="http://schemas.microsoft.com/office/drawing/2014/main" id="{3D843BDF-7A55-F040-AC6C-D4EE1846C0F4}"/>
              </a:ext>
            </a:extLst>
          </p:cNvPr>
          <p:cNvSpPr txBox="1"/>
          <p:nvPr/>
        </p:nvSpPr>
        <p:spPr>
          <a:xfrm>
            <a:off x="783323" y="5679552"/>
            <a:ext cx="10613006" cy="646247"/>
          </a:xfrm>
          <a:prstGeom prst="rect">
            <a:avLst/>
          </a:prstGeom>
          <a:noFill/>
        </p:spPr>
        <p:txBody>
          <a:bodyPr wrap="square" rtlCol="0">
            <a:spAutoFit/>
          </a:bodyPr>
          <a:lstStyle/>
          <a:p>
            <a:pPr algn="ctr"/>
            <a:r>
              <a:rPr lang="en-US" sz="1800" b="1" dirty="0">
                <a:solidFill>
                  <a:srgbClr val="002060"/>
                </a:solidFill>
              </a:rPr>
              <a:t>Based on the </a:t>
            </a:r>
            <a:r>
              <a:rPr lang="en-US" sz="1800" b="1" spc="-5" dirty="0">
                <a:solidFill>
                  <a:srgbClr val="002060"/>
                </a:solidFill>
              </a:rPr>
              <a:t>quantity and location </a:t>
            </a:r>
            <a:r>
              <a:rPr lang="en-US" sz="1800" b="1" dirty="0">
                <a:solidFill>
                  <a:srgbClr val="002060"/>
                </a:solidFill>
              </a:rPr>
              <a:t>of </a:t>
            </a:r>
            <a:r>
              <a:rPr lang="en-US" sz="1800" b="1" spc="11" dirty="0">
                <a:solidFill>
                  <a:srgbClr val="002060"/>
                </a:solidFill>
              </a:rPr>
              <a:t>microaneurysms, </a:t>
            </a:r>
            <a:r>
              <a:rPr lang="en-US" sz="1800" b="1" spc="5" dirty="0">
                <a:solidFill>
                  <a:srgbClr val="002060"/>
                </a:solidFill>
              </a:rPr>
              <a:t>intraretinal  </a:t>
            </a:r>
            <a:r>
              <a:rPr lang="en-US" sz="1800" b="1" spc="-5" dirty="0">
                <a:solidFill>
                  <a:srgbClr val="002060"/>
                </a:solidFill>
              </a:rPr>
              <a:t>microvascular </a:t>
            </a:r>
            <a:r>
              <a:rPr lang="en-US" sz="1800" b="1" dirty="0">
                <a:solidFill>
                  <a:srgbClr val="002060"/>
                </a:solidFill>
              </a:rPr>
              <a:t>anomalies </a:t>
            </a:r>
            <a:r>
              <a:rPr lang="en-US" sz="1800" b="1" spc="-5" dirty="0">
                <a:solidFill>
                  <a:srgbClr val="002060"/>
                </a:solidFill>
              </a:rPr>
              <a:t>(IRMA), </a:t>
            </a:r>
            <a:r>
              <a:rPr lang="en-US" sz="1800" b="1" spc="-11" dirty="0">
                <a:solidFill>
                  <a:srgbClr val="002060"/>
                </a:solidFill>
              </a:rPr>
              <a:t>venous </a:t>
            </a:r>
            <a:r>
              <a:rPr lang="en-US" sz="1800" b="1" spc="-5" dirty="0">
                <a:solidFill>
                  <a:srgbClr val="002060"/>
                </a:solidFill>
              </a:rPr>
              <a:t>beading, </a:t>
            </a:r>
            <a:r>
              <a:rPr lang="en-US" sz="1800" b="1" spc="5" dirty="0">
                <a:solidFill>
                  <a:srgbClr val="002060"/>
                </a:solidFill>
              </a:rPr>
              <a:t>hemorrhage, </a:t>
            </a:r>
            <a:r>
              <a:rPr lang="en-US" sz="1800" b="1" spc="-5" dirty="0">
                <a:solidFill>
                  <a:srgbClr val="002060"/>
                </a:solidFill>
              </a:rPr>
              <a:t>and  </a:t>
            </a:r>
            <a:r>
              <a:rPr lang="en-US" sz="1800" b="1" spc="-11" dirty="0">
                <a:solidFill>
                  <a:srgbClr val="002060"/>
                </a:solidFill>
              </a:rPr>
              <a:t>neovascularization</a:t>
            </a:r>
            <a:endParaRPr lang="en-US" sz="1800" b="1" dirty="0">
              <a:solidFill>
                <a:srgbClr val="002060"/>
              </a:solidFill>
            </a:endParaRPr>
          </a:p>
        </p:txBody>
      </p:sp>
      <p:sp>
        <p:nvSpPr>
          <p:cNvPr id="27" name="Rectangle 26">
            <a:extLst>
              <a:ext uri="{FF2B5EF4-FFF2-40B4-BE49-F238E27FC236}">
                <a16:creationId xmlns:a16="http://schemas.microsoft.com/office/drawing/2014/main" id="{642C2278-0A83-DF45-86D2-6FC6151DFFF4}"/>
              </a:ext>
            </a:extLst>
          </p:cNvPr>
          <p:cNvSpPr/>
          <p:nvPr/>
        </p:nvSpPr>
        <p:spPr>
          <a:xfrm>
            <a:off x="764962" y="6166752"/>
            <a:ext cx="1895071" cy="200055"/>
          </a:xfrm>
          <a:prstGeom prst="rect">
            <a:avLst/>
          </a:prstGeom>
        </p:spPr>
        <p:txBody>
          <a:bodyPr wrap="none">
            <a:spAutoFit/>
          </a:bodyPr>
          <a:lstStyle/>
          <a:p>
            <a:r>
              <a:rPr lang="en-US" sz="700" dirty="0"/>
              <a:t>ICO Guidelines for Diabetic Eye Care,2017</a:t>
            </a:r>
          </a:p>
        </p:txBody>
      </p:sp>
    </p:spTree>
    <p:extLst>
      <p:ext uri="{BB962C8B-B14F-4D97-AF65-F5344CB8AC3E}">
        <p14:creationId xmlns:p14="http://schemas.microsoft.com/office/powerpoint/2010/main" val="3395041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1981200" y="1341119"/>
            <a:ext cx="9601201" cy="4139932"/>
          </a:xfrm>
        </p:spPr>
        <p:txBody>
          <a:bodyPr>
            <a:normAutofit/>
          </a:bodyPr>
          <a:lstStyle/>
          <a:p>
            <a:r>
              <a:rPr lang="en-US" sz="4000" dirty="0">
                <a:latin typeface="+mj-lt"/>
              </a:rPr>
              <a:t>Clinical features of PDR</a:t>
            </a:r>
          </a:p>
        </p:txBody>
      </p:sp>
    </p:spTree>
    <p:extLst>
      <p:ext uri="{BB962C8B-B14F-4D97-AF65-F5344CB8AC3E}">
        <p14:creationId xmlns:p14="http://schemas.microsoft.com/office/powerpoint/2010/main" val="3072451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0A566F05-7804-F14E-874C-9298CE615669}"/>
              </a:ext>
            </a:extLst>
          </p:cNvPr>
          <p:cNvGrpSpPr/>
          <p:nvPr/>
        </p:nvGrpSpPr>
        <p:grpSpPr>
          <a:xfrm>
            <a:off x="10495870" y="-1676400"/>
            <a:ext cx="3372530" cy="3372530"/>
            <a:chOff x="10363200" y="-1804038"/>
            <a:chExt cx="3659885" cy="3659885"/>
          </a:xfrm>
        </p:grpSpPr>
        <p:sp>
          <p:nvSpPr>
            <p:cNvPr id="34" name="Pie 33">
              <a:extLst>
                <a:ext uri="{FF2B5EF4-FFF2-40B4-BE49-F238E27FC236}">
                  <a16:creationId xmlns:a16="http://schemas.microsoft.com/office/drawing/2014/main" id="{CACE9127-3B27-9346-A3BB-133AA26EAF10}"/>
                </a:ext>
              </a:extLst>
            </p:cNvPr>
            <p:cNvSpPr/>
            <p:nvPr/>
          </p:nvSpPr>
          <p:spPr>
            <a:xfrm rot="16200000">
              <a:off x="10441415" y="-1777635"/>
              <a:ext cx="3555269" cy="3555269"/>
            </a:xfrm>
            <a:prstGeom prst="pie">
              <a:avLst>
                <a:gd name="adj1" fmla="val 10828709"/>
                <a:gd name="adj2" fmla="val 16200000"/>
              </a:avLst>
            </a:prstGeom>
            <a:solidFill>
              <a:srgbClr val="2D5FA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5" name="Block Arc 34">
              <a:extLst>
                <a:ext uri="{FF2B5EF4-FFF2-40B4-BE49-F238E27FC236}">
                  <a16:creationId xmlns:a16="http://schemas.microsoft.com/office/drawing/2014/main" id="{CBF9CDF8-228B-9843-A3E7-9D4CB1CF536A}"/>
                </a:ext>
              </a:extLst>
            </p:cNvPr>
            <p:cNvSpPr/>
            <p:nvPr/>
          </p:nvSpPr>
          <p:spPr>
            <a:xfrm rot="16200000">
              <a:off x="10363200" y="-1804038"/>
              <a:ext cx="3659885" cy="3659885"/>
            </a:xfrm>
            <a:prstGeom prst="blockArc">
              <a:avLst>
                <a:gd name="adj1" fmla="val 10794907"/>
                <a:gd name="adj2" fmla="val 16264733"/>
                <a:gd name="adj3" fmla="val 22"/>
              </a:avLst>
            </a:prstGeom>
            <a:noFill/>
            <a:ln>
              <a:solidFill>
                <a:srgbClr val="E4A72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sp>
        <p:nvSpPr>
          <p:cNvPr id="6" name="Slide Number Placeholder 5"/>
          <p:cNvSpPr>
            <a:spLocks noGrp="1"/>
          </p:cNvSpPr>
          <p:nvPr>
            <p:ph type="sldNum" sz="quarter" idx="11"/>
          </p:nvPr>
        </p:nvSpPr>
        <p:spPr/>
        <p:txBody>
          <a:bodyPr/>
          <a:lstStyle/>
          <a:p>
            <a:fld id="{47547CF9-5B10-D24F-A8D7-45A9778164F7}" type="slidenum">
              <a:rPr lang="uk-UA" smtClean="0">
                <a:latin typeface="Arial" panose="020B0604020202020204" pitchFamily="34" charset="0"/>
                <a:cs typeface="Arial" panose="020B0604020202020204" pitchFamily="34" charset="0"/>
              </a:rPr>
              <a:pPr/>
              <a:t>9</a:t>
            </a:fld>
            <a:endParaRPr lang="uk-UA" dirty="0">
              <a:latin typeface="Arial" panose="020B0604020202020204" pitchFamily="34" charset="0"/>
              <a:cs typeface="Arial" panose="020B0604020202020204" pitchFamily="34" charset="0"/>
            </a:endParaRPr>
          </a:p>
        </p:txBody>
      </p:sp>
      <p:sp>
        <p:nvSpPr>
          <p:cNvPr id="11" name="Title 1"/>
          <p:cNvSpPr>
            <a:spLocks noGrp="1"/>
          </p:cNvSpPr>
          <p:nvPr>
            <p:ph type="title"/>
          </p:nvPr>
        </p:nvSpPr>
        <p:spPr>
          <a:xfrm>
            <a:off x="613277" y="178790"/>
            <a:ext cx="9935186" cy="1371122"/>
          </a:xfrm>
        </p:spPr>
        <p:txBody>
          <a:bodyPr wrap="square" anchor="ctr">
            <a:normAutofit/>
          </a:bodyPr>
          <a:lstStyle/>
          <a:p>
            <a:pPr>
              <a:lnSpc>
                <a:spcPct val="90000"/>
              </a:lnSpc>
            </a:pPr>
            <a:r>
              <a:rPr lang="en-US" b="0" spc="-133" dirty="0"/>
              <a:t>Clinical features and complications</a:t>
            </a:r>
          </a:p>
        </p:txBody>
      </p:sp>
      <p:sp>
        <p:nvSpPr>
          <p:cNvPr id="9" name="TextBox 8">
            <a:extLst>
              <a:ext uri="{FF2B5EF4-FFF2-40B4-BE49-F238E27FC236}">
                <a16:creationId xmlns:a16="http://schemas.microsoft.com/office/drawing/2014/main" id="{A7741457-8730-AB4B-854C-9E5B04F28CD9}"/>
              </a:ext>
            </a:extLst>
          </p:cNvPr>
          <p:cNvSpPr txBox="1"/>
          <p:nvPr/>
        </p:nvSpPr>
        <p:spPr>
          <a:xfrm>
            <a:off x="533400" y="5689923"/>
            <a:ext cx="5356586" cy="415498"/>
          </a:xfrm>
          <a:prstGeom prst="rect">
            <a:avLst/>
          </a:prstGeom>
          <a:noFill/>
        </p:spPr>
        <p:txBody>
          <a:bodyPr wrap="square" rtlCol="0">
            <a:spAutoFit/>
          </a:bodyPr>
          <a:lstStyle/>
          <a:p>
            <a:pPr marL="228571" indent="-228571" defTabSz="609509">
              <a:buFontTx/>
              <a:buAutoNum type="arabicPeriod"/>
              <a:defRPr/>
            </a:pPr>
            <a:r>
              <a:rPr lang="nl-NL" sz="700" dirty="0">
                <a:latin typeface="Arial" panose="020B0604020202020204" pitchFamily="34" charset="0"/>
                <a:cs typeface="Arial" panose="020B0604020202020204" pitchFamily="34" charset="0"/>
              </a:rPr>
              <a:t>Martinez-Zapata MJ, et al. </a:t>
            </a:r>
            <a:r>
              <a:rPr lang="nl-NL" sz="700" i="1" dirty="0">
                <a:latin typeface="Arial" panose="020B0604020202020204" pitchFamily="34" charset="0"/>
                <a:cs typeface="Arial" panose="020B0604020202020204" pitchFamily="34" charset="0"/>
              </a:rPr>
              <a:t>Cochrane Database Syst R</a:t>
            </a:r>
            <a:r>
              <a:rPr lang="nl-NL" sz="700" dirty="0">
                <a:latin typeface="Arial" panose="020B0604020202020204" pitchFamily="34" charset="0"/>
                <a:cs typeface="Arial" panose="020B0604020202020204" pitchFamily="34" charset="0"/>
              </a:rPr>
              <a:t>ev 2014;11:CD00872 </a:t>
            </a:r>
          </a:p>
          <a:p>
            <a:pPr marL="228571" indent="-228571" defTabSz="609509">
              <a:buFontTx/>
              <a:buAutoNum type="arabicPeriod"/>
              <a:defRPr/>
            </a:pPr>
            <a:r>
              <a:rPr lang="nl-NL" sz="700" dirty="0">
                <a:latin typeface="Arial" panose="020B0604020202020204" pitchFamily="34" charset="0"/>
                <a:cs typeface="Arial" panose="020B0604020202020204" pitchFamily="34" charset="0"/>
              </a:rPr>
              <a:t>Fong DS, et al. </a:t>
            </a:r>
            <a:r>
              <a:rPr lang="nl-NL" sz="700" i="1" dirty="0">
                <a:latin typeface="Arial" panose="020B0604020202020204" pitchFamily="34" charset="0"/>
                <a:cs typeface="Arial" panose="020B0604020202020204" pitchFamily="34" charset="0"/>
              </a:rPr>
              <a:t>Diabetes Care </a:t>
            </a:r>
            <a:r>
              <a:rPr lang="nl-NL" sz="700" dirty="0">
                <a:latin typeface="Arial" panose="020B0604020202020204" pitchFamily="34" charset="0"/>
                <a:cs typeface="Arial" panose="020B0604020202020204" pitchFamily="34" charset="0"/>
              </a:rPr>
              <a:t>2004;27:584–7</a:t>
            </a:r>
          </a:p>
          <a:p>
            <a:pPr marL="228571" indent="-228571" defTabSz="609509">
              <a:buFontTx/>
              <a:buAutoNum type="arabicPeriod"/>
              <a:defRPr/>
            </a:pPr>
            <a:r>
              <a:rPr lang="nl-NL" sz="700" dirty="0">
                <a:latin typeface="Arial" panose="020B0604020202020204" pitchFamily="34" charset="0"/>
                <a:cs typeface="Arial" panose="020B0604020202020204" pitchFamily="34" charset="0"/>
              </a:rPr>
              <a:t>Tremolada G, et al. </a:t>
            </a:r>
            <a:r>
              <a:rPr lang="nl-NL" sz="700" i="1" dirty="0">
                <a:latin typeface="Arial" panose="020B0604020202020204" pitchFamily="34" charset="0"/>
                <a:cs typeface="Arial" panose="020B0604020202020204" pitchFamily="34" charset="0"/>
              </a:rPr>
              <a:t>Exp Diabetes Res </a:t>
            </a:r>
            <a:r>
              <a:rPr lang="nl-NL" sz="700" dirty="0">
                <a:latin typeface="Arial" panose="020B0604020202020204" pitchFamily="34" charset="0"/>
                <a:cs typeface="Arial" panose="020B0604020202020204" pitchFamily="34" charset="0"/>
              </a:rPr>
              <a:t>2012:728325</a:t>
            </a:r>
          </a:p>
        </p:txBody>
      </p:sp>
      <p:sp>
        <p:nvSpPr>
          <p:cNvPr id="10" name="TextBox 9">
            <a:extLst>
              <a:ext uri="{FF2B5EF4-FFF2-40B4-BE49-F238E27FC236}">
                <a16:creationId xmlns:a16="http://schemas.microsoft.com/office/drawing/2014/main" id="{1DE1C9B3-E40B-1846-A223-52605BFC3DAE}"/>
              </a:ext>
            </a:extLst>
          </p:cNvPr>
          <p:cNvSpPr txBox="1"/>
          <p:nvPr/>
        </p:nvSpPr>
        <p:spPr>
          <a:xfrm>
            <a:off x="515097" y="5532191"/>
            <a:ext cx="9291289" cy="200055"/>
          </a:xfrm>
          <a:prstGeom prst="rect">
            <a:avLst/>
          </a:prstGeom>
          <a:noFill/>
        </p:spPr>
        <p:txBody>
          <a:bodyPr wrap="square" rtlCol="0">
            <a:spAutoFit/>
          </a:bodyPr>
          <a:lstStyle/>
          <a:p>
            <a:pPr defTabSz="1219018">
              <a:defRPr/>
            </a:pPr>
            <a:r>
              <a:rPr lang="en-US" sz="700" dirty="0">
                <a:latin typeface="Arial" panose="020B0604020202020204" pitchFamily="34" charset="0"/>
                <a:cs typeface="Arial" panose="020B0604020202020204" pitchFamily="34" charset="0"/>
              </a:rPr>
              <a:t> NPDR – Non Proliferative Diabetic Retinopathy, PDR – Proliferative Diabetic Retinopathy</a:t>
            </a:r>
          </a:p>
        </p:txBody>
      </p:sp>
      <p:sp>
        <p:nvSpPr>
          <p:cNvPr id="12" name="Rounded Rectangle 11">
            <a:extLst>
              <a:ext uri="{FF2B5EF4-FFF2-40B4-BE49-F238E27FC236}">
                <a16:creationId xmlns:a16="http://schemas.microsoft.com/office/drawing/2014/main" id="{96B8E7F0-F1F2-5B4F-8D22-D09F5DB05A8A}"/>
              </a:ext>
            </a:extLst>
          </p:cNvPr>
          <p:cNvSpPr/>
          <p:nvPr/>
        </p:nvSpPr>
        <p:spPr>
          <a:xfrm>
            <a:off x="617394" y="2589207"/>
            <a:ext cx="4564205" cy="2505403"/>
          </a:xfrm>
          <a:prstGeom prst="roundRect">
            <a:avLst>
              <a:gd name="adj" fmla="val 6705"/>
            </a:avLst>
          </a:prstGeom>
          <a:noFill/>
          <a:ln w="6350">
            <a:solidFill>
              <a:srgbClr val="0460A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baseline="30000" dirty="0"/>
          </a:p>
        </p:txBody>
      </p:sp>
      <p:sp>
        <p:nvSpPr>
          <p:cNvPr id="14" name="Round Same-side Corner of Rectangle 13">
            <a:extLst>
              <a:ext uri="{FF2B5EF4-FFF2-40B4-BE49-F238E27FC236}">
                <a16:creationId xmlns:a16="http://schemas.microsoft.com/office/drawing/2014/main" id="{3CBD23B4-35FA-C240-9C71-E6C92DFFA676}"/>
              </a:ext>
            </a:extLst>
          </p:cNvPr>
          <p:cNvSpPr/>
          <p:nvPr/>
        </p:nvSpPr>
        <p:spPr>
          <a:xfrm>
            <a:off x="617394" y="2373248"/>
            <a:ext cx="4564205" cy="602138"/>
          </a:xfrm>
          <a:prstGeom prst="round2SameRect">
            <a:avLst/>
          </a:prstGeom>
          <a:solidFill>
            <a:srgbClr val="0460A9"/>
          </a:solidFill>
          <a:ln>
            <a:solidFill>
              <a:srgbClr val="0460A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018">
              <a:spcBef>
                <a:spcPct val="0"/>
              </a:spcBef>
              <a:defRPr/>
            </a:pPr>
            <a:r>
              <a:rPr lang="en-US" altLang="en-US" sz="2000" b="1" dirty="0">
                <a:solidFill>
                  <a:srgbClr val="FFFFFF"/>
                </a:solidFill>
              </a:rPr>
              <a:t>NPDR</a:t>
            </a:r>
            <a:r>
              <a:rPr lang="en-US" altLang="en-US" sz="2000" b="1" baseline="30000" dirty="0">
                <a:solidFill>
                  <a:srgbClr val="FFFFFF"/>
                </a:solidFill>
              </a:rPr>
              <a:t>1</a:t>
            </a:r>
          </a:p>
        </p:txBody>
      </p:sp>
      <p:sp>
        <p:nvSpPr>
          <p:cNvPr id="15" name="Rounded Rectangle 14">
            <a:extLst>
              <a:ext uri="{FF2B5EF4-FFF2-40B4-BE49-F238E27FC236}">
                <a16:creationId xmlns:a16="http://schemas.microsoft.com/office/drawing/2014/main" id="{A044A2C5-6737-554E-8408-1B62C6E29464}"/>
              </a:ext>
            </a:extLst>
          </p:cNvPr>
          <p:cNvSpPr/>
          <p:nvPr/>
        </p:nvSpPr>
        <p:spPr>
          <a:xfrm>
            <a:off x="6331046" y="2589207"/>
            <a:ext cx="4641753" cy="2505403"/>
          </a:xfrm>
          <a:prstGeom prst="roundRect">
            <a:avLst>
              <a:gd name="adj" fmla="val 6705"/>
            </a:avLst>
          </a:prstGeom>
          <a:noFill/>
          <a:ln w="6350">
            <a:solidFill>
              <a:srgbClr val="DE9D3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baseline="30000" dirty="0"/>
          </a:p>
        </p:txBody>
      </p:sp>
      <p:sp>
        <p:nvSpPr>
          <p:cNvPr id="17" name="Round Same-side Corner of Rectangle 16">
            <a:extLst>
              <a:ext uri="{FF2B5EF4-FFF2-40B4-BE49-F238E27FC236}">
                <a16:creationId xmlns:a16="http://schemas.microsoft.com/office/drawing/2014/main" id="{165F475A-2734-7B4D-9325-A0B1E796530F}"/>
              </a:ext>
            </a:extLst>
          </p:cNvPr>
          <p:cNvSpPr/>
          <p:nvPr/>
        </p:nvSpPr>
        <p:spPr>
          <a:xfrm>
            <a:off x="6331046" y="2373248"/>
            <a:ext cx="4641753" cy="602138"/>
          </a:xfrm>
          <a:prstGeom prst="round2SameRect">
            <a:avLst/>
          </a:prstGeom>
          <a:solidFill>
            <a:srgbClr val="DE9D3F"/>
          </a:solidFill>
          <a:ln>
            <a:solidFill>
              <a:srgbClr val="DE9D3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018">
              <a:spcBef>
                <a:spcPct val="0"/>
              </a:spcBef>
              <a:defRPr/>
            </a:pPr>
            <a:r>
              <a:rPr lang="en-US" altLang="en-US" sz="2000" b="1" dirty="0">
                <a:solidFill>
                  <a:srgbClr val="FFFFFF"/>
                </a:solidFill>
              </a:rPr>
              <a:t>PDR</a:t>
            </a:r>
            <a:r>
              <a:rPr lang="en-US" altLang="en-US" sz="2000" b="1" baseline="30000" dirty="0">
                <a:solidFill>
                  <a:srgbClr val="FFFFFF"/>
                </a:solidFill>
              </a:rPr>
              <a:t>1,3</a:t>
            </a:r>
          </a:p>
        </p:txBody>
      </p:sp>
      <p:sp>
        <p:nvSpPr>
          <p:cNvPr id="18" name="Content Placeholder 11">
            <a:extLst>
              <a:ext uri="{FF2B5EF4-FFF2-40B4-BE49-F238E27FC236}">
                <a16:creationId xmlns:a16="http://schemas.microsoft.com/office/drawing/2014/main" id="{69455319-41CF-ED43-9297-36A7955D5269}"/>
              </a:ext>
            </a:extLst>
          </p:cNvPr>
          <p:cNvSpPr>
            <a:spLocks noGrp="1"/>
          </p:cNvSpPr>
          <p:nvPr>
            <p:ph sz="half" idx="1"/>
          </p:nvPr>
        </p:nvSpPr>
        <p:spPr>
          <a:xfrm>
            <a:off x="626208" y="2954121"/>
            <a:ext cx="5469791" cy="2198193"/>
          </a:xfrm>
          <a:noFill/>
        </p:spPr>
        <p:txBody>
          <a:bodyPr vert="horz" lIns="121904" tIns="121904" rIns="121904" bIns="121904" spcCol="182880" rtlCol="0" anchor="t">
            <a:noAutofit/>
          </a:bodyPr>
          <a:lstStyle/>
          <a:p>
            <a:pPr>
              <a:spcBef>
                <a:spcPts val="0"/>
              </a:spcBef>
              <a:buFont typeface="Arial" panose="020B0604020202020204" pitchFamily="34" charset="0"/>
              <a:buChar char="•"/>
            </a:pPr>
            <a:r>
              <a:rPr lang="en-US" sz="1800" dirty="0">
                <a:solidFill>
                  <a:schemeClr val="tx1">
                    <a:lumMod val="75000"/>
                    <a:lumOff val="25000"/>
                  </a:schemeClr>
                </a:solidFill>
              </a:rPr>
              <a:t>Microaneurysms</a:t>
            </a:r>
          </a:p>
          <a:p>
            <a:pPr>
              <a:spcBef>
                <a:spcPts val="0"/>
              </a:spcBef>
              <a:buFont typeface="Arial" panose="020B0604020202020204" pitchFamily="34" charset="0"/>
              <a:buChar char="•"/>
            </a:pPr>
            <a:r>
              <a:rPr lang="en-US" sz="1800" dirty="0">
                <a:solidFill>
                  <a:schemeClr val="tx1">
                    <a:lumMod val="75000"/>
                    <a:lumOff val="25000"/>
                  </a:schemeClr>
                </a:solidFill>
              </a:rPr>
              <a:t>Intra-retinal hemorrhages</a:t>
            </a:r>
          </a:p>
          <a:p>
            <a:pPr>
              <a:spcBef>
                <a:spcPts val="0"/>
              </a:spcBef>
              <a:buFont typeface="Arial" panose="020B0604020202020204" pitchFamily="34" charset="0"/>
              <a:buChar char="•"/>
            </a:pPr>
            <a:r>
              <a:rPr lang="en-US" sz="1800" dirty="0">
                <a:solidFill>
                  <a:schemeClr val="tx1">
                    <a:lumMod val="75000"/>
                    <a:lumOff val="25000"/>
                  </a:schemeClr>
                </a:solidFill>
              </a:rPr>
              <a:t>Vascular changes</a:t>
            </a:r>
          </a:p>
          <a:p>
            <a:pPr>
              <a:spcBef>
                <a:spcPts val="0"/>
              </a:spcBef>
              <a:buFont typeface="Arial" panose="020B0604020202020204" pitchFamily="34" charset="0"/>
              <a:buChar char="•"/>
            </a:pPr>
            <a:r>
              <a:rPr lang="en-US" sz="1800" dirty="0">
                <a:solidFill>
                  <a:schemeClr val="tx1">
                    <a:lumMod val="75000"/>
                    <a:lumOff val="25000"/>
                  </a:schemeClr>
                </a:solidFill>
              </a:rPr>
              <a:t>Hard exudates (lipid deposits)</a:t>
            </a:r>
          </a:p>
          <a:p>
            <a:pPr>
              <a:spcBef>
                <a:spcPts val="0"/>
              </a:spcBef>
              <a:buFont typeface="Arial" panose="020B0604020202020204" pitchFamily="34" charset="0"/>
              <a:buChar char="•"/>
            </a:pPr>
            <a:r>
              <a:rPr lang="en-US" sz="1800" dirty="0">
                <a:solidFill>
                  <a:schemeClr val="tx1">
                    <a:lumMod val="75000"/>
                    <a:lumOff val="25000"/>
                  </a:schemeClr>
                </a:solidFill>
              </a:rPr>
              <a:t>Soft exudates or cotton wool spots</a:t>
            </a:r>
          </a:p>
          <a:p>
            <a:pPr>
              <a:spcBef>
                <a:spcPts val="0"/>
              </a:spcBef>
              <a:buFont typeface="Arial" panose="020B0604020202020204" pitchFamily="34" charset="0"/>
              <a:buChar char="•"/>
            </a:pPr>
            <a:r>
              <a:rPr lang="en-US" sz="1800" dirty="0">
                <a:solidFill>
                  <a:schemeClr val="tx1">
                    <a:lumMod val="75000"/>
                    <a:lumOff val="25000"/>
                  </a:schemeClr>
                </a:solidFill>
              </a:rPr>
              <a:t>Intra-retinal microvascular abnormalities</a:t>
            </a:r>
          </a:p>
          <a:p>
            <a:pPr>
              <a:spcBef>
                <a:spcPts val="0"/>
              </a:spcBef>
              <a:buFont typeface="Arial" panose="020B0604020202020204" pitchFamily="34" charset="0"/>
              <a:buChar char="•"/>
            </a:pPr>
            <a:r>
              <a:rPr lang="en-US" sz="1800" dirty="0">
                <a:solidFill>
                  <a:schemeClr val="tx1">
                    <a:lumMod val="75000"/>
                    <a:lumOff val="25000"/>
                  </a:schemeClr>
                </a:solidFill>
              </a:rPr>
              <a:t>Retinal edema</a:t>
            </a:r>
          </a:p>
        </p:txBody>
      </p:sp>
      <p:sp>
        <p:nvSpPr>
          <p:cNvPr id="20" name="Rounded Rectangle 19">
            <a:extLst>
              <a:ext uri="{FF2B5EF4-FFF2-40B4-BE49-F238E27FC236}">
                <a16:creationId xmlns:a16="http://schemas.microsoft.com/office/drawing/2014/main" id="{046D447D-01F1-E845-B0A4-6555925A7D52}"/>
              </a:ext>
            </a:extLst>
          </p:cNvPr>
          <p:cNvSpPr/>
          <p:nvPr/>
        </p:nvSpPr>
        <p:spPr>
          <a:xfrm>
            <a:off x="609600" y="1577898"/>
            <a:ext cx="10363199" cy="64398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28566" algn="ctr" defTabSz="1219018">
              <a:defRPr/>
            </a:pPr>
            <a:r>
              <a:rPr lang="en-US" sz="2000" dirty="0">
                <a:solidFill>
                  <a:srgbClr val="002060"/>
                </a:solidFill>
                <a:latin typeface="Arial" panose="020B0604020202020204"/>
              </a:rPr>
              <a:t>~</a:t>
            </a:r>
            <a:r>
              <a:rPr lang="en-US" sz="2000" dirty="0">
                <a:solidFill>
                  <a:srgbClr val="002060"/>
                </a:solidFill>
                <a:latin typeface="Arial Black" panose="020B0A04020102020204"/>
              </a:rPr>
              <a:t>50%</a:t>
            </a:r>
            <a:r>
              <a:rPr lang="en-US" sz="2000" dirty="0">
                <a:solidFill>
                  <a:srgbClr val="002060"/>
                </a:solidFill>
                <a:latin typeface="Arial" panose="020B0604020202020204"/>
              </a:rPr>
              <a:t> of people with very severe </a:t>
            </a:r>
            <a:r>
              <a:rPr lang="en-US" sz="2000" dirty="0">
                <a:solidFill>
                  <a:srgbClr val="002060"/>
                </a:solidFill>
                <a:latin typeface="Arial Black" panose="020B0A04020102020204"/>
              </a:rPr>
              <a:t>NPDR progress to PDR within 1 year </a:t>
            </a:r>
            <a:r>
              <a:rPr lang="en-US" sz="2000" dirty="0">
                <a:solidFill>
                  <a:srgbClr val="002060"/>
                </a:solidFill>
                <a:latin typeface="Arial" panose="020B0604020202020204"/>
              </a:rPr>
              <a:t>and </a:t>
            </a:r>
            <a:r>
              <a:rPr lang="en-US" sz="2000" dirty="0">
                <a:solidFill>
                  <a:srgbClr val="002060"/>
                </a:solidFill>
                <a:latin typeface="Arial Black" panose="020B0A04020102020204"/>
              </a:rPr>
              <a:t>25%</a:t>
            </a:r>
            <a:r>
              <a:rPr lang="en-US" sz="2000" dirty="0">
                <a:solidFill>
                  <a:srgbClr val="002060"/>
                </a:solidFill>
                <a:latin typeface="Arial" panose="020B0604020202020204"/>
              </a:rPr>
              <a:t> of patients have </a:t>
            </a:r>
            <a:r>
              <a:rPr lang="en-US" sz="2000" dirty="0">
                <a:solidFill>
                  <a:srgbClr val="002060"/>
                </a:solidFill>
                <a:latin typeface="Arial Black" panose="020B0A04020102020204"/>
              </a:rPr>
              <a:t>PDR</a:t>
            </a:r>
            <a:r>
              <a:rPr lang="en-US" sz="2000" dirty="0">
                <a:solidFill>
                  <a:srgbClr val="002060"/>
                </a:solidFill>
                <a:latin typeface="Arial" panose="020B0604020202020204"/>
              </a:rPr>
              <a:t> at 15 years of diabetes duration</a:t>
            </a:r>
            <a:r>
              <a:rPr lang="en-US" sz="2000" baseline="30000" dirty="0">
                <a:solidFill>
                  <a:srgbClr val="002060"/>
                </a:solidFill>
                <a:latin typeface="Arial" panose="020B0604020202020204"/>
              </a:rPr>
              <a:t>1,2</a:t>
            </a:r>
          </a:p>
        </p:txBody>
      </p:sp>
      <p:pic>
        <p:nvPicPr>
          <p:cNvPr id="21" name="Image 6">
            <a:extLst>
              <a:ext uri="{FF2B5EF4-FFF2-40B4-BE49-F238E27FC236}">
                <a16:creationId xmlns:a16="http://schemas.microsoft.com/office/drawing/2014/main" id="{2D69DEF0-5D3C-2C40-AE86-F32479C86EFE}"/>
              </a:ext>
            </a:extLst>
          </p:cNvPr>
          <p:cNvPicPr>
            <a:picLocks noChangeAspect="1"/>
          </p:cNvPicPr>
          <p:nvPr/>
        </p:nvPicPr>
        <p:blipFill rotWithShape="1">
          <a:blip r:embed="rId2">
            <a:clrChange>
              <a:clrFrom>
                <a:srgbClr val="FFFFFF"/>
              </a:clrFrom>
              <a:clrTo>
                <a:srgbClr val="FFFFFF">
                  <a:alpha val="0"/>
                </a:srgbClr>
              </a:clrTo>
            </a:clrChange>
          </a:blip>
          <a:srcRect l="7824" b="23573"/>
          <a:stretch/>
        </p:blipFill>
        <p:spPr>
          <a:xfrm>
            <a:off x="4559116" y="3191345"/>
            <a:ext cx="1232085" cy="1242663"/>
          </a:xfrm>
          <a:prstGeom prst="rect">
            <a:avLst/>
          </a:prstGeom>
        </p:spPr>
      </p:pic>
      <p:pic>
        <p:nvPicPr>
          <p:cNvPr id="23" name="Image 8">
            <a:extLst>
              <a:ext uri="{FF2B5EF4-FFF2-40B4-BE49-F238E27FC236}">
                <a16:creationId xmlns:a16="http://schemas.microsoft.com/office/drawing/2014/main" id="{4C913BA1-B12D-4B43-B56E-BB84D6412B07}"/>
              </a:ext>
            </a:extLst>
          </p:cNvPr>
          <p:cNvPicPr>
            <a:picLocks noChangeAspect="1"/>
          </p:cNvPicPr>
          <p:nvPr/>
        </p:nvPicPr>
        <p:blipFill rotWithShape="1">
          <a:blip r:embed="rId3">
            <a:clrChange>
              <a:clrFrom>
                <a:srgbClr val="FFFFFF"/>
              </a:clrFrom>
              <a:clrTo>
                <a:srgbClr val="FFFFFF">
                  <a:alpha val="0"/>
                </a:srgbClr>
              </a:clrTo>
            </a:clrChange>
          </a:blip>
          <a:srcRect t="4855" r="8057" b="36136"/>
          <a:stretch/>
        </p:blipFill>
        <p:spPr>
          <a:xfrm>
            <a:off x="10382824" y="3208276"/>
            <a:ext cx="1250359" cy="1238828"/>
          </a:xfrm>
          <a:prstGeom prst="rect">
            <a:avLst/>
          </a:prstGeom>
        </p:spPr>
      </p:pic>
      <p:sp>
        <p:nvSpPr>
          <p:cNvPr id="28" name="Content Placeholder 11">
            <a:extLst>
              <a:ext uri="{FF2B5EF4-FFF2-40B4-BE49-F238E27FC236}">
                <a16:creationId xmlns:a16="http://schemas.microsoft.com/office/drawing/2014/main" id="{CED026FA-B1BD-4541-B454-60FEECC34084}"/>
              </a:ext>
            </a:extLst>
          </p:cNvPr>
          <p:cNvSpPr txBox="1">
            <a:spLocks/>
          </p:cNvSpPr>
          <p:nvPr/>
        </p:nvSpPr>
        <p:spPr>
          <a:xfrm>
            <a:off x="6400800" y="2954121"/>
            <a:ext cx="5033144" cy="2708767"/>
          </a:xfrm>
          <a:prstGeom prst="rect">
            <a:avLst/>
          </a:prstGeom>
          <a:noFill/>
        </p:spPr>
        <p:txBody>
          <a:bodyPr vert="horz" wrap="square" lIns="121904" tIns="121904" rIns="121904" bIns="121904" spcCol="182880" rtlCol="0" anchor="t">
            <a:normAutofit/>
          </a:bodyPr>
          <a:lstStyle>
            <a:lvl1pPr marL="274286" indent="-274286" algn="l" defTabSz="1219048" rtl="0" eaLnBrk="1" latinLnBrk="0" hangingPunct="1">
              <a:spcBef>
                <a:spcPts val="0"/>
              </a:spcBef>
              <a:buClrTx/>
              <a:buSzPct val="100000"/>
              <a:buFont typeface="Arial" panose="020B0604020202020204" pitchFamily="34" charset="0"/>
              <a:buChar char="•"/>
              <a:tabLst>
                <a:tab pos="5331218" algn="r"/>
                <a:tab pos="10971429" algn="r"/>
              </a:tabLst>
              <a:defRPr sz="2000" b="0" i="0" kern="1200" spc="0" baseline="0">
                <a:solidFill>
                  <a:schemeClr val="tx1"/>
                </a:solidFill>
                <a:latin typeface="+mn-lt"/>
                <a:ea typeface="+mn-ea"/>
                <a:cs typeface="+mn-cs"/>
              </a:defRPr>
            </a:lvl1pPr>
            <a:lvl2pPr marL="548571" indent="-274286" algn="l" defTabSz="1219048" rtl="0" eaLnBrk="1" latinLnBrk="0" hangingPunct="1">
              <a:spcBef>
                <a:spcPts val="0"/>
              </a:spcBef>
              <a:buClrTx/>
              <a:buSzPct val="100000"/>
              <a:buFont typeface="Arial" pitchFamily="34" charset="0"/>
              <a:buChar char="–"/>
              <a:defRPr sz="1800" b="0" i="0" kern="1200" spc="0" baseline="0">
                <a:solidFill>
                  <a:schemeClr val="tx1"/>
                </a:solidFill>
                <a:latin typeface="+mn-lt"/>
                <a:ea typeface="+mn-ea"/>
                <a:cs typeface="+mn-cs"/>
              </a:defRPr>
            </a:lvl2pPr>
            <a:lvl3pPr marL="822857" indent="-274286" algn="l" defTabSz="1219048" rtl="0" eaLnBrk="1" latinLnBrk="0" hangingPunct="1">
              <a:spcBef>
                <a:spcPts val="0"/>
              </a:spcBef>
              <a:buClrTx/>
              <a:buSzPct val="100000"/>
              <a:buFont typeface="Arial" pitchFamily="34" charset="0"/>
              <a:buChar char="–"/>
              <a:defRPr sz="1600" b="0" i="0" kern="1200" spc="0" baseline="0">
                <a:solidFill>
                  <a:schemeClr val="tx1"/>
                </a:solidFill>
                <a:latin typeface="+mn-lt"/>
                <a:ea typeface="+mn-ea"/>
                <a:cs typeface="+mn-cs"/>
              </a:defRPr>
            </a:lvl3pPr>
            <a:lvl4pPr marL="1097143" indent="-274286" algn="l" defTabSz="1219048" rtl="0" eaLnBrk="1" latinLnBrk="0" hangingPunct="1">
              <a:spcBef>
                <a:spcPts val="0"/>
              </a:spcBef>
              <a:buClrTx/>
              <a:buSzPct val="100000"/>
              <a:buFont typeface="Arial" pitchFamily="34" charset="0"/>
              <a:buChar char="–"/>
              <a:defRPr sz="1400" b="0" i="0" kern="1200" spc="0" baseline="0">
                <a:solidFill>
                  <a:schemeClr val="tx1"/>
                </a:solidFill>
                <a:latin typeface="+mn-lt"/>
                <a:ea typeface="+mn-ea"/>
                <a:cs typeface="+mn-cs"/>
              </a:defRPr>
            </a:lvl4pPr>
            <a:lvl5pPr marL="1371429" indent="-274286" algn="l" defTabSz="1219048" rtl="0" eaLnBrk="1" latinLnBrk="0" hangingPunct="1">
              <a:spcBef>
                <a:spcPts val="0"/>
              </a:spcBef>
              <a:buClrTx/>
              <a:buSzPct val="100000"/>
              <a:buFont typeface="Arial" pitchFamily="34" charset="0"/>
              <a:buChar char="–"/>
              <a:defRPr sz="1200" b="0" i="0" kern="1200" spc="0" baseline="0">
                <a:solidFill>
                  <a:schemeClr val="tx1"/>
                </a:solidFill>
                <a:latin typeface="+mn-lt"/>
                <a:ea typeface="+mn-ea"/>
                <a:cs typeface="+mn-cs"/>
              </a:defRPr>
            </a:lvl5pPr>
            <a:lvl6pPr marL="3352381" indent="-304762" algn="l" defTabSz="1219048"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1905" indent="-304762" algn="l" defTabSz="1219048"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429" indent="-304762" algn="l" defTabSz="1219048"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0952" indent="-304762" algn="l" defTabSz="1219048"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tx1">
                    <a:lumMod val="75000"/>
                    <a:lumOff val="25000"/>
                  </a:schemeClr>
                </a:solidFill>
              </a:rPr>
              <a:t>Neovascularization with possible complications:</a:t>
            </a:r>
          </a:p>
          <a:p>
            <a:r>
              <a:rPr lang="en-US" sz="1800" dirty="0">
                <a:solidFill>
                  <a:schemeClr val="tx1">
                    <a:lumMod val="75000"/>
                    <a:lumOff val="25000"/>
                  </a:schemeClr>
                </a:solidFill>
              </a:rPr>
              <a:t>Vitreous hemorrhage</a:t>
            </a:r>
          </a:p>
          <a:p>
            <a:r>
              <a:rPr lang="en-US" sz="1800" dirty="0">
                <a:solidFill>
                  <a:schemeClr val="tx1">
                    <a:lumMod val="75000"/>
                    <a:lumOff val="25000"/>
                  </a:schemeClr>
                </a:solidFill>
              </a:rPr>
              <a:t>Fibrosis</a:t>
            </a:r>
          </a:p>
          <a:p>
            <a:r>
              <a:rPr lang="en-US" sz="1800" dirty="0">
                <a:solidFill>
                  <a:schemeClr val="tx1">
                    <a:lumMod val="75000"/>
                    <a:lumOff val="25000"/>
                  </a:schemeClr>
                </a:solidFill>
              </a:rPr>
              <a:t>Vitreous or retinal detachments</a:t>
            </a:r>
          </a:p>
          <a:p>
            <a:r>
              <a:rPr lang="en-US" sz="1800" dirty="0">
                <a:solidFill>
                  <a:schemeClr val="tx1">
                    <a:lumMod val="75000"/>
                    <a:lumOff val="25000"/>
                  </a:schemeClr>
                </a:solidFill>
              </a:rPr>
              <a:t>Neovascular glaucoma</a:t>
            </a:r>
          </a:p>
        </p:txBody>
      </p:sp>
      <p:pic>
        <p:nvPicPr>
          <p:cNvPr id="32" name="Picture 31">
            <a:extLst>
              <a:ext uri="{FF2B5EF4-FFF2-40B4-BE49-F238E27FC236}">
                <a16:creationId xmlns:a16="http://schemas.microsoft.com/office/drawing/2014/main" id="{EB3AF214-62A8-C94F-BDC7-D1AD4442A1A7}"/>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10862979" y="76200"/>
            <a:ext cx="1141930" cy="1141930"/>
          </a:xfrm>
          <a:prstGeom prst="rect">
            <a:avLst/>
          </a:prstGeom>
        </p:spPr>
      </p:pic>
    </p:spTree>
    <p:extLst>
      <p:ext uri="{BB962C8B-B14F-4D97-AF65-F5344CB8AC3E}">
        <p14:creationId xmlns:p14="http://schemas.microsoft.com/office/powerpoint/2010/main" val="14297926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HECK" val="LegalDisclaimerNO"/>
</p:tagLst>
</file>

<file path=ppt/theme/theme1.xml><?xml version="1.0" encoding="utf-8"?>
<a:theme xmlns:a="http://schemas.openxmlformats.org/drawingml/2006/main" name="Novartis 2016">
  <a:themeElements>
    <a:clrScheme name="Custom 6">
      <a:dk1>
        <a:srgbClr val="000000"/>
      </a:dk1>
      <a:lt1>
        <a:srgbClr val="FFFFFF"/>
      </a:lt1>
      <a:dk2>
        <a:srgbClr val="9D9D9C"/>
      </a:dk2>
      <a:lt2>
        <a:srgbClr val="C6C6C6"/>
      </a:lt2>
      <a:accent1>
        <a:srgbClr val="023761"/>
      </a:accent1>
      <a:accent2>
        <a:srgbClr val="0460A9"/>
      </a:accent2>
      <a:accent3>
        <a:srgbClr val="5191DD"/>
      </a:accent3>
      <a:accent4>
        <a:srgbClr val="9ABFDC"/>
      </a:accent4>
      <a:accent5>
        <a:srgbClr val="C6C6C6"/>
      </a:accent5>
      <a:accent6>
        <a:srgbClr val="9D9D9C"/>
      </a:accent6>
      <a:hlink>
        <a:srgbClr val="000000"/>
      </a:hlink>
      <a:folHlink>
        <a:srgbClr val="9D9D9C"/>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vartis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accent1"/>
        </a:solidFill>
        <a:ln>
          <a:noFill/>
        </a:ln>
      </a:spPr>
      <a:bodyPr lIns="0" tIns="0" rIns="0" bIns="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C19B7BDB-81E6-4748-828F-5C5B12C9BF0B}" vid="{D724004F-CA97-47E7-9722-BAB7CE1591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EB1C89470024049B55C885662550F31" ma:contentTypeVersion="5" ma:contentTypeDescription="Create a new document." ma:contentTypeScope="" ma:versionID="d6ad4d4cba60875a21568565e7e62e5c">
  <xsd:schema xmlns:xsd="http://www.w3.org/2001/XMLSchema" xmlns:xs="http://www.w3.org/2001/XMLSchema" xmlns:p="http://schemas.microsoft.com/office/2006/metadata/properties" xmlns:ns2="be5b3dc6-2438-40f9-99ab-c2d558c3f0ef" targetNamespace="http://schemas.microsoft.com/office/2006/metadata/properties" ma:root="true" ma:fieldsID="7af87b5e96a2b63b11caf5e7187d0d0e" ns2:_="">
    <xsd:import namespace="be5b3dc6-2438-40f9-99ab-c2d558c3f0e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5b3dc6-2438-40f9-99ab-c2d558c3f0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11B74F-51FB-4773-879D-DDC1C532A7A1}">
  <ds:schemaRefs>
    <ds:schemaRef ds:uri="7f963eeb-b980-43c0-b1d9-c86a1a49dba1"/>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e939f6f6-c5ea-4732-8cac-8789408f6eb6"/>
    <ds:schemaRef ds:uri="http://www.w3.org/XML/1998/namespace"/>
  </ds:schemaRefs>
</ds:datastoreItem>
</file>

<file path=customXml/itemProps2.xml><?xml version="1.0" encoding="utf-8"?>
<ds:datastoreItem xmlns:ds="http://schemas.openxmlformats.org/officeDocument/2006/customXml" ds:itemID="{0ABA974D-1A00-4F21-B017-9A22FCAE2E06}">
  <ds:schemaRefs>
    <ds:schemaRef ds:uri="http://schemas.microsoft.com/sharepoint/v3/contenttype/forms"/>
  </ds:schemaRefs>
</ds:datastoreItem>
</file>

<file path=customXml/itemProps3.xml><?xml version="1.0" encoding="utf-8"?>
<ds:datastoreItem xmlns:ds="http://schemas.openxmlformats.org/officeDocument/2006/customXml" ds:itemID="{56EF76EC-618B-4566-BB28-14A152D9FC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5b3dc6-2438-40f9-99ab-c2d558c3f0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4338</Words>
  <Application>Microsoft Office PowerPoint</Application>
  <PresentationFormat>Widescreen</PresentationFormat>
  <Paragraphs>764</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微软雅黑 Light</vt:lpstr>
      <vt:lpstr>Arial</vt:lpstr>
      <vt:lpstr>Arial Black</vt:lpstr>
      <vt:lpstr>Calibri</vt:lpstr>
      <vt:lpstr>Georgia</vt:lpstr>
      <vt:lpstr>Impact MT Std</vt:lpstr>
      <vt:lpstr>Times New Roman</vt:lpstr>
      <vt:lpstr>Wingdings</vt:lpstr>
      <vt:lpstr>Novartis 2016</vt:lpstr>
      <vt:lpstr> </vt:lpstr>
      <vt:lpstr>Disclaimer</vt:lpstr>
      <vt:lpstr>Contents</vt:lpstr>
      <vt:lpstr>PowerPoint Presentation</vt:lpstr>
      <vt:lpstr>Diabetes and the eye</vt:lpstr>
      <vt:lpstr>Disease burden</vt:lpstr>
      <vt:lpstr>Diabetic Retinopathy Classification</vt:lpstr>
      <vt:lpstr>PowerPoint Presentation</vt:lpstr>
      <vt:lpstr>Clinical features and complications</vt:lpstr>
      <vt:lpstr>PDR and DME can cause vision loss1,2</vt:lpstr>
      <vt:lpstr>PowerPoint Presentation</vt:lpstr>
      <vt:lpstr>Treatment</vt:lpstr>
      <vt:lpstr>Vitrectomy in PDR</vt:lpstr>
      <vt:lpstr>PowerPoint Presentation</vt:lpstr>
      <vt:lpstr>Unmet need and role of anti VEGF in PDR</vt:lpstr>
      <vt:lpstr> Anti VEGF Vs Pan Retinal Photocoagulation  </vt:lpstr>
      <vt:lpstr>DRCR.Net PDR Treatment Algorithm</vt:lpstr>
      <vt:lpstr>PowerPoint Presentation</vt:lpstr>
      <vt:lpstr>Evidence for ranibizumab treatment in PDR</vt:lpstr>
      <vt:lpstr>Protocol S Key study elements</vt:lpstr>
      <vt:lpstr>Greater VA gains achieved with ranibizumab  monotherapy in eyes with DME</vt:lpstr>
      <vt:lpstr>Better VA outcomes achieved with ranibizumab monotherapy in eyes without DME</vt:lpstr>
      <vt:lpstr>Lower rates of development of DME observed in Ranibizumab group compared with PRP group, in eyes without DME at baseline</vt:lpstr>
      <vt:lpstr>Protocol S DR Ultra- Responders with ≥ 4- step DR Improvement from baseline with Ranibizumab Treatment*</vt:lpstr>
      <vt:lpstr>Protocol S – Ranibizumab DR Ultra – Responder: Case Example</vt:lpstr>
      <vt:lpstr>Ranibizumab is safe and well tolerated in PDR patients</vt:lpstr>
      <vt:lpstr>RESTORE, REVEAL, and REFINE Key study elements</vt:lpstr>
      <vt:lpstr>Improvement in DRSS favoring  ranibizumab over laser</vt:lpstr>
      <vt:lpstr>Protocol I Key study elements</vt:lpstr>
      <vt:lpstr>Ranibizumab treatment is associated with a reduced  risk of DR worsening in eyes with or without PDR</vt:lpstr>
      <vt:lpstr>RISE/RIDE Key study elements</vt:lpstr>
      <vt:lpstr>&gt;75% of Ranibizumab treated patients with DRSS 47–53 had ≥2-step DR improvement by Month12</vt:lpstr>
      <vt:lpstr>Ranibizumab treatment reduced the time to new PDR event</vt:lpstr>
      <vt:lpstr>1-step improvement in DRSS achieved in 56.8% patients</vt:lpstr>
      <vt:lpstr>PRIDE Key study elements</vt:lpstr>
      <vt:lpstr>No difference in the LS mean change in NV area between the  combination and the ranibizumab groups or the combination and the PRP  group</vt:lpstr>
      <vt:lpstr>Pronounced improvement of morphological parameters in  ranibizumab and combination group</vt:lpstr>
      <vt:lpstr>Baseline predictive factors of ≥ 4- Step Improvement</vt:lpstr>
      <vt:lpstr>Summary</vt:lpstr>
      <vt:lpstr>PowerPoint Presentation</vt:lpstr>
    </vt:vector>
  </TitlesOfParts>
  <Company>Novartis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BCVA -</dc:title>
  <dc:creator>Dhar, Priyanka</dc:creator>
  <cp:lastModifiedBy>Salloju, Vineeth</cp:lastModifiedBy>
  <cp:revision>388</cp:revision>
  <cp:lastPrinted>2017-09-27T16:10:53Z</cp:lastPrinted>
  <dcterms:created xsi:type="dcterms:W3CDTF">2020-02-05T10:34:15Z</dcterms:created>
  <dcterms:modified xsi:type="dcterms:W3CDTF">2021-09-15T13:11:36Z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erName">
    <vt:lpwstr/>
  </property>
  <property fmtid="{D5CDD505-2E9C-101B-9397-08002B2CF9AE}" pid="3" name="ConfidentialityLevel">
    <vt:lpwstr>None (no value displayed on slides)</vt:lpwstr>
  </property>
  <property fmtid="{D5CDD505-2E9C-101B-9397-08002B2CF9AE}" pid="4" name="HideFooter">
    <vt:bool>false</vt:bool>
  </property>
  <property fmtid="{D5CDD505-2E9C-101B-9397-08002B2CF9AE}" pid="5" name="ContentTypeId">
    <vt:lpwstr>0x010100EEB1C89470024049B55C885662550F31</vt:lpwstr>
  </property>
  <property fmtid="{D5CDD505-2E9C-101B-9397-08002B2CF9AE}" pid="6" name="MSIP_Label_4929bff8-5b33-42aa-95d2-28f72e792cb0_Enabled">
    <vt:lpwstr>true</vt:lpwstr>
  </property>
  <property fmtid="{D5CDD505-2E9C-101B-9397-08002B2CF9AE}" pid="7" name="MSIP_Label_4929bff8-5b33-42aa-95d2-28f72e792cb0_SetDate">
    <vt:lpwstr>2020-12-17T13:28:50Z</vt:lpwstr>
  </property>
  <property fmtid="{D5CDD505-2E9C-101B-9397-08002B2CF9AE}" pid="8" name="MSIP_Label_4929bff8-5b33-42aa-95d2-28f72e792cb0_Method">
    <vt:lpwstr>Standard</vt:lpwstr>
  </property>
  <property fmtid="{D5CDD505-2E9C-101B-9397-08002B2CF9AE}" pid="9" name="MSIP_Label_4929bff8-5b33-42aa-95d2-28f72e792cb0_Name">
    <vt:lpwstr>Internal</vt:lpwstr>
  </property>
  <property fmtid="{D5CDD505-2E9C-101B-9397-08002B2CF9AE}" pid="10" name="MSIP_Label_4929bff8-5b33-42aa-95d2-28f72e792cb0_SiteId">
    <vt:lpwstr>f35a6974-607f-47d4-82d7-ff31d7dc53a5</vt:lpwstr>
  </property>
  <property fmtid="{D5CDD505-2E9C-101B-9397-08002B2CF9AE}" pid="11" name="MSIP_Label_4929bff8-5b33-42aa-95d2-28f72e792cb0_ActionId">
    <vt:lpwstr>a6de41c4-9294-4087-9e86-c909e9a71837</vt:lpwstr>
  </property>
  <property fmtid="{D5CDD505-2E9C-101B-9397-08002B2CF9AE}" pid="12" name="MSIP_Label_4929bff8-5b33-42aa-95d2-28f72e792cb0_ContentBits">
    <vt:lpwstr>0</vt:lpwstr>
  </property>
</Properties>
</file>