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24.jpg" ContentType="image/jpg"/>
  <Override PartName="/ppt/media/image25.jpg" ContentType="image/jpg"/>
  <Override PartName="/ppt/media/image27.jpg" ContentType="image/jpg"/>
  <Override PartName="/ppt/media/image35.jpg" ContentType="image/jpg"/>
  <Override PartName="/ppt/media/image46.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handoutMasterIdLst>
    <p:handoutMasterId r:id="rId43"/>
  </p:handoutMasterIdLst>
  <p:sldIdLst>
    <p:sldId id="420" r:id="rId5"/>
    <p:sldId id="477" r:id="rId6"/>
    <p:sldId id="478" r:id="rId7"/>
    <p:sldId id="522" r:id="rId8"/>
    <p:sldId id="479" r:id="rId9"/>
    <p:sldId id="523" r:id="rId10"/>
    <p:sldId id="525" r:id="rId11"/>
    <p:sldId id="526" r:id="rId12"/>
    <p:sldId id="528" r:id="rId13"/>
    <p:sldId id="556" r:id="rId14"/>
    <p:sldId id="529" r:id="rId15"/>
    <p:sldId id="532" r:id="rId16"/>
    <p:sldId id="533" r:id="rId17"/>
    <p:sldId id="555" r:id="rId18"/>
    <p:sldId id="535" r:id="rId19"/>
    <p:sldId id="536" r:id="rId20"/>
    <p:sldId id="537" r:id="rId21"/>
    <p:sldId id="531" r:id="rId22"/>
    <p:sldId id="538"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487" r:id="rId36"/>
    <p:sldId id="551" r:id="rId37"/>
    <p:sldId id="552" r:id="rId38"/>
    <p:sldId id="553" r:id="rId39"/>
    <p:sldId id="554" r:id="rId40"/>
    <p:sldId id="509" r:id="rId41"/>
  </p:sldIdLst>
  <p:sldSz cx="12192000" cy="6858000"/>
  <p:notesSz cx="6858000" cy="9144000"/>
  <p:defaultTextStyle>
    <a:defPPr>
      <a:defRPr lang="en-US"/>
    </a:defPPr>
    <a:lvl1pPr marL="0" algn="l" defTabSz="1219160" rtl="0" eaLnBrk="1" latinLnBrk="0" hangingPunct="1">
      <a:defRPr sz="2400" kern="1200">
        <a:solidFill>
          <a:schemeClr val="tx1"/>
        </a:solidFill>
        <a:latin typeface="+mn-lt"/>
        <a:ea typeface="+mn-ea"/>
        <a:cs typeface="+mn-cs"/>
      </a:defRPr>
    </a:lvl1pPr>
    <a:lvl2pPr marL="609580" algn="l" defTabSz="1219160" rtl="0" eaLnBrk="1" latinLnBrk="0" hangingPunct="1">
      <a:defRPr sz="2400" kern="1200">
        <a:solidFill>
          <a:schemeClr val="tx1"/>
        </a:solidFill>
        <a:latin typeface="+mn-lt"/>
        <a:ea typeface="+mn-ea"/>
        <a:cs typeface="+mn-cs"/>
      </a:defRPr>
    </a:lvl2pPr>
    <a:lvl3pPr marL="1219160" algn="l" defTabSz="1219160" rtl="0" eaLnBrk="1" latinLnBrk="0" hangingPunct="1">
      <a:defRPr sz="2400" kern="1200">
        <a:solidFill>
          <a:schemeClr val="tx1"/>
        </a:solidFill>
        <a:latin typeface="+mn-lt"/>
        <a:ea typeface="+mn-ea"/>
        <a:cs typeface="+mn-cs"/>
      </a:defRPr>
    </a:lvl3pPr>
    <a:lvl4pPr marL="1828738" algn="l" defTabSz="1219160" rtl="0" eaLnBrk="1" latinLnBrk="0" hangingPunct="1">
      <a:defRPr sz="2400" kern="1200">
        <a:solidFill>
          <a:schemeClr val="tx1"/>
        </a:solidFill>
        <a:latin typeface="+mn-lt"/>
        <a:ea typeface="+mn-ea"/>
        <a:cs typeface="+mn-cs"/>
      </a:defRPr>
    </a:lvl4pPr>
    <a:lvl5pPr marL="2438319" algn="l" defTabSz="1219160" rtl="0" eaLnBrk="1" latinLnBrk="0" hangingPunct="1">
      <a:defRPr sz="2400" kern="1200">
        <a:solidFill>
          <a:schemeClr val="tx1"/>
        </a:solidFill>
        <a:latin typeface="+mn-lt"/>
        <a:ea typeface="+mn-ea"/>
        <a:cs typeface="+mn-cs"/>
      </a:defRPr>
    </a:lvl5pPr>
    <a:lvl6pPr marL="3047898" algn="l" defTabSz="1219160" rtl="0" eaLnBrk="1" latinLnBrk="0" hangingPunct="1">
      <a:defRPr sz="2400" kern="1200">
        <a:solidFill>
          <a:schemeClr val="tx1"/>
        </a:solidFill>
        <a:latin typeface="+mn-lt"/>
        <a:ea typeface="+mn-ea"/>
        <a:cs typeface="+mn-cs"/>
      </a:defRPr>
    </a:lvl6pPr>
    <a:lvl7pPr marL="3657478" algn="l" defTabSz="1219160" rtl="0" eaLnBrk="1" latinLnBrk="0" hangingPunct="1">
      <a:defRPr sz="2400" kern="1200">
        <a:solidFill>
          <a:schemeClr val="tx1"/>
        </a:solidFill>
        <a:latin typeface="+mn-lt"/>
        <a:ea typeface="+mn-ea"/>
        <a:cs typeface="+mn-cs"/>
      </a:defRPr>
    </a:lvl7pPr>
    <a:lvl8pPr marL="4267057" algn="l" defTabSz="1219160" rtl="0" eaLnBrk="1" latinLnBrk="0" hangingPunct="1">
      <a:defRPr sz="2400" kern="1200">
        <a:solidFill>
          <a:schemeClr val="tx1"/>
        </a:solidFill>
        <a:latin typeface="+mn-lt"/>
        <a:ea typeface="+mn-ea"/>
        <a:cs typeface="+mn-cs"/>
      </a:defRPr>
    </a:lvl8pPr>
    <a:lvl9pPr marL="4876637" algn="l" defTabSz="121916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 userDrawn="1">
          <p15:clr>
            <a:srgbClr val="A4A3A4"/>
          </p15:clr>
        </p15:guide>
        <p15:guide id="2" orient="horz" pos="3780" userDrawn="1">
          <p15:clr>
            <a:srgbClr val="A4A3A4"/>
          </p15:clr>
        </p15:guide>
        <p15:guide id="3" orient="horz" pos="1152" userDrawn="1">
          <p15:clr>
            <a:srgbClr val="A4A3A4"/>
          </p15:clr>
        </p15:guide>
        <p15:guide id="4" pos="7296" userDrawn="1">
          <p15:clr>
            <a:srgbClr val="A4A3A4"/>
          </p15:clr>
        </p15:guide>
        <p15:guide id="5" pos="3916" userDrawn="1">
          <p15:clr>
            <a:srgbClr val="A4A3A4"/>
          </p15:clr>
        </p15:guide>
        <p15:guide id="6" pos="384" userDrawn="1">
          <p15:clr>
            <a:srgbClr val="A4A3A4"/>
          </p15:clr>
        </p15:guide>
        <p15:guide id="7" pos="37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sane, Nitin" initials="MN" lastIdx="38" clrIdx="0">
    <p:extLst>
      <p:ext uri="{19B8F6BF-5375-455C-9EA6-DF929625EA0E}">
        <p15:presenceInfo xmlns:p15="http://schemas.microsoft.com/office/powerpoint/2012/main" userId="S-1-5-21-220523388-1563985344-839522115-543643" providerId="AD"/>
      </p:ext>
    </p:extLst>
  </p:cmAuthor>
  <p:cmAuthor id="2" name="Salloju, Vineeth" initials="SV" lastIdx="9" clrIdx="1">
    <p:extLst>
      <p:ext uri="{19B8F6BF-5375-455C-9EA6-DF929625EA0E}">
        <p15:presenceInfo xmlns:p15="http://schemas.microsoft.com/office/powerpoint/2012/main" userId="S-1-5-21-220523388-1563985344-839522115-547008" providerId="AD"/>
      </p:ext>
    </p:extLst>
  </p:cmAuthor>
  <p:cmAuthor id="3" name="Shah, Utkarsh" initials="SU" lastIdx="7" clrIdx="2">
    <p:extLst>
      <p:ext uri="{19B8F6BF-5375-455C-9EA6-DF929625EA0E}">
        <p15:presenceInfo xmlns:p15="http://schemas.microsoft.com/office/powerpoint/2012/main" userId="S-1-5-21-220523388-1563985344-839522115-55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A9"/>
    <a:srgbClr val="E4A720"/>
    <a:srgbClr val="DE9D3F"/>
    <a:srgbClr val="FFDB93"/>
    <a:srgbClr val="CB9036"/>
    <a:srgbClr val="F3CD6E"/>
    <a:srgbClr val="2D5FA3"/>
    <a:srgbClr val="023760"/>
    <a:srgbClr val="9ABFDC"/>
    <a:srgbClr val="CC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33" autoAdjust="0"/>
    <p:restoredTop sz="93584" autoAdjust="0"/>
  </p:normalViewPr>
  <p:slideViewPr>
    <p:cSldViewPr showGuides="1">
      <p:cViewPr varScale="1">
        <p:scale>
          <a:sx n="60" d="100"/>
          <a:sy n="60" d="100"/>
        </p:scale>
        <p:origin x="1144" y="60"/>
      </p:cViewPr>
      <p:guideLst>
        <p:guide orient="horz" pos="285"/>
        <p:guide orient="horz" pos="3780"/>
        <p:guide orient="horz" pos="1152"/>
        <p:guide pos="7296"/>
        <p:guide pos="3916"/>
        <p:guide pos="384"/>
        <p:guide pos="377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5" d="100"/>
          <a:sy n="165" d="100"/>
        </p:scale>
        <p:origin x="4104"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oju, Vineeth" userId="dc0102d4-4ef0-4dba-a095-e7408ae01905" providerId="ADAL" clId="{05154403-8742-48F2-AF97-74BDA1398A3C}"/>
    <pc:docChg chg="custSel modSld">
      <pc:chgData name="Salloju, Vineeth" userId="dc0102d4-4ef0-4dba-a095-e7408ae01905" providerId="ADAL" clId="{05154403-8742-48F2-AF97-74BDA1398A3C}" dt="2021-09-08T10:04:24.989" v="7" actId="14100"/>
      <pc:docMkLst>
        <pc:docMk/>
      </pc:docMkLst>
      <pc:sldChg chg="addSp delSp modSp mod">
        <pc:chgData name="Salloju, Vineeth" userId="dc0102d4-4ef0-4dba-a095-e7408ae01905" providerId="ADAL" clId="{05154403-8742-48F2-AF97-74BDA1398A3C}" dt="2021-09-08T10:04:24.989" v="7" actId="14100"/>
        <pc:sldMkLst>
          <pc:docMk/>
          <pc:sldMk cId="121579173" sldId="546"/>
        </pc:sldMkLst>
        <pc:spChg chg="add mod">
          <ac:chgData name="Salloju, Vineeth" userId="dc0102d4-4ef0-4dba-a095-e7408ae01905" providerId="ADAL" clId="{05154403-8742-48F2-AF97-74BDA1398A3C}" dt="2021-09-08T10:04:24.989" v="7" actId="14100"/>
          <ac:spMkLst>
            <pc:docMk/>
            <pc:sldMk cId="121579173" sldId="546"/>
            <ac:spMk id="39" creationId="{1A6924F3-4416-403A-8562-245717A275E7}"/>
          </ac:spMkLst>
        </pc:spChg>
        <pc:picChg chg="del">
          <ac:chgData name="Salloju, Vineeth" userId="dc0102d4-4ef0-4dba-a095-e7408ae01905" providerId="ADAL" clId="{05154403-8742-48F2-AF97-74BDA1398A3C}" dt="2021-09-08T10:04:11.346" v="0" actId="478"/>
          <ac:picMkLst>
            <pc:docMk/>
            <pc:sldMk cId="121579173" sldId="546"/>
            <ac:picMk id="90" creationId="{52570714-4C24-AC4F-96AD-8E04EC50038A}"/>
          </ac:picMkLst>
        </pc:picChg>
      </pc:sldChg>
    </pc:docChg>
  </pc:docChgLst>
  <pc:docChgLst>
    <pc:chgData name="Salloju, Vineeth" userId="dc0102d4-4ef0-4dba-a095-e7408ae01905" providerId="ADAL" clId="{6EE0E5CF-C69A-4A93-AD03-B45CBC8D469A}"/>
    <pc:docChg chg="modSld">
      <pc:chgData name="Salloju, Vineeth" userId="dc0102d4-4ef0-4dba-a095-e7408ae01905" providerId="ADAL" clId="{6EE0E5CF-C69A-4A93-AD03-B45CBC8D469A}" dt="2021-09-15T13:12:28.573" v="0"/>
      <pc:docMkLst>
        <pc:docMk/>
      </pc:docMkLst>
      <pc:sldChg chg="modSp mod">
        <pc:chgData name="Salloju, Vineeth" userId="dc0102d4-4ef0-4dba-a095-e7408ae01905" providerId="ADAL" clId="{6EE0E5CF-C69A-4A93-AD03-B45CBC8D469A}" dt="2021-09-15T13:12:28.573" v="0"/>
        <pc:sldMkLst>
          <pc:docMk/>
          <pc:sldMk cId="391943920" sldId="420"/>
        </pc:sldMkLst>
        <pc:spChg chg="mod">
          <ac:chgData name="Salloju, Vineeth" userId="dc0102d4-4ef0-4dba-a095-e7408ae01905" providerId="ADAL" clId="{6EE0E5CF-C69A-4A93-AD03-B45CBC8D469A}" dt="2021-09-15T13:12:28.573" v="0"/>
          <ac:spMkLst>
            <pc:docMk/>
            <pc:sldMk cId="391943920" sldId="420"/>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5647175846482"/>
          <c:y val="0.10334350287261182"/>
          <c:w val="0.89104352824153521"/>
          <c:h val="0.7745167610721756"/>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numRef>
              <c:f>Sheet1!$A$2:$A$5</c:f>
              <c:numCache>
                <c:formatCode>General</c:formatCode>
                <c:ptCount val="4"/>
                <c:pt idx="0">
                  <c:v>2019</c:v>
                </c:pt>
                <c:pt idx="1">
                  <c:v>2030</c:v>
                </c:pt>
                <c:pt idx="2">
                  <c:v>2045</c:v>
                </c:pt>
              </c:numCache>
            </c:numRef>
          </c:cat>
          <c:val>
            <c:numRef>
              <c:f>Sheet1!$B$2:$B$5</c:f>
              <c:numCache>
                <c:formatCode>General</c:formatCode>
                <c:ptCount val="4"/>
              </c:numCache>
            </c:numRef>
          </c:val>
          <c:extLst>
            <c:ext xmlns:c16="http://schemas.microsoft.com/office/drawing/2014/chart" uri="{C3380CC4-5D6E-409C-BE32-E72D297353CC}">
              <c16:uniqueId val="{00000000-9220-124A-B934-3E41EF752A6C}"/>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9220-124A-B934-3E41EF752A6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9220-124A-B934-3E41EF752A6C}"/>
              </c:ext>
            </c:extLst>
          </c:dPt>
          <c:dPt>
            <c:idx val="2"/>
            <c:invertIfNegative val="0"/>
            <c:bubble3D val="0"/>
            <c:spPr>
              <a:solidFill>
                <a:schemeClr val="accent2"/>
              </a:solidFill>
              <a:ln w="0" cap="flat">
                <a:solidFill>
                  <a:schemeClr val="accent1"/>
                </a:solidFill>
              </a:ln>
              <a:effectLst/>
            </c:spPr>
            <c:extLst>
              <c:ext xmlns:c16="http://schemas.microsoft.com/office/drawing/2014/chart" uri="{C3380CC4-5D6E-409C-BE32-E72D297353CC}">
                <c16:uniqueId val="{00000006-9220-124A-B934-3E41EF752A6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2030</c:v>
                </c:pt>
                <c:pt idx="2">
                  <c:v>2045</c:v>
                </c:pt>
              </c:numCache>
            </c:numRef>
          </c:cat>
          <c:val>
            <c:numRef>
              <c:f>Sheet1!$C$2:$C$5</c:f>
              <c:numCache>
                <c:formatCode>General</c:formatCode>
                <c:ptCount val="4"/>
                <c:pt idx="0">
                  <c:v>8.1</c:v>
                </c:pt>
                <c:pt idx="1">
                  <c:v>10.1</c:v>
                </c:pt>
                <c:pt idx="2">
                  <c:v>12.3</c:v>
                </c:pt>
              </c:numCache>
            </c:numRef>
          </c:val>
          <c:extLst>
            <c:ext xmlns:c16="http://schemas.microsoft.com/office/drawing/2014/chart" uri="{C3380CC4-5D6E-409C-BE32-E72D297353CC}">
              <c16:uniqueId val="{00000007-9220-124A-B934-3E41EF752A6C}"/>
            </c:ext>
          </c:extLst>
        </c:ser>
        <c:ser>
          <c:idx val="2"/>
          <c:order val="2"/>
          <c:tx>
            <c:strRef>
              <c:f>Sheet1!$D$1</c:f>
              <c:strCache>
                <c:ptCount val="1"/>
                <c:pt idx="0">
                  <c:v>Column1</c:v>
                </c:pt>
              </c:strCache>
            </c:strRef>
          </c:tx>
          <c:spPr>
            <a:solidFill>
              <a:schemeClr val="accent3"/>
            </a:solidFill>
            <a:ln>
              <a:noFill/>
            </a:ln>
            <a:effectLst/>
          </c:spPr>
          <c:invertIfNegative val="0"/>
          <c:cat>
            <c:numRef>
              <c:f>Sheet1!$A$2:$A$5</c:f>
              <c:numCache>
                <c:formatCode>General</c:formatCode>
                <c:ptCount val="4"/>
                <c:pt idx="0">
                  <c:v>2019</c:v>
                </c:pt>
                <c:pt idx="1">
                  <c:v>2030</c:v>
                </c:pt>
                <c:pt idx="2">
                  <c:v>2045</c:v>
                </c:pt>
              </c:numCache>
            </c:numRef>
          </c:cat>
          <c:val>
            <c:numRef>
              <c:f>Sheet1!$D$2:$D$5</c:f>
              <c:numCache>
                <c:formatCode>General</c:formatCode>
                <c:ptCount val="4"/>
              </c:numCache>
            </c:numRef>
          </c:val>
          <c:extLst>
            <c:ext xmlns:c16="http://schemas.microsoft.com/office/drawing/2014/chart" uri="{C3380CC4-5D6E-409C-BE32-E72D297353CC}">
              <c16:uniqueId val="{00000008-9220-124A-B934-3E41EF752A6C}"/>
            </c:ext>
          </c:extLst>
        </c:ser>
        <c:dLbls>
          <c:showLegendKey val="0"/>
          <c:showVal val="0"/>
          <c:showCatName val="0"/>
          <c:showSerName val="0"/>
          <c:showPercent val="0"/>
          <c:showBubbleSize val="0"/>
        </c:dLbls>
        <c:gapWidth val="0"/>
        <c:overlap val="63"/>
        <c:axId val="1615852016"/>
        <c:axId val="1615845128"/>
      </c:barChart>
      <c:catAx>
        <c:axId val="161585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5845128"/>
        <c:crosses val="autoZero"/>
        <c:auto val="1"/>
        <c:lblAlgn val="ctr"/>
        <c:lblOffset val="100"/>
        <c:noMultiLvlLbl val="0"/>
      </c:catAx>
      <c:valAx>
        <c:axId val="161584512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5852016"/>
        <c:crosses val="autoZero"/>
        <c:crossBetween val="between"/>
        <c:majorUnit val="5"/>
      </c:valAx>
      <c:spPr>
        <a:noFill/>
        <a:ln>
          <a:noFill/>
        </a:ln>
        <a:effectLst/>
      </c:spPr>
    </c:plotArea>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9/15/2021</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9/15/2021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dirty="0"/>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609580" rtl="0" eaLnBrk="1" latinLnBrk="0" hangingPunct="1">
      <a:defRPr sz="1600" b="0" i="0" kern="1200">
        <a:solidFill>
          <a:schemeClr val="tx1"/>
        </a:solidFill>
        <a:latin typeface="Arial" charset="0"/>
        <a:ea typeface="+mn-ea"/>
        <a:cs typeface="+mn-cs"/>
      </a:defRPr>
    </a:lvl1pPr>
    <a:lvl2pPr marL="609580" algn="l" defTabSz="609580" rtl="0" eaLnBrk="1" latinLnBrk="0" hangingPunct="1">
      <a:defRPr sz="1600" b="0" i="0" kern="1200">
        <a:solidFill>
          <a:schemeClr val="tx1"/>
        </a:solidFill>
        <a:latin typeface="Arial" charset="0"/>
        <a:ea typeface="+mn-ea"/>
        <a:cs typeface="+mn-cs"/>
      </a:defRPr>
    </a:lvl2pPr>
    <a:lvl3pPr marL="1219160" algn="l" defTabSz="609580" rtl="0" eaLnBrk="1" latinLnBrk="0" hangingPunct="1">
      <a:defRPr sz="1600" b="0" i="0" kern="1200">
        <a:solidFill>
          <a:schemeClr val="tx1"/>
        </a:solidFill>
        <a:latin typeface="Arial" charset="0"/>
        <a:ea typeface="+mn-ea"/>
        <a:cs typeface="+mn-cs"/>
      </a:defRPr>
    </a:lvl3pPr>
    <a:lvl4pPr marL="1828738" algn="l" defTabSz="609580" rtl="0" eaLnBrk="1" latinLnBrk="0" hangingPunct="1">
      <a:defRPr sz="1600" b="0" i="0" kern="1200">
        <a:solidFill>
          <a:schemeClr val="tx1"/>
        </a:solidFill>
        <a:latin typeface="Arial" charset="0"/>
        <a:ea typeface="+mn-ea"/>
        <a:cs typeface="+mn-cs"/>
      </a:defRPr>
    </a:lvl4pPr>
    <a:lvl5pPr marL="2438319" algn="l" defTabSz="609580" rtl="0" eaLnBrk="1" latinLnBrk="0" hangingPunct="1">
      <a:defRPr sz="1600" b="0" i="0" kern="1200">
        <a:solidFill>
          <a:schemeClr val="tx1"/>
        </a:solidFill>
        <a:latin typeface="Arial" charset="0"/>
        <a:ea typeface="+mn-ea"/>
        <a:cs typeface="+mn-cs"/>
      </a:defRPr>
    </a:lvl5pPr>
    <a:lvl6pPr marL="3047898" algn="l" defTabSz="609580" rtl="0" eaLnBrk="1" latinLnBrk="0" hangingPunct="1">
      <a:defRPr sz="1600" kern="1200">
        <a:solidFill>
          <a:schemeClr val="tx1"/>
        </a:solidFill>
        <a:latin typeface="+mn-lt"/>
        <a:ea typeface="+mn-ea"/>
        <a:cs typeface="+mn-cs"/>
      </a:defRPr>
    </a:lvl6pPr>
    <a:lvl7pPr marL="3657478" algn="l" defTabSz="609580" rtl="0" eaLnBrk="1" latinLnBrk="0" hangingPunct="1">
      <a:defRPr sz="1600" kern="1200">
        <a:solidFill>
          <a:schemeClr val="tx1"/>
        </a:solidFill>
        <a:latin typeface="+mn-lt"/>
        <a:ea typeface="+mn-ea"/>
        <a:cs typeface="+mn-cs"/>
      </a:defRPr>
    </a:lvl7pPr>
    <a:lvl8pPr marL="4267057" algn="l" defTabSz="609580" rtl="0" eaLnBrk="1" latinLnBrk="0" hangingPunct="1">
      <a:defRPr sz="1600" kern="1200">
        <a:solidFill>
          <a:schemeClr val="tx1"/>
        </a:solidFill>
        <a:latin typeface="+mn-lt"/>
        <a:ea typeface="+mn-ea"/>
        <a:cs typeface="+mn-cs"/>
      </a:defRPr>
    </a:lvl8pPr>
    <a:lvl9pPr marL="4876637" algn="l" defTabSz="60958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4775E2-C349-5D46-8B00-EEEC2FC3FD1A}"/>
              </a:ext>
            </a:extLst>
          </p:cNvPr>
          <p:cNvPicPr>
            <a:picLocks noChangeAspect="1"/>
          </p:cNvPicPr>
          <p:nvPr userDrawn="1"/>
        </p:nvPicPr>
        <p:blipFill>
          <a:blip r:embed="rId2"/>
          <a:stretch>
            <a:fillRect/>
          </a:stretch>
        </p:blipFill>
        <p:spPr>
          <a:xfrm>
            <a:off x="7201577" y="5963045"/>
            <a:ext cx="4739119" cy="886217"/>
          </a:xfrm>
          <a:prstGeom prst="rect">
            <a:avLst/>
          </a:prstGeom>
        </p:spPr>
      </p:pic>
      <p:grpSp>
        <p:nvGrpSpPr>
          <p:cNvPr id="5" name="Group 4"/>
          <p:cNvGrpSpPr/>
          <p:nvPr userDrawn="1"/>
        </p:nvGrpSpPr>
        <p:grpSpPr>
          <a:xfrm>
            <a:off x="-182880" y="-182880"/>
            <a:ext cx="12557760" cy="7229856"/>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2" y="4145279"/>
            <a:ext cx="9448800" cy="1219200"/>
          </a:xfrm>
        </p:spPr>
        <p:txBody>
          <a:bodyPr anchor="b" anchorCtr="0">
            <a:noAutofit/>
          </a:bodyPr>
          <a:lstStyle>
            <a:lvl1pPr>
              <a:defRPr sz="4267"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auto">
          <a:xfrm>
            <a:off x="2133600" y="5486400"/>
            <a:ext cx="6705600" cy="975360"/>
          </a:xfrm>
          <a:noFill/>
        </p:spPr>
        <p:txBody>
          <a:bodyPr>
            <a:noAutofit/>
          </a:bodyPr>
          <a:lstStyle>
            <a:lvl1pPr marL="0" indent="0" algn="l">
              <a:lnSpc>
                <a:spcPct val="100000"/>
              </a:lnSpc>
              <a:spcBef>
                <a:spcPts val="0"/>
              </a:spcBef>
              <a:buNone/>
              <a:defRPr sz="1867" b="1" i="0" baseline="0">
                <a:solidFill>
                  <a:schemeClr val="tx1"/>
                </a:solidFill>
                <a:latin typeface="+mn-lt"/>
                <a:ea typeface="Arial Regular" charset="0"/>
                <a:cs typeface="Arial Regular" charset="0"/>
              </a:defRPr>
            </a:lvl1pPr>
            <a:lvl2pPr marL="609509" indent="0" algn="ctr">
              <a:buNone/>
              <a:defRPr>
                <a:solidFill>
                  <a:schemeClr val="tx1">
                    <a:tint val="75000"/>
                  </a:schemeClr>
                </a:solidFill>
              </a:defRPr>
            </a:lvl2pPr>
            <a:lvl3pPr marL="1219018" indent="0" algn="ctr">
              <a:buNone/>
              <a:defRPr>
                <a:solidFill>
                  <a:schemeClr val="tx1">
                    <a:tint val="75000"/>
                  </a:schemeClr>
                </a:solidFill>
              </a:defRPr>
            </a:lvl3pPr>
            <a:lvl4pPr marL="1828526" indent="0" algn="ctr">
              <a:buNone/>
              <a:defRPr>
                <a:solidFill>
                  <a:schemeClr val="tx1">
                    <a:tint val="75000"/>
                  </a:schemeClr>
                </a:solidFill>
              </a:defRPr>
            </a:lvl4pPr>
            <a:lvl5pPr marL="2438034" indent="0" algn="ctr">
              <a:buNone/>
              <a:defRPr>
                <a:solidFill>
                  <a:schemeClr val="tx1">
                    <a:tint val="75000"/>
                  </a:schemeClr>
                </a:solidFill>
              </a:defRPr>
            </a:lvl5pPr>
            <a:lvl6pPr marL="3047543" indent="0" algn="ctr">
              <a:buNone/>
              <a:defRPr>
                <a:solidFill>
                  <a:schemeClr val="tx1">
                    <a:tint val="75000"/>
                  </a:schemeClr>
                </a:solidFill>
              </a:defRPr>
            </a:lvl6pPr>
            <a:lvl7pPr marL="3657052"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a:t>Click to edit Master subtitle style</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401665" cy="6858000"/>
          </a:xfrm>
          <a:prstGeom prst="rect">
            <a:avLst/>
          </a:prstGeom>
        </p:spPr>
      </p:pic>
      <p:sp>
        <p:nvSpPr>
          <p:cNvPr id="27" name="Picture Placeholder 3"/>
          <p:cNvSpPr>
            <a:spLocks noGrp="1"/>
          </p:cNvSpPr>
          <p:nvPr>
            <p:ph type="pic" sz="quarter" idx="10" hasCustomPrompt="1"/>
          </p:nvPr>
        </p:nvSpPr>
        <p:spPr>
          <a:xfrm>
            <a:off x="700832" y="421541"/>
            <a:ext cx="10876800" cy="3513600"/>
          </a:xfrm>
          <a:solidFill>
            <a:srgbClr val="CCCCCC"/>
          </a:solidFill>
        </p:spPr>
        <p:txBody>
          <a:bodyPr tIns="1116000" anchor="t" anchorCtr="0">
            <a:normAutofit/>
          </a:bodyPr>
          <a:lstStyle>
            <a:lvl1pPr marL="1439117" marR="0" indent="0" algn="l" defTabSz="1219018" rtl="0" eaLnBrk="1" fontAlgn="auto" latinLnBrk="0" hangingPunct="1">
              <a:lnSpc>
                <a:spcPct val="100000"/>
              </a:lnSpc>
              <a:spcBef>
                <a:spcPts val="1600"/>
              </a:spcBef>
              <a:spcAft>
                <a:spcPts val="0"/>
              </a:spcAft>
              <a:buClrTx/>
              <a:buSzPct val="120000"/>
              <a:buFont typeface="Arial" pitchFamily="34" charset="0"/>
              <a:buNone/>
              <a:tabLst>
                <a:tab pos="5331084" algn="r"/>
                <a:tab pos="10971155"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sp>
        <p:nvSpPr>
          <p:cNvPr id="24" name="Text Placeholder 7"/>
          <p:cNvSpPr>
            <a:spLocks noGrp="1"/>
          </p:cNvSpPr>
          <p:nvPr>
            <p:ph type="body" sz="quarter" idx="12" hasCustomPrompt="1"/>
          </p:nvPr>
        </p:nvSpPr>
        <p:spPr bwMode="gray">
          <a:xfrm>
            <a:off x="0" y="853440"/>
            <a:ext cx="3048000" cy="731520"/>
          </a:xfrm>
          <a:solidFill>
            <a:schemeClr val="accent2"/>
          </a:solidFill>
        </p:spPr>
        <p:txBody>
          <a:bodyPr lIns="182880" tIns="45720" rIns="91440" bIns="45720" anchor="ctr" anchorCtr="0">
            <a:normAutofit/>
          </a:bodyPr>
          <a:lstStyle>
            <a:lvl1pPr marL="0" marR="0" indent="0" algn="l" defTabSz="1219018" rtl="0" eaLnBrk="1" fontAlgn="auto" latinLnBrk="0" hangingPunct="1">
              <a:lnSpc>
                <a:spcPct val="100000"/>
              </a:lnSpc>
              <a:spcBef>
                <a:spcPts val="0"/>
              </a:spcBef>
              <a:spcAft>
                <a:spcPts val="0"/>
              </a:spcAft>
              <a:buClrTx/>
              <a:buSzPct val="120000"/>
              <a:buFont typeface="Arial"/>
              <a:buNone/>
              <a:tabLst>
                <a:tab pos="5331084" algn="r"/>
                <a:tab pos="10971155" algn="r"/>
              </a:tabLst>
              <a:defRPr sz="1333" b="1" i="0" spc="0" baseline="0">
                <a:solidFill>
                  <a:schemeClr val="bg1"/>
                </a:solidFill>
                <a:latin typeface="+mn-lt"/>
                <a:ea typeface="Arial Regular" charset="0"/>
                <a:cs typeface="Arial Regular" charset="0"/>
              </a:defRPr>
            </a:lvl1pPr>
            <a:lvl2pPr marL="0" indent="0" algn="l">
              <a:spcBef>
                <a:spcPts val="0"/>
              </a:spcBef>
              <a:buFont typeface="Arial"/>
              <a:buNone/>
              <a:defRPr sz="1200" b="1">
                <a:solidFill>
                  <a:schemeClr val="bg1"/>
                </a:solidFill>
              </a:defRPr>
            </a:lvl2pPr>
            <a:lvl3pPr marL="0" indent="0">
              <a:spcBef>
                <a:spcPts val="0"/>
              </a:spcBef>
              <a:buFont typeface="Arial"/>
              <a:buNone/>
              <a:defRPr sz="1333" b="1">
                <a:solidFill>
                  <a:schemeClr val="bg1"/>
                </a:solidFill>
              </a:defRPr>
            </a:lvl3pPr>
            <a:lvl4pPr marL="0" indent="0">
              <a:spcBef>
                <a:spcPts val="0"/>
              </a:spcBef>
              <a:buFont typeface="Arial"/>
              <a:buNone/>
              <a:defRPr sz="1333" b="1">
                <a:solidFill>
                  <a:schemeClr val="bg1"/>
                </a:solidFill>
              </a:defRPr>
            </a:lvl4pPr>
            <a:lvl5pPr marL="0" indent="0">
              <a:spcBef>
                <a:spcPts val="0"/>
              </a:spcBef>
              <a:buFont typeface="Arial"/>
              <a:buNone/>
              <a:defRPr sz="1333" b="1">
                <a:solidFill>
                  <a:schemeClr val="bg1"/>
                </a:solidFill>
              </a:defRPr>
            </a:lvl5pPr>
          </a:lstStyle>
          <a:p>
            <a:pPr marL="0" marR="0" lvl="0" indent="0" algn="l" defTabSz="1219018" rtl="0" eaLnBrk="1" fontAlgn="auto" latinLnBrk="0" hangingPunct="1">
              <a:lnSpc>
                <a:spcPct val="100000"/>
              </a:lnSpc>
              <a:spcBef>
                <a:spcPts val="0"/>
              </a:spcBef>
              <a:spcAft>
                <a:spcPts val="0"/>
              </a:spcAft>
              <a:buClrTx/>
              <a:buSzPct val="120000"/>
              <a:buFont typeface="Arial"/>
              <a:buNone/>
              <a:tabLst>
                <a:tab pos="5331084" algn="r"/>
                <a:tab pos="10971155"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spTree>
    <p:extLst>
      <p:ext uri="{BB962C8B-B14F-4D97-AF65-F5344CB8AC3E}">
        <p14:creationId xmlns:p14="http://schemas.microsoft.com/office/powerpoint/2010/main" val="1808711482"/>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609602" y="457200"/>
            <a:ext cx="10972800" cy="1280160"/>
          </a:xfrm>
        </p:spPr>
        <p:txBody>
          <a:bodyPr/>
          <a:lstStyle/>
          <a:p>
            <a:r>
              <a:rPr lang="en-US"/>
              <a:t>Click to edit Master title style</a:t>
            </a:r>
            <a:endParaRPr lang="en-US" dirty="0"/>
          </a:p>
        </p:txBody>
      </p:sp>
      <p:sp>
        <p:nvSpPr>
          <p:cNvPr id="2" name="Footer Placeholder 1"/>
          <p:cNvSpPr>
            <a:spLocks noGrp="1"/>
          </p:cNvSpPr>
          <p:nvPr>
            <p:ph type="ftr" sz="quarter" idx="20"/>
          </p:nvPr>
        </p:nvSpPr>
        <p:spPr>
          <a:xfrm>
            <a:off x="917364" y="6375400"/>
            <a:ext cx="5056717" cy="304800"/>
          </a:xfrm>
          <a:prstGeom prst="rect">
            <a:avLst/>
          </a:prstGeom>
        </p:spPr>
        <p:txBody>
          <a:bodyPr/>
          <a:lstStyle/>
          <a:p>
            <a:endParaRPr lang="en-US" dirty="0"/>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dirty="0"/>
          </a:p>
        </p:txBody>
      </p:sp>
      <p:sp>
        <p:nvSpPr>
          <p:cNvPr id="19" name="Content Placeholder 2"/>
          <p:cNvSpPr>
            <a:spLocks noGrp="1"/>
          </p:cNvSpPr>
          <p:nvPr>
            <p:ph sz="half" idx="22"/>
          </p:nvPr>
        </p:nvSpPr>
        <p:spPr>
          <a:xfrm>
            <a:off x="609600" y="2381958"/>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20" name="Content Placeholder 2"/>
          <p:cNvSpPr>
            <a:spLocks noGrp="1"/>
          </p:cNvSpPr>
          <p:nvPr>
            <p:ph sz="half" idx="23"/>
          </p:nvPr>
        </p:nvSpPr>
        <p:spPr>
          <a:xfrm>
            <a:off x="4358642" y="2381958"/>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21" name="Content Placeholder 2"/>
          <p:cNvSpPr>
            <a:spLocks noGrp="1"/>
          </p:cNvSpPr>
          <p:nvPr>
            <p:ph sz="half" idx="24"/>
          </p:nvPr>
        </p:nvSpPr>
        <p:spPr>
          <a:xfrm>
            <a:off x="8107682" y="2381958"/>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3" name="Text Placeholder 7"/>
          <p:cNvSpPr>
            <a:spLocks noGrp="1"/>
          </p:cNvSpPr>
          <p:nvPr>
            <p:ph type="body" sz="quarter" idx="12" hasCustomPrompt="1"/>
          </p:nvPr>
        </p:nvSpPr>
        <p:spPr>
          <a:xfrm>
            <a:off x="609602" y="1828803"/>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22" name="Text Placeholder 7"/>
          <p:cNvSpPr>
            <a:spLocks noGrp="1"/>
          </p:cNvSpPr>
          <p:nvPr>
            <p:ph type="body" sz="quarter" idx="18" hasCustomPrompt="1"/>
          </p:nvPr>
        </p:nvSpPr>
        <p:spPr>
          <a:xfrm>
            <a:off x="60960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23" name="Text Placeholder 7"/>
          <p:cNvSpPr>
            <a:spLocks noGrp="1"/>
          </p:cNvSpPr>
          <p:nvPr>
            <p:ph type="body" sz="quarter" idx="25" hasCustomPrompt="1"/>
          </p:nvPr>
        </p:nvSpPr>
        <p:spPr>
          <a:xfrm>
            <a:off x="4358642"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24" name="Text Placeholder 7"/>
          <p:cNvSpPr>
            <a:spLocks noGrp="1"/>
          </p:cNvSpPr>
          <p:nvPr>
            <p:ph type="body" sz="quarter" idx="26" hasCustomPrompt="1"/>
          </p:nvPr>
        </p:nvSpPr>
        <p:spPr>
          <a:xfrm>
            <a:off x="8107682"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119340729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6217922" y="1828800"/>
            <a:ext cx="5364480" cy="4145280"/>
          </a:xfrm>
        </p:spPr>
        <p:txBody>
          <a:bodyPr>
            <a:normAutofit/>
          </a:bodyPr>
          <a:lstStyle>
            <a:lvl1pPr marL="0" indent="0">
              <a:lnSpc>
                <a:spcPct val="90000"/>
              </a:lnSpc>
              <a:spcBef>
                <a:spcPts val="0"/>
              </a:spcBef>
              <a:buFont typeface="Arial"/>
              <a:buNone/>
              <a:defRPr sz="48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5866">
                <a:solidFill>
                  <a:srgbClr val="0460A9"/>
                </a:solidFill>
              </a:defRPr>
            </a:lvl2pPr>
            <a:lvl3pPr marL="0" indent="0">
              <a:lnSpc>
                <a:spcPct val="90000"/>
              </a:lnSpc>
              <a:spcBef>
                <a:spcPts val="0"/>
              </a:spcBef>
              <a:buFont typeface="Arial"/>
              <a:buNone/>
              <a:defRPr sz="5866">
                <a:solidFill>
                  <a:srgbClr val="0460A9"/>
                </a:solidFill>
              </a:defRPr>
            </a:lvl3pPr>
            <a:lvl4pPr marL="0" indent="0">
              <a:lnSpc>
                <a:spcPct val="90000"/>
              </a:lnSpc>
              <a:spcBef>
                <a:spcPts val="0"/>
              </a:spcBef>
              <a:buFont typeface="Arial"/>
              <a:buNone/>
              <a:defRPr sz="5866">
                <a:solidFill>
                  <a:srgbClr val="0460A9"/>
                </a:solidFill>
              </a:defRPr>
            </a:lvl4pPr>
            <a:lvl5pPr marL="0" indent="0">
              <a:lnSpc>
                <a:spcPct val="90000"/>
              </a:lnSpc>
              <a:spcBef>
                <a:spcPts val="0"/>
              </a:spcBef>
              <a:buFont typeface="Arial"/>
              <a:buNone/>
              <a:defRPr sz="5866">
                <a:solidFill>
                  <a:srgbClr val="0460A9"/>
                </a:solidFill>
              </a:defRPr>
            </a:lvl5pPr>
            <a:lvl6pPr>
              <a:defRPr sz="2400"/>
            </a:lvl6pPr>
            <a:lvl7pPr>
              <a:defRPr sz="2400"/>
            </a:lvl7pPr>
            <a:lvl8pPr>
              <a:defRPr sz="2400"/>
            </a:lvl8pPr>
            <a:lvl9pPr>
              <a:defRPr sz="2400"/>
            </a:lvl9pPr>
          </a:lstStyle>
          <a:p>
            <a:pPr lvl="0"/>
            <a:r>
              <a:rPr lang="en-US"/>
              <a:t>Edit Master text styles</a:t>
            </a:r>
          </a:p>
        </p:txBody>
      </p:sp>
      <p:sp>
        <p:nvSpPr>
          <p:cNvPr id="3" name="Footer Placeholder 2"/>
          <p:cNvSpPr>
            <a:spLocks noGrp="1"/>
          </p:cNvSpPr>
          <p:nvPr>
            <p:ph type="ftr" sz="quarter" idx="19"/>
          </p:nvPr>
        </p:nvSpPr>
        <p:spPr>
          <a:xfrm>
            <a:off x="917364" y="6375400"/>
            <a:ext cx="5056717" cy="304800"/>
          </a:xfrm>
          <a:prstGeom prst="rect">
            <a:avLst/>
          </a:prstGeom>
        </p:spPr>
        <p:txBody>
          <a:bodyPr/>
          <a:lstStyle/>
          <a:p>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0" y="1828800"/>
            <a:ext cx="536448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0" name="Text Placeholder 7"/>
          <p:cNvSpPr>
            <a:spLocks noGrp="1"/>
          </p:cNvSpPr>
          <p:nvPr>
            <p:ph type="body" sz="quarter" idx="21" hasCustomPrompt="1"/>
          </p:nvPr>
        </p:nvSpPr>
        <p:spPr>
          <a:xfrm>
            <a:off x="60960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609602"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8186260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328162" y="1828800"/>
            <a:ext cx="7254240" cy="4145280"/>
          </a:xfrm>
        </p:spPr>
        <p:txBody>
          <a:bodyPr>
            <a:normAutofit/>
          </a:bodyPr>
          <a:lstStyle>
            <a:lvl1pPr marL="0" indent="0">
              <a:lnSpc>
                <a:spcPct val="90000"/>
              </a:lnSpc>
              <a:spcBef>
                <a:spcPts val="0"/>
              </a:spcBef>
              <a:buFont typeface="Arial"/>
              <a:buNone/>
              <a:defRPr sz="48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5866">
                <a:solidFill>
                  <a:srgbClr val="0460A9"/>
                </a:solidFill>
              </a:defRPr>
            </a:lvl2pPr>
            <a:lvl3pPr marL="0" indent="0">
              <a:lnSpc>
                <a:spcPct val="90000"/>
              </a:lnSpc>
              <a:spcBef>
                <a:spcPts val="0"/>
              </a:spcBef>
              <a:buFont typeface="Arial"/>
              <a:buNone/>
              <a:defRPr sz="5866">
                <a:solidFill>
                  <a:srgbClr val="0460A9"/>
                </a:solidFill>
              </a:defRPr>
            </a:lvl3pPr>
            <a:lvl4pPr marL="0" indent="0">
              <a:lnSpc>
                <a:spcPct val="90000"/>
              </a:lnSpc>
              <a:spcBef>
                <a:spcPts val="0"/>
              </a:spcBef>
              <a:buFont typeface="Arial"/>
              <a:buNone/>
              <a:defRPr sz="5866">
                <a:solidFill>
                  <a:srgbClr val="0460A9"/>
                </a:solidFill>
              </a:defRPr>
            </a:lvl4pPr>
            <a:lvl5pPr marL="0" indent="0">
              <a:lnSpc>
                <a:spcPct val="90000"/>
              </a:lnSpc>
              <a:spcBef>
                <a:spcPts val="0"/>
              </a:spcBef>
              <a:buFont typeface="Arial"/>
              <a:buNone/>
              <a:defRPr sz="5866">
                <a:solidFill>
                  <a:srgbClr val="0460A9"/>
                </a:solidFill>
              </a:defRPr>
            </a:lvl5pPr>
            <a:lvl6pPr>
              <a:defRPr sz="2400"/>
            </a:lvl6pPr>
            <a:lvl7pPr>
              <a:defRPr sz="2400"/>
            </a:lvl7pPr>
            <a:lvl8pPr>
              <a:defRPr sz="2400"/>
            </a:lvl8pPr>
            <a:lvl9pPr>
              <a:defRPr sz="2400"/>
            </a:lvl9pPr>
          </a:lstStyle>
          <a:p>
            <a:pPr lvl="0"/>
            <a:r>
              <a:rPr lang="en-US"/>
              <a:t>Edit Master text styles</a:t>
            </a:r>
          </a:p>
        </p:txBody>
      </p:sp>
      <p:sp>
        <p:nvSpPr>
          <p:cNvPr id="3" name="Footer Placeholder 2"/>
          <p:cNvSpPr>
            <a:spLocks noGrp="1"/>
          </p:cNvSpPr>
          <p:nvPr>
            <p:ph type="ftr" sz="quarter" idx="19"/>
          </p:nvPr>
        </p:nvSpPr>
        <p:spPr>
          <a:xfrm>
            <a:off x="917364" y="6375400"/>
            <a:ext cx="5056717" cy="304800"/>
          </a:xfrm>
          <a:prstGeom prst="rect">
            <a:avLst/>
          </a:prstGeom>
        </p:spPr>
        <p:txBody>
          <a:bodyPr/>
          <a:lstStyle/>
          <a:p>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0" y="1828800"/>
            <a:ext cx="347472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0" name="Text Placeholder 7"/>
          <p:cNvSpPr>
            <a:spLocks noGrp="1"/>
          </p:cNvSpPr>
          <p:nvPr>
            <p:ph type="body" sz="quarter" idx="21" hasCustomPrompt="1"/>
          </p:nvPr>
        </p:nvSpPr>
        <p:spPr>
          <a:xfrm>
            <a:off x="60960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609602"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229751404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grpSp>
        <p:nvGrpSpPr>
          <p:cNvPr id="9" name="Group 8"/>
          <p:cNvGrpSpPr/>
          <p:nvPr userDrawn="1"/>
        </p:nvGrpSpPr>
        <p:grpSpPr>
          <a:xfrm>
            <a:off x="1400837" y="-182880"/>
            <a:ext cx="10181565" cy="7229856"/>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2133602" y="1341119"/>
            <a:ext cx="9448800" cy="4139932"/>
          </a:xfrm>
        </p:spPr>
        <p:txBody>
          <a:bodyPr anchor="ctr" anchorCtr="0"/>
          <a:lstStyle>
            <a:lvl1pPr marL="0" indent="0">
              <a:lnSpc>
                <a:spcPct val="90000"/>
              </a:lnSpc>
              <a:spcBef>
                <a:spcPts val="0"/>
              </a:spcBef>
              <a:buNone/>
              <a:defRPr sz="6399" b="0" i="0" spc="0" baseline="0">
                <a:solidFill>
                  <a:schemeClr val="accent2"/>
                </a:solidFill>
                <a:latin typeface="+mn-lt"/>
                <a:ea typeface="Arial" charset="0"/>
                <a:cs typeface="Arial" charset="0"/>
              </a:defRPr>
            </a:lvl1pPr>
            <a:lvl2pPr marL="306872" indent="-306872">
              <a:spcBef>
                <a:spcPts val="800"/>
              </a:spcBef>
              <a:defRPr b="0" i="0" baseline="0">
                <a:latin typeface="+mn-lt"/>
                <a:ea typeface="Arial" charset="0"/>
                <a:cs typeface="Arial" charset="0"/>
              </a:defRPr>
            </a:lvl2pPr>
            <a:lvl3pPr marL="306872" indent="0">
              <a:spcBef>
                <a:spcPts val="800"/>
              </a:spcBef>
              <a:buNone/>
              <a:defRPr/>
            </a:lvl3pPr>
            <a:lvl4pPr marL="914263" indent="-306872">
              <a:spcBef>
                <a:spcPts val="800"/>
              </a:spcBef>
              <a:defRPr/>
            </a:lvl4pPr>
            <a:lvl5pPr marL="1223250" indent="-308988">
              <a:spcBef>
                <a:spcPts val="800"/>
              </a:spcBef>
              <a:defRPr/>
            </a:lvl5pPr>
          </a:lstStyle>
          <a:p>
            <a:pPr lvl="0"/>
            <a:r>
              <a:rPr lang="en-US" dirty="0"/>
              <a:t>“Quote goes here.”</a:t>
            </a:r>
          </a:p>
          <a:p>
            <a:pPr lvl="1"/>
            <a:r>
              <a:rPr lang="en-US" dirty="0"/>
              <a:t>Attribution, if needed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401665" cy="6858000"/>
          </a:xfrm>
          <a:prstGeom prst="rect">
            <a:avLst/>
          </a:prstGeom>
        </p:spPr>
      </p:pic>
      <p:pic>
        <p:nvPicPr>
          <p:cNvPr id="18" name="Picture 17">
            <a:extLst>
              <a:ext uri="{FF2B5EF4-FFF2-40B4-BE49-F238E27FC236}">
                <a16:creationId xmlns:a16="http://schemas.microsoft.com/office/drawing/2014/main" id="{915E4D8C-596E-D644-8AA7-DBFA149284B2}"/>
              </a:ext>
            </a:extLst>
          </p:cNvPr>
          <p:cNvPicPr>
            <a:picLocks noChangeAspect="1"/>
          </p:cNvPicPr>
          <p:nvPr userDrawn="1"/>
        </p:nvPicPr>
        <p:blipFill>
          <a:blip r:embed="rId3"/>
          <a:stretch>
            <a:fillRect/>
          </a:stretch>
        </p:blipFill>
        <p:spPr>
          <a:xfrm>
            <a:off x="7201577" y="5963045"/>
            <a:ext cx="4739119" cy="886217"/>
          </a:xfrm>
          <a:prstGeom prst="rect">
            <a:avLst/>
          </a:prstGeom>
        </p:spPr>
      </p:pic>
    </p:spTree>
    <p:extLst>
      <p:ext uri="{BB962C8B-B14F-4D97-AF65-F5344CB8AC3E}">
        <p14:creationId xmlns:p14="http://schemas.microsoft.com/office/powerpoint/2010/main" val="269771557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82880" y="-182880"/>
            <a:ext cx="12557760" cy="7229856"/>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2133602" y="4145280"/>
            <a:ext cx="9448800" cy="1219200"/>
          </a:xfrm>
        </p:spPr>
        <p:txBody>
          <a:bodyPr anchor="b" anchorCtr="0">
            <a:noAutofit/>
          </a:bodyPr>
          <a:lstStyle>
            <a:lvl1pPr>
              <a:defRPr sz="4267">
                <a:solidFill>
                  <a:schemeClr val="tx1"/>
                </a:solidFill>
              </a:defRPr>
            </a:lvl1pPr>
          </a:lstStyle>
          <a:p>
            <a:r>
              <a:rPr lang="en-US"/>
              <a:t>Click to edit Master title style</a:t>
            </a:r>
            <a:endParaRPr lang="en-US" dirty="0"/>
          </a:p>
        </p:txBody>
      </p:sp>
      <p:sp>
        <p:nvSpPr>
          <p:cNvPr id="56" name="Subtitle 2"/>
          <p:cNvSpPr>
            <a:spLocks noGrp="1"/>
          </p:cNvSpPr>
          <p:nvPr>
            <p:ph type="subTitle" idx="1" hasCustomPrompt="1"/>
          </p:nvPr>
        </p:nvSpPr>
        <p:spPr bwMode="auto">
          <a:xfrm>
            <a:off x="2133600" y="5486400"/>
            <a:ext cx="6705600" cy="975360"/>
          </a:xfrm>
        </p:spPr>
        <p:txBody>
          <a:bodyPr>
            <a:noAutofit/>
          </a:bodyPr>
          <a:lstStyle>
            <a:lvl1pPr marL="0" indent="0" algn="l">
              <a:lnSpc>
                <a:spcPct val="100000"/>
              </a:lnSpc>
              <a:spcBef>
                <a:spcPts val="0"/>
              </a:spcBef>
              <a:buNone/>
              <a:defRPr sz="1867" b="1" i="0" spc="0" baseline="0">
                <a:solidFill>
                  <a:schemeClr val="tx1"/>
                </a:solidFill>
                <a:latin typeface="+mn-lt"/>
                <a:ea typeface="Arial Regular" charset="0"/>
                <a:cs typeface="Arial Regular" charset="0"/>
              </a:defRPr>
            </a:lvl1pPr>
            <a:lvl2pPr marL="609509" indent="0" algn="ctr">
              <a:buNone/>
              <a:defRPr>
                <a:solidFill>
                  <a:schemeClr val="tx1">
                    <a:tint val="75000"/>
                  </a:schemeClr>
                </a:solidFill>
              </a:defRPr>
            </a:lvl2pPr>
            <a:lvl3pPr marL="1219018" indent="0" algn="ctr">
              <a:buNone/>
              <a:defRPr>
                <a:solidFill>
                  <a:schemeClr val="tx1">
                    <a:tint val="75000"/>
                  </a:schemeClr>
                </a:solidFill>
              </a:defRPr>
            </a:lvl3pPr>
            <a:lvl4pPr marL="1828526" indent="0" algn="ctr">
              <a:buNone/>
              <a:defRPr>
                <a:solidFill>
                  <a:schemeClr val="tx1">
                    <a:tint val="75000"/>
                  </a:schemeClr>
                </a:solidFill>
              </a:defRPr>
            </a:lvl4pPr>
            <a:lvl5pPr marL="2438034" indent="0" algn="ctr">
              <a:buNone/>
              <a:defRPr>
                <a:solidFill>
                  <a:schemeClr val="tx1">
                    <a:tint val="75000"/>
                  </a:schemeClr>
                </a:solidFill>
              </a:defRPr>
            </a:lvl5pPr>
            <a:lvl6pPr marL="3047543" indent="0" algn="ctr">
              <a:buNone/>
              <a:defRPr>
                <a:solidFill>
                  <a:schemeClr val="tx1">
                    <a:tint val="75000"/>
                  </a:schemeClr>
                </a:solidFill>
              </a:defRPr>
            </a:lvl6pPr>
            <a:lvl7pPr marL="3657052"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dirty="0"/>
              <a:t>Click to edit Master </a:t>
            </a:r>
            <a:r>
              <a:rPr lang="en-US" dirty="0" err="1"/>
              <a:t>su</a:t>
            </a:r>
            <a:r>
              <a:rPr lang="en-US" dirty="0"/>
              <a:t>   </a:t>
            </a:r>
            <a:r>
              <a:rPr lang="en-US" dirty="0" err="1"/>
              <a:t>btitle</a:t>
            </a:r>
            <a:r>
              <a:rPr lang="en-US" dirty="0"/>
              <a:t>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401665" cy="6858000"/>
          </a:xfrm>
          <a:prstGeom prst="rect">
            <a:avLst/>
          </a:prstGeom>
        </p:spPr>
      </p:pic>
      <p:sp>
        <p:nvSpPr>
          <p:cNvPr id="16" name="Picture Placeholder 3"/>
          <p:cNvSpPr>
            <a:spLocks noGrp="1"/>
          </p:cNvSpPr>
          <p:nvPr>
            <p:ph type="pic" sz="quarter" idx="10" hasCustomPrompt="1"/>
          </p:nvPr>
        </p:nvSpPr>
        <p:spPr>
          <a:xfrm>
            <a:off x="700832" y="421541"/>
            <a:ext cx="10876800" cy="3513600"/>
          </a:xfrm>
          <a:solidFill>
            <a:srgbClr val="CCCCCC"/>
          </a:solidFill>
        </p:spPr>
        <p:txBody>
          <a:bodyPr tIns="0" anchor="ctr" anchorCtr="0">
            <a:normAutofit/>
          </a:bodyPr>
          <a:lstStyle>
            <a:lvl1pPr marL="1439117" marR="0" indent="0" algn="l" defTabSz="1219018" rtl="0" eaLnBrk="1" fontAlgn="auto" latinLnBrk="0" hangingPunct="1">
              <a:lnSpc>
                <a:spcPct val="100000"/>
              </a:lnSpc>
              <a:spcBef>
                <a:spcPts val="1600"/>
              </a:spcBef>
              <a:spcAft>
                <a:spcPts val="0"/>
              </a:spcAft>
              <a:buClrTx/>
              <a:buSzPct val="120000"/>
              <a:buFont typeface="Arial" pitchFamily="34" charset="0"/>
              <a:buNone/>
              <a:tabLst>
                <a:tab pos="5331084" algn="r"/>
                <a:tab pos="10971155"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7" name="Picture 16">
            <a:extLst>
              <a:ext uri="{FF2B5EF4-FFF2-40B4-BE49-F238E27FC236}">
                <a16:creationId xmlns:a16="http://schemas.microsoft.com/office/drawing/2014/main" id="{DEE6C8E6-00B0-984D-96B9-60F58388E240}"/>
              </a:ext>
            </a:extLst>
          </p:cNvPr>
          <p:cNvPicPr>
            <a:picLocks noChangeAspect="1"/>
          </p:cNvPicPr>
          <p:nvPr userDrawn="1"/>
        </p:nvPicPr>
        <p:blipFill>
          <a:blip r:embed="rId3"/>
          <a:stretch>
            <a:fillRect/>
          </a:stretch>
        </p:blipFill>
        <p:spPr>
          <a:xfrm>
            <a:off x="7201577" y="5963045"/>
            <a:ext cx="4739119" cy="886217"/>
          </a:xfrm>
          <a:prstGeom prst="rect">
            <a:avLst/>
          </a:prstGeom>
        </p:spPr>
      </p:pic>
    </p:spTree>
    <p:extLst>
      <p:ext uri="{BB962C8B-B14F-4D97-AF65-F5344CB8AC3E}">
        <p14:creationId xmlns:p14="http://schemas.microsoft.com/office/powerpoint/2010/main" val="24802151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400837" y="-182880"/>
            <a:ext cx="10181565" cy="7229856"/>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2133602" y="1950726"/>
            <a:ext cx="9448800" cy="2802913"/>
          </a:xfrm>
        </p:spPr>
        <p:txBody>
          <a:bodyPr anchor="b" anchorCtr="0">
            <a:noAutofit/>
          </a:bodyPr>
          <a:lstStyle>
            <a:lvl1pPr>
              <a:defRPr sz="4267" baseline="0"/>
            </a:lvl1pPr>
          </a:lstStyle>
          <a:p>
            <a:r>
              <a:rPr lang="en-US"/>
              <a:t>Click to edit Master title style</a:t>
            </a:r>
            <a:endParaRPr lang="en-US" dirty="0"/>
          </a:p>
        </p:txBody>
      </p:sp>
      <p:sp>
        <p:nvSpPr>
          <p:cNvPr id="19" name="Subtitle 2"/>
          <p:cNvSpPr>
            <a:spLocks noGrp="1"/>
          </p:cNvSpPr>
          <p:nvPr>
            <p:ph type="subTitle" idx="1"/>
          </p:nvPr>
        </p:nvSpPr>
        <p:spPr bwMode="auto">
          <a:xfrm>
            <a:off x="2133602" y="4876800"/>
            <a:ext cx="9448800" cy="1097280"/>
          </a:xfrm>
        </p:spPr>
        <p:txBody>
          <a:bodyPr>
            <a:noAutofit/>
          </a:bodyPr>
          <a:lstStyle>
            <a:lvl1pPr marL="0" indent="0" algn="l">
              <a:lnSpc>
                <a:spcPct val="100000"/>
              </a:lnSpc>
              <a:spcBef>
                <a:spcPts val="0"/>
              </a:spcBef>
              <a:buNone/>
              <a:defRPr sz="1867" b="1" i="0" baseline="0">
                <a:solidFill>
                  <a:srgbClr val="000000"/>
                </a:solidFill>
                <a:latin typeface="+mn-lt"/>
                <a:ea typeface="Arial Regular" charset="0"/>
                <a:cs typeface="Arial Regular" charset="0"/>
              </a:defRPr>
            </a:lvl1pPr>
            <a:lvl2pPr marL="609509" indent="0" algn="ctr">
              <a:buNone/>
              <a:defRPr>
                <a:solidFill>
                  <a:schemeClr val="tx1">
                    <a:tint val="75000"/>
                  </a:schemeClr>
                </a:solidFill>
              </a:defRPr>
            </a:lvl2pPr>
            <a:lvl3pPr marL="1219018" indent="0" algn="ctr">
              <a:buNone/>
              <a:defRPr>
                <a:solidFill>
                  <a:schemeClr val="tx1">
                    <a:tint val="75000"/>
                  </a:schemeClr>
                </a:solidFill>
              </a:defRPr>
            </a:lvl3pPr>
            <a:lvl4pPr marL="1828526" indent="0" algn="ctr">
              <a:buNone/>
              <a:defRPr>
                <a:solidFill>
                  <a:schemeClr val="tx1">
                    <a:tint val="75000"/>
                  </a:schemeClr>
                </a:solidFill>
              </a:defRPr>
            </a:lvl4pPr>
            <a:lvl5pPr marL="2438034" indent="0" algn="ctr">
              <a:buNone/>
              <a:defRPr>
                <a:solidFill>
                  <a:schemeClr val="tx1">
                    <a:tint val="75000"/>
                  </a:schemeClr>
                </a:solidFill>
              </a:defRPr>
            </a:lvl5pPr>
            <a:lvl6pPr marL="3047543" indent="0" algn="ctr">
              <a:buNone/>
              <a:defRPr>
                <a:solidFill>
                  <a:schemeClr val="tx1">
                    <a:tint val="75000"/>
                  </a:schemeClr>
                </a:solidFill>
              </a:defRPr>
            </a:lvl6pPr>
            <a:lvl7pPr marL="3657052"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401665" cy="6858000"/>
          </a:xfrm>
          <a:prstGeom prst="rect">
            <a:avLst/>
          </a:prstGeom>
        </p:spPr>
      </p:pic>
      <p:pic>
        <p:nvPicPr>
          <p:cNvPr id="17" name="Picture 16">
            <a:extLst>
              <a:ext uri="{FF2B5EF4-FFF2-40B4-BE49-F238E27FC236}">
                <a16:creationId xmlns:a16="http://schemas.microsoft.com/office/drawing/2014/main" id="{03B6A24D-6BB8-474F-8F69-48CC49652DC9}"/>
              </a:ext>
            </a:extLst>
          </p:cNvPr>
          <p:cNvPicPr>
            <a:picLocks noChangeAspect="1"/>
          </p:cNvPicPr>
          <p:nvPr userDrawn="1"/>
        </p:nvPicPr>
        <p:blipFill>
          <a:blip r:embed="rId3"/>
          <a:stretch>
            <a:fillRect/>
          </a:stretch>
        </p:blipFill>
        <p:spPr>
          <a:xfrm>
            <a:off x="7201577" y="5963045"/>
            <a:ext cx="4739119" cy="886217"/>
          </a:xfrm>
          <a:prstGeom prst="rect">
            <a:avLst/>
          </a:prstGeom>
        </p:spPr>
      </p:pic>
    </p:spTree>
    <p:extLst>
      <p:ext uri="{BB962C8B-B14F-4D97-AF65-F5344CB8AC3E}">
        <p14:creationId xmlns:p14="http://schemas.microsoft.com/office/powerpoint/2010/main" val="6115762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917364" y="6375400"/>
            <a:ext cx="5056717" cy="304800"/>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212425467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917364" y="6375400"/>
            <a:ext cx="5056717" cy="304800"/>
          </a:xfrm>
          <a:prstGeom prst="rect">
            <a:avLst/>
          </a:prstGeom>
        </p:spPr>
        <p:txBody>
          <a:bodyPr/>
          <a:lstStyle/>
          <a:p>
            <a:endParaRPr lang="en-US" dirty="0"/>
          </a:p>
        </p:txBody>
      </p:sp>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85200980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2133602" y="4145284"/>
            <a:ext cx="9448800" cy="12199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4267" b="1" i="0" spc="-133" dirty="0">
                <a:latin typeface="+mj-lt"/>
                <a:ea typeface="Arial Black" charset="0"/>
                <a:cs typeface="Arial Black" charset="0"/>
              </a:rPr>
              <a:t>Thank</a:t>
            </a:r>
            <a:r>
              <a:rPr lang="en-US" sz="4267" b="1" i="0" spc="-133" baseline="0" dirty="0">
                <a:latin typeface="+mj-lt"/>
                <a:ea typeface="Arial Black" charset="0"/>
                <a:cs typeface="Arial Black" charset="0"/>
              </a:rPr>
              <a:t> you</a:t>
            </a:r>
            <a:endParaRPr lang="en-US" sz="4267" b="1" i="0" spc="-133" dirty="0">
              <a:latin typeface="+mj-lt"/>
              <a:ea typeface="Arial Black" charset="0"/>
              <a:cs typeface="Arial Black" charset="0"/>
            </a:endParaRPr>
          </a:p>
        </p:txBody>
      </p:sp>
      <p:grpSp>
        <p:nvGrpSpPr>
          <p:cNvPr id="37" name="Group 36"/>
          <p:cNvGrpSpPr/>
          <p:nvPr userDrawn="1"/>
        </p:nvGrpSpPr>
        <p:grpSpPr>
          <a:xfrm>
            <a:off x="-182880" y="-182880"/>
            <a:ext cx="12557760" cy="7229856"/>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401665" cy="6858000"/>
          </a:xfrm>
          <a:prstGeom prst="rect">
            <a:avLst/>
          </a:prstGeom>
        </p:spPr>
      </p:pic>
      <p:sp>
        <p:nvSpPr>
          <p:cNvPr id="15" name="Picture Placeholder 3"/>
          <p:cNvSpPr>
            <a:spLocks noGrp="1"/>
          </p:cNvSpPr>
          <p:nvPr>
            <p:ph type="pic" sz="quarter" idx="10" hasCustomPrompt="1"/>
          </p:nvPr>
        </p:nvSpPr>
        <p:spPr>
          <a:xfrm>
            <a:off x="700832" y="421541"/>
            <a:ext cx="10876800" cy="3513600"/>
          </a:xfrm>
          <a:solidFill>
            <a:srgbClr val="CCCCCC"/>
          </a:solidFill>
        </p:spPr>
        <p:txBody>
          <a:bodyPr tIns="0" anchor="ctr" anchorCtr="0">
            <a:normAutofit/>
          </a:bodyPr>
          <a:lstStyle>
            <a:lvl1pPr marL="1439117" marR="0" indent="0" algn="l" defTabSz="1219018" rtl="0" eaLnBrk="1" fontAlgn="auto" latinLnBrk="0" hangingPunct="1">
              <a:lnSpc>
                <a:spcPct val="100000"/>
              </a:lnSpc>
              <a:spcBef>
                <a:spcPts val="1600"/>
              </a:spcBef>
              <a:spcAft>
                <a:spcPts val="0"/>
              </a:spcAft>
              <a:buClrTx/>
              <a:buSzPct val="120000"/>
              <a:buFont typeface="Arial" pitchFamily="34" charset="0"/>
              <a:buNone/>
              <a:tabLst>
                <a:tab pos="5331084" algn="r"/>
                <a:tab pos="10971155"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6" name="Picture 15">
            <a:extLst>
              <a:ext uri="{FF2B5EF4-FFF2-40B4-BE49-F238E27FC236}">
                <a16:creationId xmlns:a16="http://schemas.microsoft.com/office/drawing/2014/main" id="{5933F970-4F3C-A744-9D6D-B0FDBD44815C}"/>
              </a:ext>
            </a:extLst>
          </p:cNvPr>
          <p:cNvPicPr>
            <a:picLocks noChangeAspect="1"/>
          </p:cNvPicPr>
          <p:nvPr userDrawn="1"/>
        </p:nvPicPr>
        <p:blipFill>
          <a:blip r:embed="rId3"/>
          <a:stretch>
            <a:fillRect/>
          </a:stretch>
        </p:blipFill>
        <p:spPr>
          <a:xfrm>
            <a:off x="7201577" y="5963045"/>
            <a:ext cx="4739119" cy="886217"/>
          </a:xfrm>
          <a:prstGeom prst="rect">
            <a:avLst/>
          </a:prstGeom>
        </p:spPr>
      </p:pic>
    </p:spTree>
    <p:extLst>
      <p:ext uri="{BB962C8B-B14F-4D97-AF65-F5344CB8AC3E}">
        <p14:creationId xmlns:p14="http://schemas.microsoft.com/office/powerpoint/2010/main" val="31282186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400837" y="-182880"/>
            <a:ext cx="10181565" cy="7229856"/>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401665" cy="6858000"/>
          </a:xfrm>
          <a:prstGeom prst="rect">
            <a:avLst/>
          </a:prstGeom>
        </p:spPr>
      </p:pic>
      <p:pic>
        <p:nvPicPr>
          <p:cNvPr id="17" name="Picture 16">
            <a:extLst>
              <a:ext uri="{FF2B5EF4-FFF2-40B4-BE49-F238E27FC236}">
                <a16:creationId xmlns:a16="http://schemas.microsoft.com/office/drawing/2014/main" id="{2DA1FF81-AC4A-5744-B23B-E24980FE4C60}"/>
              </a:ext>
            </a:extLst>
          </p:cNvPr>
          <p:cNvPicPr>
            <a:picLocks noChangeAspect="1"/>
          </p:cNvPicPr>
          <p:nvPr userDrawn="1"/>
        </p:nvPicPr>
        <p:blipFill>
          <a:blip r:embed="rId3"/>
          <a:stretch>
            <a:fillRect/>
          </a:stretch>
        </p:blipFill>
        <p:spPr>
          <a:xfrm>
            <a:off x="7201577" y="5963045"/>
            <a:ext cx="4739119" cy="886217"/>
          </a:xfrm>
          <a:prstGeom prst="rect">
            <a:avLst/>
          </a:prstGeom>
        </p:spPr>
      </p:pic>
    </p:spTree>
    <p:extLst>
      <p:ext uri="{BB962C8B-B14F-4D97-AF65-F5344CB8AC3E}">
        <p14:creationId xmlns:p14="http://schemas.microsoft.com/office/powerpoint/2010/main" val="39816637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82880" y="-182880"/>
            <a:ext cx="12557760" cy="7229856"/>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2" y="1950726"/>
            <a:ext cx="9448800" cy="2802913"/>
          </a:xfrm>
        </p:spPr>
        <p:txBody>
          <a:bodyPr anchor="b" anchorCtr="0">
            <a:noAutofit/>
          </a:bodyPr>
          <a:lstStyle>
            <a:lvl1pPr>
              <a:defRPr sz="4267" b="0"/>
            </a:lvl1pPr>
          </a:lstStyle>
          <a:p>
            <a:r>
              <a:rPr lang="en-US"/>
              <a:t>Click to edit Master title style</a:t>
            </a:r>
            <a:endParaRPr lang="en-US" dirty="0"/>
          </a:p>
        </p:txBody>
      </p:sp>
      <p:sp>
        <p:nvSpPr>
          <p:cNvPr id="3" name="Subtitle 2"/>
          <p:cNvSpPr>
            <a:spLocks noGrp="1"/>
          </p:cNvSpPr>
          <p:nvPr>
            <p:ph type="subTitle" idx="1"/>
          </p:nvPr>
        </p:nvSpPr>
        <p:spPr bwMode="auto">
          <a:xfrm>
            <a:off x="2133602" y="4876800"/>
            <a:ext cx="9448800" cy="1097280"/>
          </a:xfrm>
        </p:spPr>
        <p:txBody>
          <a:bodyPr>
            <a:noAutofit/>
          </a:bodyPr>
          <a:lstStyle>
            <a:lvl1pPr marL="0" indent="0" algn="l">
              <a:lnSpc>
                <a:spcPct val="100000"/>
              </a:lnSpc>
              <a:spcBef>
                <a:spcPts val="0"/>
              </a:spcBef>
              <a:buNone/>
              <a:defRPr sz="1867" b="1" i="0" baseline="0">
                <a:solidFill>
                  <a:srgbClr val="000000"/>
                </a:solidFill>
                <a:latin typeface="+mn-lt"/>
                <a:ea typeface="Arial Regular" charset="0"/>
                <a:cs typeface="Arial Regular" charset="0"/>
              </a:defRPr>
            </a:lvl1pPr>
            <a:lvl2pPr marL="609509" indent="0" algn="ctr">
              <a:buNone/>
              <a:defRPr>
                <a:solidFill>
                  <a:schemeClr val="tx1">
                    <a:tint val="75000"/>
                  </a:schemeClr>
                </a:solidFill>
              </a:defRPr>
            </a:lvl2pPr>
            <a:lvl3pPr marL="1219018" indent="0" algn="ctr">
              <a:buNone/>
              <a:defRPr>
                <a:solidFill>
                  <a:schemeClr val="tx1">
                    <a:tint val="75000"/>
                  </a:schemeClr>
                </a:solidFill>
              </a:defRPr>
            </a:lvl3pPr>
            <a:lvl4pPr marL="1828526" indent="0" algn="ctr">
              <a:buNone/>
              <a:defRPr>
                <a:solidFill>
                  <a:schemeClr val="tx1">
                    <a:tint val="75000"/>
                  </a:schemeClr>
                </a:solidFill>
              </a:defRPr>
            </a:lvl4pPr>
            <a:lvl5pPr marL="2438034" indent="0" algn="ctr">
              <a:buNone/>
              <a:defRPr>
                <a:solidFill>
                  <a:schemeClr val="tx1">
                    <a:tint val="75000"/>
                  </a:schemeClr>
                </a:solidFill>
              </a:defRPr>
            </a:lvl5pPr>
            <a:lvl6pPr marL="3047543" indent="0" algn="ctr">
              <a:buNone/>
              <a:defRPr>
                <a:solidFill>
                  <a:schemeClr val="tx1">
                    <a:tint val="75000"/>
                  </a:schemeClr>
                </a:solidFill>
              </a:defRPr>
            </a:lvl6pPr>
            <a:lvl7pPr marL="3657052"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401665" cy="6858000"/>
          </a:xfrm>
          <a:prstGeom prst="rect">
            <a:avLst/>
          </a:prstGeom>
        </p:spPr>
      </p:pic>
      <p:sp>
        <p:nvSpPr>
          <p:cNvPr id="18" name="Text Placeholder 7"/>
          <p:cNvSpPr>
            <a:spLocks noGrp="1"/>
          </p:cNvSpPr>
          <p:nvPr>
            <p:ph type="body" sz="quarter" idx="12" hasCustomPrompt="1"/>
          </p:nvPr>
        </p:nvSpPr>
        <p:spPr bwMode="gray">
          <a:xfrm>
            <a:off x="0" y="853440"/>
            <a:ext cx="3048000" cy="731520"/>
          </a:xfrm>
          <a:solidFill>
            <a:schemeClr val="accent2"/>
          </a:solidFill>
        </p:spPr>
        <p:txBody>
          <a:bodyPr lIns="182880" tIns="45720" rIns="91440" bIns="45720" anchor="ctr" anchorCtr="0">
            <a:normAutofit/>
          </a:bodyPr>
          <a:lstStyle>
            <a:lvl1pPr marL="0" marR="0" indent="0" algn="l" defTabSz="1219018" rtl="0" eaLnBrk="1" fontAlgn="auto" latinLnBrk="0" hangingPunct="1">
              <a:lnSpc>
                <a:spcPct val="100000"/>
              </a:lnSpc>
              <a:spcBef>
                <a:spcPts val="0"/>
              </a:spcBef>
              <a:spcAft>
                <a:spcPts val="0"/>
              </a:spcAft>
              <a:buClrTx/>
              <a:buSzPct val="120000"/>
              <a:buFont typeface="Arial"/>
              <a:buNone/>
              <a:tabLst>
                <a:tab pos="5331084" algn="r"/>
                <a:tab pos="10971155" algn="r"/>
              </a:tabLst>
              <a:defRPr sz="1333" b="1" i="0" spc="0" baseline="0">
                <a:solidFill>
                  <a:schemeClr val="bg1"/>
                </a:solidFill>
                <a:latin typeface="+mn-lt"/>
                <a:ea typeface="Arial Regular" charset="0"/>
                <a:cs typeface="Arial Regular" charset="0"/>
              </a:defRPr>
            </a:lvl1pPr>
            <a:lvl2pPr marL="0" indent="0" algn="l">
              <a:spcBef>
                <a:spcPts val="0"/>
              </a:spcBef>
              <a:buFont typeface="Arial"/>
              <a:buNone/>
              <a:defRPr sz="1200" b="1">
                <a:solidFill>
                  <a:schemeClr val="bg1"/>
                </a:solidFill>
              </a:defRPr>
            </a:lvl2pPr>
            <a:lvl3pPr marL="0" indent="0">
              <a:spcBef>
                <a:spcPts val="0"/>
              </a:spcBef>
              <a:buFont typeface="Arial"/>
              <a:buNone/>
              <a:defRPr sz="1333" b="1">
                <a:solidFill>
                  <a:schemeClr val="bg1"/>
                </a:solidFill>
              </a:defRPr>
            </a:lvl3pPr>
            <a:lvl4pPr marL="0" indent="0">
              <a:spcBef>
                <a:spcPts val="0"/>
              </a:spcBef>
              <a:buFont typeface="Arial"/>
              <a:buNone/>
              <a:defRPr sz="1333" b="1">
                <a:solidFill>
                  <a:schemeClr val="bg1"/>
                </a:solidFill>
              </a:defRPr>
            </a:lvl4pPr>
            <a:lvl5pPr marL="0" indent="0">
              <a:spcBef>
                <a:spcPts val="0"/>
              </a:spcBef>
              <a:buFont typeface="Arial"/>
              <a:buNone/>
              <a:defRPr sz="1333" b="1">
                <a:solidFill>
                  <a:schemeClr val="bg1"/>
                </a:solidFill>
              </a:defRPr>
            </a:lvl5pPr>
          </a:lstStyle>
          <a:p>
            <a:pPr marL="0" marR="0" lvl="0" indent="0" algn="l" defTabSz="1219018" rtl="0" eaLnBrk="1" fontAlgn="auto" latinLnBrk="0" hangingPunct="1">
              <a:lnSpc>
                <a:spcPct val="100000"/>
              </a:lnSpc>
              <a:spcBef>
                <a:spcPts val="0"/>
              </a:spcBef>
              <a:spcAft>
                <a:spcPts val="0"/>
              </a:spcAft>
              <a:buClrTx/>
              <a:buSzPct val="120000"/>
              <a:buFont typeface="Arial"/>
              <a:buNone/>
              <a:tabLst>
                <a:tab pos="5331084" algn="r"/>
                <a:tab pos="10971155"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pic>
        <p:nvPicPr>
          <p:cNvPr id="19" name="Picture 18">
            <a:extLst>
              <a:ext uri="{FF2B5EF4-FFF2-40B4-BE49-F238E27FC236}">
                <a16:creationId xmlns:a16="http://schemas.microsoft.com/office/drawing/2014/main" id="{A4A5AF66-6AD0-0748-89FA-2E250B707152}"/>
              </a:ext>
            </a:extLst>
          </p:cNvPr>
          <p:cNvPicPr>
            <a:picLocks noChangeAspect="1"/>
          </p:cNvPicPr>
          <p:nvPr userDrawn="1"/>
        </p:nvPicPr>
        <p:blipFill>
          <a:blip r:embed="rId3"/>
          <a:stretch>
            <a:fillRect/>
          </a:stretch>
        </p:blipFill>
        <p:spPr>
          <a:xfrm>
            <a:off x="7201577" y="5963045"/>
            <a:ext cx="4739119" cy="886217"/>
          </a:xfrm>
          <a:prstGeom prst="rect">
            <a:avLst/>
          </a:prstGeom>
        </p:spPr>
      </p:pic>
    </p:spTree>
    <p:extLst>
      <p:ext uri="{BB962C8B-B14F-4D97-AF65-F5344CB8AC3E}">
        <p14:creationId xmlns:p14="http://schemas.microsoft.com/office/powerpoint/2010/main" val="244898507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2" y="777910"/>
            <a:ext cx="9936480" cy="492443"/>
          </a:xfrm>
        </p:spPr>
        <p:txBody>
          <a:bodyPr wrap="square" anchor="ctr">
            <a:spAutoFit/>
          </a:bodyPr>
          <a:lstStyle>
            <a:lvl1pPr>
              <a:lnSpc>
                <a:spcPct val="100000"/>
              </a:lnSpc>
              <a:defRPr sz="3200" spc="0" baseline="0"/>
            </a:lvl1pPr>
          </a:lstStyle>
          <a:p>
            <a:r>
              <a:rPr lang="en-US" dirty="0"/>
              <a:t>Click to edit Master title style</a:t>
            </a:r>
          </a:p>
        </p:txBody>
      </p:sp>
      <p:sp>
        <p:nvSpPr>
          <p:cNvPr id="3" name="Content Placeholder 2"/>
          <p:cNvSpPr>
            <a:spLocks noGrp="1"/>
          </p:cNvSpPr>
          <p:nvPr>
            <p:ph idx="1"/>
          </p:nvPr>
        </p:nvSpPr>
        <p:spPr>
          <a:xfrm>
            <a:off x="609604" y="1828505"/>
            <a:ext cx="10972802" cy="1231107"/>
          </a:xfrm>
        </p:spPr>
        <p:txBody>
          <a:bodyPr wrap="square">
            <a:spAutoFit/>
          </a:bodyPr>
          <a:lstStyle>
            <a:lvl1pPr marL="274279" indent="-274279">
              <a:spcBef>
                <a:spcPts val="0"/>
              </a:spcBef>
              <a:buSzPct val="100000"/>
              <a:buFont typeface="Arial" panose="020B0604020202020204" pitchFamily="34" charset="0"/>
              <a:buChar char="•"/>
              <a:defRPr sz="2000" spc="0" baseline="0"/>
            </a:lvl1pPr>
            <a:lvl2pPr marL="548558" indent="-274279">
              <a:spcBef>
                <a:spcPts val="0"/>
              </a:spcBef>
              <a:defRPr sz="1800" spc="0" baseline="0"/>
            </a:lvl2pPr>
            <a:lvl3pPr marL="822836" indent="-274279">
              <a:spcBef>
                <a:spcPts val="0"/>
              </a:spcBef>
              <a:defRPr sz="1600" spc="0" baseline="0"/>
            </a:lvl3pPr>
            <a:lvl4pPr marL="1097116" indent="-274279">
              <a:spcBef>
                <a:spcPts val="0"/>
              </a:spcBef>
              <a:defRPr sz="1400" spc="0" baseline="0"/>
            </a:lvl4pPr>
            <a:lvl5pPr marL="1371395" indent="-274279">
              <a:spcBef>
                <a:spcPts val="0"/>
              </a:spcBef>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
        <p:nvSpPr>
          <p:cNvPr id="6" name="Footer Placeholder 4"/>
          <p:cNvSpPr>
            <a:spLocks noGrp="1"/>
          </p:cNvSpPr>
          <p:nvPr>
            <p:ph type="ftr" sz="quarter" idx="10"/>
          </p:nvPr>
        </p:nvSpPr>
        <p:spPr>
          <a:xfrm>
            <a:off x="609600" y="6553200"/>
            <a:ext cx="5056717" cy="304800"/>
          </a:xfrm>
          <a:prstGeom prst="rect">
            <a:avLst/>
          </a:prstGeom>
        </p:spPr>
        <p:txBody>
          <a:bodyPr/>
          <a:lstStyle/>
          <a:p>
            <a:r>
              <a:rPr lang="en-US" dirty="0"/>
              <a:t>Medical Scientific Deck - Diabetic Macular Edema</a:t>
            </a:r>
          </a:p>
        </p:txBody>
      </p:sp>
      <p:sp>
        <p:nvSpPr>
          <p:cNvPr id="7" name="Text Placeholder 6"/>
          <p:cNvSpPr>
            <a:spLocks noGrp="1"/>
          </p:cNvSpPr>
          <p:nvPr>
            <p:ph type="body" sz="quarter" idx="12"/>
          </p:nvPr>
        </p:nvSpPr>
        <p:spPr>
          <a:xfrm>
            <a:off x="609599" y="6191971"/>
            <a:ext cx="8229600" cy="123111"/>
          </a:xfrm>
        </p:spPr>
        <p:txBody>
          <a:bodyPr anchor="b">
            <a:spAutoFit/>
          </a:bodyPr>
          <a:lstStyle>
            <a:lvl1pPr marL="0" indent="0">
              <a:spcBef>
                <a:spcPts val="0"/>
              </a:spcBef>
              <a:spcAft>
                <a:spcPts val="0"/>
              </a:spcAft>
              <a:buFont typeface="+mj-lt"/>
              <a:buNone/>
              <a:defRPr sz="800">
                <a:solidFill>
                  <a:srgbClr val="838383"/>
                </a:solidFill>
              </a:defRPr>
            </a:lvl1pPr>
            <a:lvl2pPr marL="304749" indent="0">
              <a:spcBef>
                <a:spcPts val="0"/>
              </a:spcBef>
              <a:spcAft>
                <a:spcPts val="0"/>
              </a:spcAft>
              <a:buNone/>
              <a:defRPr sz="800">
                <a:solidFill>
                  <a:schemeClr val="tx1"/>
                </a:solidFill>
              </a:defRPr>
            </a:lvl2pPr>
            <a:lvl3pPr marL="609494" indent="0">
              <a:spcBef>
                <a:spcPts val="0"/>
              </a:spcBef>
              <a:spcAft>
                <a:spcPts val="0"/>
              </a:spcAft>
              <a:buNone/>
              <a:defRPr sz="800">
                <a:solidFill>
                  <a:schemeClr val="tx1"/>
                </a:solidFill>
              </a:defRPr>
            </a:lvl3pPr>
            <a:lvl4pPr marL="914242" indent="0">
              <a:spcBef>
                <a:spcPts val="0"/>
              </a:spcBef>
              <a:spcAft>
                <a:spcPts val="0"/>
              </a:spcAft>
              <a:buNone/>
              <a:defRPr sz="800">
                <a:solidFill>
                  <a:schemeClr val="tx1"/>
                </a:solidFill>
              </a:defRPr>
            </a:lvl4pPr>
            <a:lvl5pPr marL="1218988" indent="0">
              <a:spcBef>
                <a:spcPts val="0"/>
              </a:spcBef>
              <a:spcAft>
                <a:spcPts val="0"/>
              </a:spcAft>
              <a:buNone/>
              <a:defRPr sz="80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83187705"/>
      </p:ext>
    </p:extLst>
  </p:cSld>
  <p:clrMapOvr>
    <a:masterClrMapping/>
  </p:clrMapOvr>
  <p:hf hdr="0" dt="0"/>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orient="horz" pos="384" userDrawn="1">
          <p15:clr>
            <a:srgbClr val="FBAE40"/>
          </p15:clr>
        </p15:guide>
        <p15:guide id="4" pos="512" userDrawn="1">
          <p15:clr>
            <a:srgbClr val="FBAE40"/>
          </p15:clr>
        </p15:guide>
        <p15:guide id="5" orient="horz" pos="50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5016" indent="-455016">
              <a:buSzPct val="100000"/>
              <a:buFont typeface="+mj-lt"/>
              <a:buAutoNum type="arabicPeriod"/>
              <a:tabLst>
                <a:tab pos="5331084" algn="r"/>
                <a:tab pos="10971155" algn="r"/>
              </a:tabLst>
              <a:defRPr baseline="0"/>
            </a:lvl1pPr>
            <a:lvl2pPr marL="766119" indent="-311104">
              <a:defRPr baseline="0"/>
            </a:lvl2pPr>
            <a:lvl3pPr marL="1068757" indent="-302638">
              <a:defRPr baseline="0"/>
            </a:lvl3pPr>
            <a:lvl4pPr marL="1371395" indent="-302638">
              <a:defRPr baseline="0"/>
            </a:lvl4pPr>
            <a:lvl5pPr marL="1676149" indent="-304754">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917364" y="6375400"/>
            <a:ext cx="5056717" cy="3048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06307594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04754" indent="-304754">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917364" y="6375400"/>
            <a:ext cx="5056717" cy="3048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27836720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828800"/>
            <a:ext cx="5361518" cy="4145280"/>
          </a:xfrm>
        </p:spPr>
        <p:txBody>
          <a:bodyPr>
            <a:normAutofit/>
          </a:bodyPr>
          <a:lstStyle>
            <a:lvl1pPr marL="304754" indent="-304754">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2" y="1828800"/>
            <a:ext cx="5364480" cy="4145280"/>
          </a:xfrm>
        </p:spPr>
        <p:txBody>
          <a:bodyPr>
            <a:normAutofit/>
          </a:bodyPr>
          <a:lstStyle>
            <a:lvl1pPr marL="304754" indent="-304754">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a:xfrm>
            <a:off x="917364" y="6375400"/>
            <a:ext cx="5056717" cy="304800"/>
          </a:xfrm>
          <a:prstGeom prst="rect">
            <a:avLst/>
          </a:prstGeom>
        </p:spPr>
        <p:txBody>
          <a:bodyPr/>
          <a:lstStyle/>
          <a:p>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609602"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114697573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3474720" cy="4145280"/>
          </a:xfrm>
        </p:spPr>
        <p:txBody>
          <a:bodyPr>
            <a:normAutofit/>
          </a:bodyPr>
          <a:lstStyle>
            <a:lvl1pPr marL="304754" indent="-304754">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8642" y="1828800"/>
            <a:ext cx="3474720" cy="4145280"/>
          </a:xfrm>
        </p:spPr>
        <p:txBody>
          <a:bodyPr>
            <a:normAutofit/>
          </a:bodyPr>
          <a:lstStyle>
            <a:lvl1pPr marL="304754" indent="-304754">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a:xfrm>
            <a:off x="917364" y="6375400"/>
            <a:ext cx="5056717" cy="304800"/>
          </a:xfrm>
          <a:prstGeom prst="rect">
            <a:avLst/>
          </a:prstGeom>
        </p:spPr>
        <p:txBody>
          <a:bodyPr/>
          <a:lstStyle/>
          <a:p>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609602" y="457200"/>
            <a:ext cx="10972800" cy="1280160"/>
          </a:xfrm>
        </p:spPr>
        <p:txBody>
          <a:bodyPr/>
          <a:lstStyle/>
          <a:p>
            <a:r>
              <a:rPr lang="en-US"/>
              <a:t>Click to edit Master title style</a:t>
            </a:r>
            <a:endParaRPr lang="en-US" dirty="0"/>
          </a:p>
        </p:txBody>
      </p:sp>
      <p:sp>
        <p:nvSpPr>
          <p:cNvPr id="11" name="Content Placeholder 3"/>
          <p:cNvSpPr>
            <a:spLocks noGrp="1"/>
          </p:cNvSpPr>
          <p:nvPr>
            <p:ph sz="half" idx="25"/>
          </p:nvPr>
        </p:nvSpPr>
        <p:spPr>
          <a:xfrm>
            <a:off x="8107682" y="1828800"/>
            <a:ext cx="3474720" cy="4145280"/>
          </a:xfrm>
        </p:spPr>
        <p:txBody>
          <a:bodyPr>
            <a:normAutofit/>
          </a:bodyPr>
          <a:lstStyle>
            <a:lvl1pPr marL="304754" indent="-304754">
              <a:buSzPct val="100000"/>
              <a:buFont typeface="Wingdings" charset="2"/>
              <a:buChar char="§"/>
              <a:defRPr sz="2400"/>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930814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1828800"/>
            <a:ext cx="5364480" cy="4145280"/>
          </a:xfrm>
        </p:spPr>
        <p:txBody>
          <a:bodyPr>
            <a:normAutofit/>
          </a:bodyPr>
          <a:lstStyle>
            <a:lvl1pPr marL="304754" indent="-304754">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5"/>
          </p:nvPr>
        </p:nvSpPr>
        <p:spPr>
          <a:xfrm>
            <a:off x="917364" y="6375400"/>
            <a:ext cx="5056717" cy="304800"/>
          </a:xfrm>
          <a:prstGeom prst="rect">
            <a:avLst/>
          </a:prstGeom>
        </p:spPr>
        <p:txBody>
          <a:bodyPr/>
          <a:lstStyle/>
          <a:p>
            <a:endParaRPr lang="en-US" dirty="0"/>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dirty="0"/>
          </a:p>
        </p:txBody>
      </p:sp>
      <p:sp>
        <p:nvSpPr>
          <p:cNvPr id="11" name="Content Placeholder 2"/>
          <p:cNvSpPr>
            <a:spLocks noGrp="1"/>
          </p:cNvSpPr>
          <p:nvPr>
            <p:ph sz="half" idx="17"/>
          </p:nvPr>
        </p:nvSpPr>
        <p:spPr>
          <a:xfrm>
            <a:off x="6217922" y="1828800"/>
            <a:ext cx="536448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5" name="Title 4"/>
          <p:cNvSpPr>
            <a:spLocks noGrp="1"/>
          </p:cNvSpPr>
          <p:nvPr>
            <p:ph type="title"/>
          </p:nvPr>
        </p:nvSpPr>
        <p:spPr>
          <a:xfrm>
            <a:off x="609602" y="457200"/>
            <a:ext cx="10972800" cy="1280160"/>
          </a:xfrm>
        </p:spPr>
        <p:txBody>
          <a:bodyPr/>
          <a:lstStyle/>
          <a:p>
            <a:r>
              <a:rPr lang="en-US"/>
              <a:t>Click to edit Master title style</a:t>
            </a:r>
            <a:endParaRPr lang="en-US" dirty="0"/>
          </a:p>
        </p:txBody>
      </p:sp>
      <p:sp>
        <p:nvSpPr>
          <p:cNvPr id="10" name="Text Placeholder 7"/>
          <p:cNvSpPr>
            <a:spLocks noGrp="1"/>
          </p:cNvSpPr>
          <p:nvPr>
            <p:ph type="body" sz="quarter" idx="18" hasCustomPrompt="1"/>
          </p:nvPr>
        </p:nvSpPr>
        <p:spPr>
          <a:xfrm>
            <a:off x="6217922"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73834281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609602" y="457200"/>
            <a:ext cx="10972800" cy="1280160"/>
          </a:xfrm>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609602" y="1828803"/>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3" name="Footer Placeholder 2"/>
          <p:cNvSpPr>
            <a:spLocks noGrp="1"/>
          </p:cNvSpPr>
          <p:nvPr>
            <p:ph type="ftr" sz="quarter" idx="14"/>
          </p:nvPr>
        </p:nvSpPr>
        <p:spPr>
          <a:xfrm>
            <a:off x="917364" y="6375400"/>
            <a:ext cx="5056717" cy="304800"/>
          </a:xfrm>
          <a:prstGeom prst="rect">
            <a:avLst/>
          </a:prstGeom>
        </p:spPr>
        <p:txBody>
          <a:bodyPr/>
          <a:lstStyle/>
          <a:p>
            <a:endParaRPr lang="en-US" dirty="0"/>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2" y="2381958"/>
            <a:ext cx="1097280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2" name="Text Placeholder 7"/>
          <p:cNvSpPr>
            <a:spLocks noGrp="1"/>
          </p:cNvSpPr>
          <p:nvPr>
            <p:ph type="body" sz="quarter" idx="18" hasCustomPrompt="1"/>
          </p:nvPr>
        </p:nvSpPr>
        <p:spPr>
          <a:xfrm>
            <a:off x="609602" y="5547360"/>
            <a:ext cx="1097280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26620877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602" y="457200"/>
            <a:ext cx="10972800" cy="1280160"/>
          </a:xfrm>
        </p:spPr>
        <p:txBody>
          <a:bodyPr/>
          <a:lstStyle/>
          <a:p>
            <a:r>
              <a:rPr lang="en-US"/>
              <a:t>Click to edit Master title style</a:t>
            </a:r>
            <a:endParaRPr lang="en-US" dirty="0"/>
          </a:p>
        </p:txBody>
      </p:sp>
      <p:sp>
        <p:nvSpPr>
          <p:cNvPr id="3" name="Footer Placeholder 2"/>
          <p:cNvSpPr>
            <a:spLocks noGrp="1"/>
          </p:cNvSpPr>
          <p:nvPr>
            <p:ph type="ftr" sz="quarter" idx="16"/>
          </p:nvPr>
        </p:nvSpPr>
        <p:spPr>
          <a:xfrm>
            <a:off x="917364" y="6375400"/>
            <a:ext cx="5056717" cy="304800"/>
          </a:xfrm>
          <a:prstGeom prst="rect">
            <a:avLst/>
          </a:prstGeom>
        </p:spPr>
        <p:txBody>
          <a:bodyPr/>
          <a:lstStyle/>
          <a:p>
            <a:endParaRPr lang="en-US" dirty="0"/>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dirty="0"/>
          </a:p>
        </p:txBody>
      </p:sp>
      <p:sp>
        <p:nvSpPr>
          <p:cNvPr id="14" name="Content Placeholder 2"/>
          <p:cNvSpPr>
            <a:spLocks noGrp="1"/>
          </p:cNvSpPr>
          <p:nvPr>
            <p:ph sz="half" idx="18"/>
          </p:nvPr>
        </p:nvSpPr>
        <p:spPr>
          <a:xfrm>
            <a:off x="609600" y="2381958"/>
            <a:ext cx="536448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5" name="Content Placeholder 2"/>
          <p:cNvSpPr>
            <a:spLocks noGrp="1"/>
          </p:cNvSpPr>
          <p:nvPr>
            <p:ph sz="half" idx="19"/>
          </p:nvPr>
        </p:nvSpPr>
        <p:spPr>
          <a:xfrm>
            <a:off x="6217922" y="2381958"/>
            <a:ext cx="536448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0" name="Text Placeholder 7"/>
          <p:cNvSpPr>
            <a:spLocks noGrp="1"/>
          </p:cNvSpPr>
          <p:nvPr>
            <p:ph type="body" sz="quarter" idx="12" hasCustomPrompt="1"/>
          </p:nvPr>
        </p:nvSpPr>
        <p:spPr>
          <a:xfrm>
            <a:off x="609602" y="1828803"/>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17" name="Text Placeholder 7"/>
          <p:cNvSpPr>
            <a:spLocks noGrp="1"/>
          </p:cNvSpPr>
          <p:nvPr>
            <p:ph type="body" sz="quarter" idx="20" hasCustomPrompt="1"/>
          </p:nvPr>
        </p:nvSpPr>
        <p:spPr>
          <a:xfrm>
            <a:off x="60960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18" name="Text Placeholder 7"/>
          <p:cNvSpPr>
            <a:spLocks noGrp="1"/>
          </p:cNvSpPr>
          <p:nvPr>
            <p:ph type="body" sz="quarter" idx="21" hasCustomPrompt="1"/>
          </p:nvPr>
        </p:nvSpPr>
        <p:spPr>
          <a:xfrm>
            <a:off x="6217922"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36236452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E3BDE7-CD22-5C47-8AB5-1BB7AA03176B}"/>
              </a:ext>
            </a:extLst>
          </p:cNvPr>
          <p:cNvPicPr>
            <a:picLocks noChangeAspect="1"/>
          </p:cNvPicPr>
          <p:nvPr userDrawn="1"/>
        </p:nvPicPr>
        <p:blipFill>
          <a:blip r:embed="rId22"/>
          <a:stretch>
            <a:fillRect/>
          </a:stretch>
        </p:blipFill>
        <p:spPr>
          <a:xfrm>
            <a:off x="7201577" y="5963045"/>
            <a:ext cx="4739119" cy="886217"/>
          </a:xfrm>
          <a:prstGeom prst="rect">
            <a:avLst/>
          </a:prstGeom>
        </p:spPr>
      </p:pic>
      <p:grpSp>
        <p:nvGrpSpPr>
          <p:cNvPr id="7" name="Group 6"/>
          <p:cNvGrpSpPr/>
          <p:nvPr userDrawn="1"/>
        </p:nvGrpSpPr>
        <p:grpSpPr>
          <a:xfrm>
            <a:off x="-182880" y="-182880"/>
            <a:ext cx="12557760" cy="7229856"/>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609602" y="457206"/>
            <a:ext cx="10972800" cy="1281225"/>
          </a:xfrm>
          <a:prstGeom prst="rect">
            <a:avLst/>
          </a:prstGeom>
          <a:noFill/>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609602" y="1828502"/>
            <a:ext cx="10972800" cy="4140500"/>
          </a:xfrm>
          <a:prstGeom prst="rect">
            <a:avLst/>
          </a:prstGeom>
        </p:spPr>
        <p:txBody>
          <a:bodyPr vert="horz" lIns="0" tIns="0" rIns="0" bIns="0" spcCol="18288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userDrawn="1">
            <p:ph type="sldNum" sz="quarter" idx="4"/>
          </p:nvPr>
        </p:nvSpPr>
        <p:spPr>
          <a:xfrm>
            <a:off x="612562" y="6375400"/>
            <a:ext cx="304800" cy="304800"/>
          </a:xfrm>
          <a:prstGeom prst="rect">
            <a:avLst/>
          </a:prstGeom>
        </p:spPr>
        <p:txBody>
          <a:bodyPr vert="horz" lIns="0" tIns="0" rIns="0" bIns="0" rtlCol="0" anchor="t" anchorCtr="0"/>
          <a:lstStyle>
            <a:lvl1pPr>
              <a:defRPr lang="en-US" sz="1200" b="0" i="0" spc="0" baseline="0" smtClean="0">
                <a:solidFill>
                  <a:srgbClr val="7F7F7F"/>
                </a:solidFill>
                <a:latin typeface="+mn-lt"/>
              </a:defRPr>
            </a:lvl1p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2" r:id="rId3"/>
    <p:sldLayoutId id="2147483650" r:id="rId4"/>
    <p:sldLayoutId id="2147483652" r:id="rId5"/>
    <p:sldLayoutId id="2147483676" r:id="rId6"/>
    <p:sldLayoutId id="2147483667" r:id="rId7"/>
    <p:sldLayoutId id="2147483663" r:id="rId8"/>
    <p:sldLayoutId id="2147483664" r:id="rId9"/>
    <p:sldLayoutId id="2147483665" r:id="rId10"/>
    <p:sldLayoutId id="2147483666" r:id="rId11"/>
    <p:sldLayoutId id="2147483680" r:id="rId12"/>
    <p:sldLayoutId id="2147483677" r:id="rId13"/>
    <p:sldLayoutId id="2147483651" r:id="rId14"/>
    <p:sldLayoutId id="2147483673" r:id="rId15"/>
    <p:sldLayoutId id="2147483670" r:id="rId16"/>
    <p:sldLayoutId id="2147483671" r:id="rId17"/>
    <p:sldLayoutId id="2147483669" r:id="rId18"/>
    <p:sldLayoutId id="2147483668" r:id="rId19"/>
    <p:sldLayoutId id="2147483681" r:id="rId20"/>
  </p:sldLayoutIdLst>
  <p:hf hdr="0" dt="0"/>
  <p:txStyles>
    <p:titleStyle>
      <a:lvl1pPr algn="l" defTabSz="1219018" rtl="0" eaLnBrk="1" latinLnBrk="0" hangingPunct="1">
        <a:lnSpc>
          <a:spcPct val="90000"/>
        </a:lnSpc>
        <a:spcBef>
          <a:spcPct val="0"/>
        </a:spcBef>
        <a:buNone/>
        <a:defRPr sz="4267" b="1" i="0" kern="1200" spc="-133" baseline="0">
          <a:solidFill>
            <a:schemeClr val="tx1"/>
          </a:solidFill>
          <a:latin typeface="+mj-lt"/>
          <a:ea typeface="Arial Black" charset="0"/>
          <a:cs typeface="Arial Black" charset="0"/>
        </a:defRPr>
      </a:lvl1pPr>
    </p:titleStyle>
    <p:bodyStyle>
      <a:lvl1pPr marL="304754" indent="-304754" algn="l" defTabSz="1219018" rtl="0" eaLnBrk="1" latinLnBrk="0" hangingPunct="1">
        <a:spcBef>
          <a:spcPts val="1200"/>
        </a:spcBef>
        <a:buClrTx/>
        <a:buSzPct val="100000"/>
        <a:buFont typeface="Wingdings" charset="2"/>
        <a:buChar char="§"/>
        <a:tabLst>
          <a:tab pos="5331084" algn="r"/>
          <a:tab pos="10971155" algn="r"/>
        </a:tabLst>
        <a:defRPr sz="2400" b="0" i="0" kern="1200" spc="0" baseline="0">
          <a:solidFill>
            <a:schemeClr val="tx1"/>
          </a:solidFill>
          <a:latin typeface="+mn-lt"/>
          <a:ea typeface="+mn-ea"/>
          <a:cs typeface="+mn-cs"/>
        </a:defRPr>
      </a:lvl1pPr>
      <a:lvl2pPr marL="609509" indent="-304754" algn="l" defTabSz="121901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2pPr>
      <a:lvl3pPr marL="914263" indent="-304754" algn="l" defTabSz="121901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3pPr>
      <a:lvl4pPr marL="1219018" indent="-304754" algn="l" defTabSz="121901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4pPr>
      <a:lvl5pPr marL="1523773" indent="-304754" algn="l" defTabSz="121901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5pPr>
      <a:lvl6pPr marL="3352297"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3"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18" rtl="0" eaLnBrk="1" latinLnBrk="0" hangingPunct="1">
        <a:defRPr sz="1600" kern="1200">
          <a:solidFill>
            <a:schemeClr val="tx1"/>
          </a:solidFill>
          <a:latin typeface="+mn-lt"/>
          <a:ea typeface="+mn-ea"/>
          <a:cs typeface="+mn-cs"/>
        </a:defRPr>
      </a:lvl1pPr>
      <a:lvl2pPr marL="609509" algn="l" defTabSz="1219018" rtl="0" eaLnBrk="1" latinLnBrk="0" hangingPunct="1">
        <a:defRPr sz="1600" kern="1200">
          <a:solidFill>
            <a:schemeClr val="tx1"/>
          </a:solidFill>
          <a:latin typeface="+mn-lt"/>
          <a:ea typeface="+mn-ea"/>
          <a:cs typeface="+mn-cs"/>
        </a:defRPr>
      </a:lvl2pPr>
      <a:lvl3pPr marL="1219018" algn="l" defTabSz="1219018" rtl="0" eaLnBrk="1" latinLnBrk="0" hangingPunct="1">
        <a:defRPr sz="1600" kern="1200">
          <a:solidFill>
            <a:schemeClr val="tx1"/>
          </a:solidFill>
          <a:latin typeface="+mn-lt"/>
          <a:ea typeface="+mn-ea"/>
          <a:cs typeface="+mn-cs"/>
        </a:defRPr>
      </a:lvl3pPr>
      <a:lvl4pPr marL="1828526" algn="l" defTabSz="1219018" rtl="0" eaLnBrk="1" latinLnBrk="0" hangingPunct="1">
        <a:defRPr sz="1600" kern="1200">
          <a:solidFill>
            <a:schemeClr val="tx1"/>
          </a:solidFill>
          <a:latin typeface="+mn-lt"/>
          <a:ea typeface="+mn-ea"/>
          <a:cs typeface="+mn-cs"/>
        </a:defRPr>
      </a:lvl4pPr>
      <a:lvl5pPr marL="2438034" algn="l" defTabSz="1219018" rtl="0" eaLnBrk="1" latinLnBrk="0" hangingPunct="1">
        <a:defRPr sz="1600" kern="1200">
          <a:solidFill>
            <a:schemeClr val="tx1"/>
          </a:solidFill>
          <a:latin typeface="+mn-lt"/>
          <a:ea typeface="+mn-ea"/>
          <a:cs typeface="+mn-cs"/>
        </a:defRPr>
      </a:lvl5pPr>
      <a:lvl6pPr marL="3047543" algn="l" defTabSz="1219018" rtl="0" eaLnBrk="1" latinLnBrk="0" hangingPunct="1">
        <a:defRPr sz="1600" kern="1200">
          <a:solidFill>
            <a:schemeClr val="tx1"/>
          </a:solidFill>
          <a:latin typeface="+mn-lt"/>
          <a:ea typeface="+mn-ea"/>
          <a:cs typeface="+mn-cs"/>
        </a:defRPr>
      </a:lvl6pPr>
      <a:lvl7pPr marL="3657052" algn="l" defTabSz="1219018" rtl="0" eaLnBrk="1" latinLnBrk="0" hangingPunct="1">
        <a:defRPr sz="1600" kern="1200">
          <a:solidFill>
            <a:schemeClr val="tx1"/>
          </a:solidFill>
          <a:latin typeface="+mn-lt"/>
          <a:ea typeface="+mn-ea"/>
          <a:cs typeface="+mn-cs"/>
        </a:defRPr>
      </a:lvl7pPr>
      <a:lvl8pPr marL="4266560" algn="l" defTabSz="1219018" rtl="0" eaLnBrk="1" latinLnBrk="0" hangingPunct="1">
        <a:defRPr sz="1600" kern="1200">
          <a:solidFill>
            <a:schemeClr val="tx1"/>
          </a:solidFill>
          <a:latin typeface="+mn-lt"/>
          <a:ea typeface="+mn-ea"/>
          <a:cs typeface="+mn-cs"/>
        </a:defRPr>
      </a:lvl8pPr>
      <a:lvl9pPr marL="4876069" algn="l" defTabSz="121901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tiff"/><Relationship Id="rId2"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5" Type="http://schemas.openxmlformats.org/officeDocument/2006/relationships/image" Target="../media/image5.tif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0.xml"/><Relationship Id="rId5" Type="http://schemas.openxmlformats.org/officeDocument/2006/relationships/image" Target="../media/image28.emf"/><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0.xml"/><Relationship Id="rId4" Type="http://schemas.openxmlformats.org/officeDocument/2006/relationships/image" Target="../media/image5.tif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0.xml"/><Relationship Id="rId6" Type="http://schemas.openxmlformats.org/officeDocument/2006/relationships/image" Target="../media/image5.tiff"/><Relationship Id="rId5" Type="http://schemas.openxmlformats.org/officeDocument/2006/relationships/image" Target="../media/image33.tiff"/><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tiff"/><Relationship Id="rId2" Type="http://schemas.openxmlformats.org/officeDocument/2006/relationships/image" Target="../media/image30.jpeg"/><Relationship Id="rId1" Type="http://schemas.openxmlformats.org/officeDocument/2006/relationships/slideLayout" Target="../slideLayouts/slideLayout20.xml"/><Relationship Id="rId6" Type="http://schemas.openxmlformats.org/officeDocument/2006/relationships/image" Target="../media/image33.tiff"/><Relationship Id="rId5" Type="http://schemas.openxmlformats.org/officeDocument/2006/relationships/image" Target="../media/image34.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5.jpg"/><Relationship Id="rId1" Type="http://schemas.openxmlformats.org/officeDocument/2006/relationships/slideLayout" Target="../slideLayouts/slideLayout20.xml"/><Relationship Id="rId4" Type="http://schemas.openxmlformats.org/officeDocument/2006/relationships/image" Target="../media/image5.tiff"/></Relationships>
</file>

<file path=ppt/slides/_rels/slide2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37.png"/><Relationship Id="rId7" Type="http://schemas.openxmlformats.org/officeDocument/2006/relationships/image" Target="../media/image33.tiff"/><Relationship Id="rId2" Type="http://schemas.openxmlformats.org/officeDocument/2006/relationships/image" Target="../media/image36.png"/><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5.tiff"/><Relationship Id="rId5" Type="http://schemas.openxmlformats.org/officeDocument/2006/relationships/image" Target="../media/image33.tiff"/><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43.jpeg"/><Relationship Id="rId7" Type="http://schemas.openxmlformats.org/officeDocument/2006/relationships/image" Target="../media/image33.tiff"/><Relationship Id="rId2" Type="http://schemas.openxmlformats.org/officeDocument/2006/relationships/image" Target="../media/image41.png"/><Relationship Id="rId1" Type="http://schemas.openxmlformats.org/officeDocument/2006/relationships/slideLayout" Target="../slideLayouts/slideLayout20.xml"/><Relationship Id="rId6" Type="http://schemas.openxmlformats.org/officeDocument/2006/relationships/image" Target="../media/image45.jpeg"/><Relationship Id="rId5" Type="http://schemas.openxmlformats.org/officeDocument/2006/relationships/image" Target="../media/image42.png"/><Relationship Id="rId4" Type="http://schemas.openxmlformats.org/officeDocument/2006/relationships/image" Target="../media/image44.jpeg"/><Relationship Id="rId9" Type="http://schemas.openxmlformats.org/officeDocument/2006/relationships/image" Target="../media/image46.jpg"/></Relationships>
</file>

<file path=ppt/slides/_rels/slide28.xml.rels><?xml version="1.0" encoding="UTF-8" standalone="yes"?>
<Relationships xmlns="http://schemas.openxmlformats.org/package/2006/relationships"><Relationship Id="rId3" Type="http://schemas.openxmlformats.org/officeDocument/2006/relationships/hyperlink" Target="https://www.aao.org/eye-health/diseases/macular-edema-diagnosis" TargetMode="External"/><Relationship Id="rId2" Type="http://schemas.openxmlformats.org/officeDocument/2006/relationships/hyperlink" Target="https://eyewiki.aao.org/Diabetic_Macular_Edema#Medical_therapy" TargetMode="Externa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8.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image" Target="../media/image51.emf"/><Relationship Id="rId1" Type="http://schemas.openxmlformats.org/officeDocument/2006/relationships/slideLayout" Target="../slideLayouts/slideLayout20.xml"/><Relationship Id="rId6" Type="http://schemas.openxmlformats.org/officeDocument/2006/relationships/image" Target="../media/image5.tiff"/><Relationship Id="rId5" Type="http://schemas.openxmlformats.org/officeDocument/2006/relationships/image" Target="../media/image54.tiff"/><Relationship Id="rId4" Type="http://schemas.openxmlformats.org/officeDocument/2006/relationships/image" Target="../media/image53.emf"/></Relationships>
</file>

<file path=ppt/slides/_rels/slide3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0.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0.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37741" y="4267200"/>
            <a:ext cx="10374467" cy="1323439"/>
          </a:xfrm>
          <a:prstGeom prst="rect">
            <a:avLst/>
          </a:prstGeom>
          <a:noFill/>
        </p:spPr>
        <p:txBody>
          <a:bodyPr wrap="square" rtlCol="0">
            <a:spAutoFit/>
          </a:bodyPr>
          <a:lstStyle/>
          <a:p>
            <a:r>
              <a:rPr lang="en-US" sz="4000" spc="-100" dirty="0">
                <a:latin typeface="+mj-lt"/>
              </a:rPr>
              <a:t>Diabetic Retinopathy:</a:t>
            </a:r>
            <a:br>
              <a:rPr lang="en-US" sz="4000" spc="-100" dirty="0">
                <a:latin typeface="+mj-lt"/>
              </a:rPr>
            </a:br>
            <a:r>
              <a:rPr lang="en-US" sz="4000" spc="-100" dirty="0">
                <a:latin typeface="+mj-lt"/>
              </a:rPr>
              <a:t>Review or Refer?</a:t>
            </a:r>
            <a:endParaRPr lang="en-US" sz="4000" b="1" spc="-100" dirty="0">
              <a:latin typeface="+mj-lt"/>
              <a:cs typeface="Arial Black" charset="0"/>
            </a:endParaRPr>
          </a:p>
        </p:txBody>
      </p:sp>
      <p:pic>
        <p:nvPicPr>
          <p:cNvPr id="6" name="Picture 5">
            <a:extLst>
              <a:ext uri="{FF2B5EF4-FFF2-40B4-BE49-F238E27FC236}">
                <a16:creationId xmlns:a16="http://schemas.microsoft.com/office/drawing/2014/main" id="{9BD0E25C-C682-7244-B232-A6592441D66B}"/>
              </a:ext>
            </a:extLst>
          </p:cNvPr>
          <p:cNvPicPr>
            <a:picLocks noChangeAspect="1"/>
          </p:cNvPicPr>
          <p:nvPr/>
        </p:nvPicPr>
        <p:blipFill rotWithShape="1">
          <a:blip r:embed="rId3"/>
          <a:srcRect t="22011" b="24960"/>
          <a:stretch/>
        </p:blipFill>
        <p:spPr>
          <a:xfrm>
            <a:off x="932005" y="279811"/>
            <a:ext cx="10890262" cy="3795033"/>
          </a:xfrm>
          <a:prstGeom prst="rect">
            <a:avLst/>
          </a:prstGeom>
        </p:spPr>
      </p:pic>
      <p:sp>
        <p:nvSpPr>
          <p:cNvPr id="4" name="Text Placeholder 3">
            <a:extLst>
              <a:ext uri="{FF2B5EF4-FFF2-40B4-BE49-F238E27FC236}">
                <a16:creationId xmlns:a16="http://schemas.microsoft.com/office/drawing/2014/main" id="{48BC8123-6256-554B-AC57-CD5003FD5DE7}"/>
              </a:ext>
            </a:extLst>
          </p:cNvPr>
          <p:cNvSpPr>
            <a:spLocks noGrp="1"/>
          </p:cNvSpPr>
          <p:nvPr>
            <p:ph type="body" sz="quarter" idx="12"/>
          </p:nvPr>
        </p:nvSpPr>
        <p:spPr/>
        <p:txBody>
          <a:bodyPr/>
          <a:lstStyle/>
          <a:p>
            <a:endParaRPr lang="en-US"/>
          </a:p>
        </p:txBody>
      </p:sp>
      <p:sp>
        <p:nvSpPr>
          <p:cNvPr id="11" name="Text Placeholder 3">
            <a:extLst>
              <a:ext uri="{FF2B5EF4-FFF2-40B4-BE49-F238E27FC236}">
                <a16:creationId xmlns:a16="http://schemas.microsoft.com/office/drawing/2014/main" id="{BF95383F-495A-C34C-A6DD-54054C61111B}"/>
              </a:ext>
            </a:extLst>
          </p:cNvPr>
          <p:cNvSpPr txBox="1">
            <a:spLocks/>
          </p:cNvSpPr>
          <p:nvPr/>
        </p:nvSpPr>
        <p:spPr bwMode="gray">
          <a:xfrm>
            <a:off x="795" y="853775"/>
            <a:ext cx="3047603" cy="731425"/>
          </a:xfrm>
          <a:prstGeom prst="rect">
            <a:avLst/>
          </a:prstGeom>
          <a:solidFill>
            <a:schemeClr val="accent2"/>
          </a:solidFill>
          <a:ln>
            <a:solidFill>
              <a:schemeClr val="bg1"/>
            </a:solidFill>
          </a:ln>
        </p:spPr>
        <p:txBody>
          <a:bodyPr vert="horz" lIns="182880" tIns="45720" rIns="91440" bIns="45720" spcCol="182880" rtlCol="0" anchor="ctr" anchorCtr="0">
            <a:normAutofit/>
          </a:bodyPr>
          <a:lstStyle>
            <a:lvl1pPr marL="0" marR="0" indent="0" algn="l" defTabSz="1219018" rtl="0" eaLnBrk="1" fontAlgn="auto" latinLnBrk="0" hangingPunct="1">
              <a:lnSpc>
                <a:spcPct val="100000"/>
              </a:lnSpc>
              <a:spcBef>
                <a:spcPts val="0"/>
              </a:spcBef>
              <a:spcAft>
                <a:spcPts val="0"/>
              </a:spcAft>
              <a:buClrTx/>
              <a:buSzPct val="120000"/>
              <a:buFont typeface="Arial"/>
              <a:buNone/>
              <a:tabLst>
                <a:tab pos="5331084" algn="r"/>
                <a:tab pos="10971155" algn="r"/>
              </a:tabLst>
              <a:defRPr sz="1333" b="1" i="0" kern="1200" spc="0" baseline="0">
                <a:solidFill>
                  <a:schemeClr val="bg1"/>
                </a:solidFill>
                <a:latin typeface="+mn-lt"/>
                <a:ea typeface="Arial Regular" charset="0"/>
                <a:cs typeface="Arial Regular" charset="0"/>
              </a:defRPr>
            </a:lvl1pPr>
            <a:lvl2pPr marL="0" indent="0" algn="l" defTabSz="1219018" rtl="0" eaLnBrk="1" latinLnBrk="0" hangingPunct="1">
              <a:spcBef>
                <a:spcPts val="0"/>
              </a:spcBef>
              <a:buClrTx/>
              <a:buSzPct val="100000"/>
              <a:buFont typeface="Arial"/>
              <a:buNone/>
              <a:defRPr sz="1200" b="1" i="0" kern="1200" spc="0" baseline="0">
                <a:solidFill>
                  <a:schemeClr val="bg1"/>
                </a:solidFill>
                <a:latin typeface="+mn-lt"/>
                <a:ea typeface="+mn-ea"/>
                <a:cs typeface="+mn-cs"/>
              </a:defRPr>
            </a:lvl2pPr>
            <a:lvl3pPr marL="0" indent="0" algn="l" defTabSz="1219018" rtl="0" eaLnBrk="1" latinLnBrk="0" hangingPunct="1">
              <a:spcBef>
                <a:spcPts val="0"/>
              </a:spcBef>
              <a:buClrTx/>
              <a:buSzPct val="100000"/>
              <a:buFont typeface="Arial"/>
              <a:buNone/>
              <a:defRPr sz="1333" b="1" i="0" kern="1200" spc="0" baseline="0">
                <a:solidFill>
                  <a:schemeClr val="bg1"/>
                </a:solidFill>
                <a:latin typeface="+mn-lt"/>
                <a:ea typeface="+mn-ea"/>
                <a:cs typeface="+mn-cs"/>
              </a:defRPr>
            </a:lvl3pPr>
            <a:lvl4pPr marL="0" indent="0" algn="l" defTabSz="1219018" rtl="0" eaLnBrk="1" latinLnBrk="0" hangingPunct="1">
              <a:spcBef>
                <a:spcPts val="0"/>
              </a:spcBef>
              <a:buClrTx/>
              <a:buSzPct val="100000"/>
              <a:buFont typeface="Arial"/>
              <a:buNone/>
              <a:defRPr sz="1333" b="1" i="0" kern="1200" spc="0" baseline="0">
                <a:solidFill>
                  <a:schemeClr val="bg1"/>
                </a:solidFill>
                <a:latin typeface="+mn-lt"/>
                <a:ea typeface="+mn-ea"/>
                <a:cs typeface="+mn-cs"/>
              </a:defRPr>
            </a:lvl4pPr>
            <a:lvl5pPr marL="0" indent="0" algn="l" defTabSz="1219018" rtl="0" eaLnBrk="1" latinLnBrk="0" hangingPunct="1">
              <a:spcBef>
                <a:spcPts val="0"/>
              </a:spcBef>
              <a:buClrTx/>
              <a:buSzPct val="100000"/>
              <a:buFont typeface="Arial"/>
              <a:buNone/>
              <a:defRPr sz="1333" b="1" i="0" kern="1200" spc="0" baseline="0">
                <a:solidFill>
                  <a:schemeClr val="bg1"/>
                </a:solidFill>
                <a:latin typeface="+mn-lt"/>
                <a:ea typeface="+mn-ea"/>
                <a:cs typeface="+mn-cs"/>
              </a:defRPr>
            </a:lvl5pPr>
            <a:lvl6pPr marL="3352297"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3"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1600" dirty="0">
                <a:cs typeface="Arial Black"/>
              </a:rPr>
              <a:t>Ophthalmology</a:t>
            </a:r>
            <a:r>
              <a:rPr lang="en-US" sz="1400" dirty="0">
                <a:cs typeface="Arial Black"/>
              </a:rPr>
              <a:t>/Retina</a:t>
            </a:r>
            <a:endParaRPr lang="en-US" sz="1400" dirty="0">
              <a:latin typeface="Arial Black" panose="020B0A04020102020204" pitchFamily="34" charset="0"/>
            </a:endParaRPr>
          </a:p>
        </p:txBody>
      </p:sp>
      <p:sp>
        <p:nvSpPr>
          <p:cNvPr id="3" name="Rectangle 2"/>
          <p:cNvSpPr/>
          <p:nvPr/>
        </p:nvSpPr>
        <p:spPr>
          <a:xfrm>
            <a:off x="1676400" y="5867400"/>
            <a:ext cx="6096000" cy="338554"/>
          </a:xfrm>
          <a:prstGeom prst="rect">
            <a:avLst/>
          </a:prstGeom>
        </p:spPr>
        <p:txBody>
          <a:bodyPr>
            <a:spAutoFit/>
          </a:bodyPr>
          <a:lstStyle/>
          <a:p>
            <a:r>
              <a:rPr lang="en-US" sz="1600" dirty="0"/>
              <a:t>Retina/</a:t>
            </a:r>
            <a:r>
              <a:rPr lang="en-US" sz="1600" dirty="0" err="1"/>
              <a:t>Nonpromo</a:t>
            </a:r>
            <a:r>
              <a:rPr lang="en-US" sz="1600" dirty="0"/>
              <a:t>/DME/IN2109137116/26-08-2023</a:t>
            </a:r>
          </a:p>
        </p:txBody>
      </p:sp>
    </p:spTree>
    <p:custDataLst>
      <p:tags r:id="rId1"/>
    </p:custDataLst>
    <p:extLst>
      <p:ext uri="{BB962C8B-B14F-4D97-AF65-F5344CB8AC3E}">
        <p14:creationId xmlns:p14="http://schemas.microsoft.com/office/powerpoint/2010/main" val="39194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10</a:t>
            </a:fld>
            <a:endParaRPr lang="uk-UA" dirty="0"/>
          </a:p>
        </p:txBody>
      </p:sp>
      <p:sp>
        <p:nvSpPr>
          <p:cNvPr id="7" name="Text Placeholder 6"/>
          <p:cNvSpPr>
            <a:spLocks noGrp="1"/>
          </p:cNvSpPr>
          <p:nvPr>
            <p:ph type="body" sz="quarter" idx="12"/>
          </p:nvPr>
        </p:nvSpPr>
        <p:spPr>
          <a:xfrm>
            <a:off x="2133602" y="1341119"/>
            <a:ext cx="9143998" cy="4139932"/>
          </a:xfrm>
        </p:spPr>
        <p:txBody>
          <a:bodyPr>
            <a:normAutofit/>
          </a:bodyPr>
          <a:lstStyle/>
          <a:p>
            <a:r>
              <a:rPr lang="en-US" sz="4000" spc="-100" dirty="0">
                <a:latin typeface="+mj-lt"/>
              </a:rPr>
              <a:t>DR and DME: Factors to look for</a:t>
            </a:r>
          </a:p>
        </p:txBody>
      </p:sp>
      <p:grpSp>
        <p:nvGrpSpPr>
          <p:cNvPr id="5" name="Group 4">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6" name="Pie 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Block Arc 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9" name="Picture 8">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62255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391092" y="6374452"/>
            <a:ext cx="304760" cy="304760"/>
          </a:xfrm>
        </p:spPr>
        <p:txBody>
          <a:bodyPr/>
          <a:lstStyle/>
          <a:p>
            <a:fld id="{47547CF9-5B10-D24F-A8D7-45A9778164F7}" type="slidenum">
              <a:rPr lang="uk-UA" smtClean="0"/>
              <a:pPr/>
              <a:t>11</a:t>
            </a:fld>
            <a:endParaRPr lang="uk-UA" dirty="0"/>
          </a:p>
        </p:txBody>
      </p:sp>
      <p:sp>
        <p:nvSpPr>
          <p:cNvPr id="242" name="TextBox 241"/>
          <p:cNvSpPr txBox="1"/>
          <p:nvPr/>
        </p:nvSpPr>
        <p:spPr>
          <a:xfrm>
            <a:off x="384466" y="5986046"/>
            <a:ext cx="6917915" cy="338554"/>
          </a:xfrm>
          <a:prstGeom prst="rect">
            <a:avLst/>
          </a:prstGeom>
          <a:noFill/>
        </p:spPr>
        <p:txBody>
          <a:bodyPr wrap="square" rtlCol="0">
            <a:spAutoFit/>
          </a:bodyPr>
          <a:lstStyle/>
          <a:p>
            <a:pPr marL="16931">
              <a:defRPr/>
            </a:pPr>
            <a:r>
              <a:rPr lang="en-IN" sz="800" spc="-7" dirty="0">
                <a:cs typeface="Arial"/>
              </a:rPr>
              <a:t>DME, Diabetic </a:t>
            </a:r>
            <a:r>
              <a:rPr lang="en-IN" sz="800" dirty="0">
                <a:cs typeface="Arial"/>
              </a:rPr>
              <a:t>macular </a:t>
            </a:r>
            <a:r>
              <a:rPr lang="en-IN" sz="800" dirty="0" err="1">
                <a:cs typeface="Arial"/>
              </a:rPr>
              <a:t>edema</a:t>
            </a:r>
            <a:r>
              <a:rPr lang="en-IN" sz="800" dirty="0">
                <a:cs typeface="Arial"/>
              </a:rPr>
              <a:t>; </a:t>
            </a:r>
            <a:r>
              <a:rPr lang="en-IN" sz="800" spc="-7" dirty="0">
                <a:cs typeface="Arial"/>
              </a:rPr>
              <a:t>DR, diabetic retinopathy; HbA1c, </a:t>
            </a:r>
            <a:r>
              <a:rPr lang="en-IN" sz="800" dirty="0" err="1">
                <a:cs typeface="Arial"/>
              </a:rPr>
              <a:t>Hemoglobin</a:t>
            </a:r>
            <a:r>
              <a:rPr lang="en-IN" sz="800" spc="207" dirty="0">
                <a:cs typeface="Arial"/>
              </a:rPr>
              <a:t> </a:t>
            </a:r>
            <a:r>
              <a:rPr lang="en-IN" sz="800" dirty="0">
                <a:cs typeface="Arial"/>
              </a:rPr>
              <a:t>A1c</a:t>
            </a:r>
          </a:p>
          <a:p>
            <a:pPr marL="16931">
              <a:defRPr/>
            </a:pPr>
            <a:r>
              <a:rPr lang="en-IN" sz="800" spc="-7" dirty="0">
                <a:cs typeface="Arial"/>
              </a:rPr>
              <a:t>1. </a:t>
            </a:r>
            <a:r>
              <a:rPr lang="en-IN" sz="800" dirty="0">
                <a:cs typeface="Arial"/>
              </a:rPr>
              <a:t>Ding J, </a:t>
            </a:r>
            <a:r>
              <a:rPr lang="en-IN" sz="800" spc="-7" dirty="0">
                <a:cs typeface="Arial"/>
              </a:rPr>
              <a:t>et al. </a:t>
            </a:r>
            <a:r>
              <a:rPr lang="en-IN" sz="800" i="1" spc="-7" dirty="0" err="1">
                <a:cs typeface="Arial"/>
              </a:rPr>
              <a:t>Curr</a:t>
            </a:r>
            <a:r>
              <a:rPr lang="en-IN" sz="800" i="1" spc="-7" dirty="0">
                <a:cs typeface="Arial"/>
              </a:rPr>
              <a:t> </a:t>
            </a:r>
            <a:r>
              <a:rPr lang="en-IN" sz="800" i="1" dirty="0">
                <a:cs typeface="Arial"/>
              </a:rPr>
              <a:t>Diab R</a:t>
            </a:r>
            <a:r>
              <a:rPr lang="en-IN" sz="800" dirty="0">
                <a:cs typeface="Arial"/>
              </a:rPr>
              <a:t>ep </a:t>
            </a:r>
            <a:r>
              <a:rPr lang="en-IN" sz="800" spc="-7" dirty="0">
                <a:cs typeface="Arial"/>
              </a:rPr>
              <a:t>2012;12(4):346-54; 2. </a:t>
            </a:r>
            <a:r>
              <a:rPr lang="en-IN" sz="800" dirty="0">
                <a:cs typeface="Arial"/>
              </a:rPr>
              <a:t>Varma </a:t>
            </a:r>
            <a:r>
              <a:rPr lang="en-IN" sz="800" spc="-7" dirty="0">
                <a:cs typeface="Arial"/>
              </a:rPr>
              <a:t>R, et al. </a:t>
            </a:r>
            <a:r>
              <a:rPr lang="en-IN" sz="800" i="1" dirty="0">
                <a:cs typeface="Arial"/>
              </a:rPr>
              <a:t>JAMA </a:t>
            </a:r>
            <a:r>
              <a:rPr lang="en-IN" sz="800" i="1" spc="-7" dirty="0" err="1">
                <a:cs typeface="Arial"/>
              </a:rPr>
              <a:t>Ophthalmol</a:t>
            </a:r>
            <a:r>
              <a:rPr lang="en-IN" sz="800" i="1" spc="-7" dirty="0">
                <a:cs typeface="Arial"/>
              </a:rPr>
              <a:t> </a:t>
            </a:r>
            <a:r>
              <a:rPr lang="en-IN" sz="800" i="1" spc="120" dirty="0">
                <a:cs typeface="Arial"/>
              </a:rPr>
              <a:t> </a:t>
            </a:r>
            <a:r>
              <a:rPr lang="en-IN" sz="800" spc="-7" dirty="0">
                <a:cs typeface="Arial"/>
              </a:rPr>
              <a:t>2014;132:1334-40.</a:t>
            </a:r>
            <a:endParaRPr lang="en-IN" sz="800"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78" y="310651"/>
            <a:ext cx="10866822"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IN" sz="3200" b="0" spc="-133" dirty="0"/>
              <a:t>Risk factors for DME and DR</a:t>
            </a:r>
            <a:r>
              <a:rPr lang="en-IN" sz="3200" b="0" spc="-133" baseline="30000" dirty="0"/>
              <a:t>1</a:t>
            </a:r>
            <a:endParaRPr lang="en-US" sz="3200" b="0" spc="-133" baseline="30000" dirty="0"/>
          </a:p>
        </p:txBody>
      </p:sp>
      <p:sp>
        <p:nvSpPr>
          <p:cNvPr id="63" name="object 17">
            <a:extLst>
              <a:ext uri="{FF2B5EF4-FFF2-40B4-BE49-F238E27FC236}">
                <a16:creationId xmlns:a16="http://schemas.microsoft.com/office/drawing/2014/main" id="{8B8B07B5-F608-334B-A9FC-0818DEA6C5C2}"/>
              </a:ext>
            </a:extLst>
          </p:cNvPr>
          <p:cNvSpPr/>
          <p:nvPr/>
        </p:nvSpPr>
        <p:spPr>
          <a:xfrm>
            <a:off x="4369025" y="2153085"/>
            <a:ext cx="3895561" cy="2653789"/>
          </a:xfrm>
          <a:prstGeom prst="rect">
            <a:avLst/>
          </a:prstGeom>
          <a:blipFill>
            <a:blip r:embed="rId2" cstate="print"/>
            <a:stretch>
              <a:fillRect/>
            </a:stretch>
          </a:blipFill>
        </p:spPr>
        <p:txBody>
          <a:bodyPr wrap="square" lIns="0" tIns="0" rIns="0" bIns="0" rtlCol="0"/>
          <a:lstStyle/>
          <a:p>
            <a:pPr defTabSz="1219018">
              <a:defRPr/>
            </a:pPr>
            <a:endParaRPr sz="1400">
              <a:solidFill>
                <a:prstClr val="black"/>
              </a:solidFill>
              <a:latin typeface="Calibri"/>
            </a:endParaRPr>
          </a:p>
        </p:txBody>
      </p:sp>
      <p:sp>
        <p:nvSpPr>
          <p:cNvPr id="64" name="Rectangle 63">
            <a:extLst>
              <a:ext uri="{FF2B5EF4-FFF2-40B4-BE49-F238E27FC236}">
                <a16:creationId xmlns:a16="http://schemas.microsoft.com/office/drawing/2014/main" id="{1D54D020-17E7-5449-A276-483610F05808}"/>
              </a:ext>
            </a:extLst>
          </p:cNvPr>
          <p:cNvSpPr/>
          <p:nvPr/>
        </p:nvSpPr>
        <p:spPr>
          <a:xfrm>
            <a:off x="1062988" y="1799745"/>
            <a:ext cx="2369815" cy="4198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8" name="TextBox 7">
            <a:extLst>
              <a:ext uri="{FF2B5EF4-FFF2-40B4-BE49-F238E27FC236}">
                <a16:creationId xmlns:a16="http://schemas.microsoft.com/office/drawing/2014/main" id="{04A8331E-477E-B543-B292-AAA479C07AEA}"/>
              </a:ext>
            </a:extLst>
          </p:cNvPr>
          <p:cNvSpPr txBox="1"/>
          <p:nvPr/>
        </p:nvSpPr>
        <p:spPr>
          <a:xfrm>
            <a:off x="1508750" y="1814253"/>
            <a:ext cx="1478290" cy="369332"/>
          </a:xfrm>
          <a:prstGeom prst="rect">
            <a:avLst/>
          </a:prstGeom>
          <a:noFill/>
        </p:spPr>
        <p:txBody>
          <a:bodyPr wrap="none" rtlCol="0" anchor="t">
            <a:spAutoFit/>
          </a:bodyPr>
          <a:lstStyle/>
          <a:p>
            <a:pPr lvl="0" algn="ctr">
              <a:defRPr/>
            </a:pPr>
            <a:r>
              <a:rPr lang="en-US" sz="1800" b="1" spc="-13" dirty="0">
                <a:latin typeface="Arial Black"/>
                <a:cs typeface="Arial Black"/>
              </a:rPr>
              <a:t>Modifiable</a:t>
            </a:r>
          </a:p>
        </p:txBody>
      </p:sp>
      <p:graphicFrame>
        <p:nvGraphicFramePr>
          <p:cNvPr id="76" name="object 14">
            <a:extLst>
              <a:ext uri="{FF2B5EF4-FFF2-40B4-BE49-F238E27FC236}">
                <a16:creationId xmlns:a16="http://schemas.microsoft.com/office/drawing/2014/main" id="{D6541123-2677-924D-9759-721F3B66E694}"/>
              </a:ext>
            </a:extLst>
          </p:cNvPr>
          <p:cNvGraphicFramePr>
            <a:graphicFrameLocks noGrp="1"/>
          </p:cNvGraphicFramePr>
          <p:nvPr>
            <p:extLst>
              <p:ext uri="{D42A27DB-BD31-4B8C-83A1-F6EECF244321}">
                <p14:modId xmlns:p14="http://schemas.microsoft.com/office/powerpoint/2010/main" val="2003173824"/>
              </p:ext>
            </p:extLst>
          </p:nvPr>
        </p:nvGraphicFramePr>
        <p:xfrm>
          <a:off x="8404331" y="2234083"/>
          <a:ext cx="3401048" cy="2086848"/>
        </p:xfrm>
        <a:graphic>
          <a:graphicData uri="http://schemas.openxmlformats.org/drawingml/2006/table">
            <a:tbl>
              <a:tblPr firstRow="1" bandRow="1">
                <a:tableStyleId>{2D5ABB26-0587-4C30-8999-92F81FD0307C}</a:tableStyleId>
              </a:tblPr>
              <a:tblGrid>
                <a:gridCol w="1581150">
                  <a:extLst>
                    <a:ext uri="{9D8B030D-6E8A-4147-A177-3AD203B41FA5}">
                      <a16:colId xmlns:a16="http://schemas.microsoft.com/office/drawing/2014/main" val="20000"/>
                    </a:ext>
                  </a:extLst>
                </a:gridCol>
                <a:gridCol w="900607">
                  <a:extLst>
                    <a:ext uri="{9D8B030D-6E8A-4147-A177-3AD203B41FA5}">
                      <a16:colId xmlns:a16="http://schemas.microsoft.com/office/drawing/2014/main" val="20001"/>
                    </a:ext>
                  </a:extLst>
                </a:gridCol>
                <a:gridCol w="919291">
                  <a:extLst>
                    <a:ext uri="{9D8B030D-6E8A-4147-A177-3AD203B41FA5}">
                      <a16:colId xmlns:a16="http://schemas.microsoft.com/office/drawing/2014/main" val="20002"/>
                    </a:ext>
                  </a:extLst>
                </a:gridCol>
              </a:tblGrid>
              <a:tr h="441444">
                <a:tc gridSpan="2">
                  <a:txBody>
                    <a:bodyPr/>
                    <a:lstStyle/>
                    <a:p>
                      <a:pPr marR="303530" algn="r">
                        <a:lnSpc>
                          <a:spcPct val="100000"/>
                        </a:lnSpc>
                        <a:spcBef>
                          <a:spcPts val="910"/>
                        </a:spcBef>
                      </a:pPr>
                      <a:endParaRPr sz="1700" dirty="0">
                        <a:latin typeface="Arial"/>
                        <a:cs typeface="Arial"/>
                      </a:endParaRPr>
                    </a:p>
                  </a:txBody>
                  <a:tcPr marL="0" marR="0" marT="0" marB="0">
                    <a:lnR w="57911">
                      <a:solidFill>
                        <a:srgbClr val="FFFFFF"/>
                      </a:solidFill>
                      <a:prstDash val="solid"/>
                    </a:lnR>
                  </a:tcPr>
                </a:tc>
                <a:tc hMerge="1">
                  <a:txBody>
                    <a:bodyPr/>
                    <a:lstStyle/>
                    <a:p>
                      <a:endParaRPr/>
                    </a:p>
                  </a:txBody>
                  <a:tcPr marL="0" marR="0" marT="0" marB="0"/>
                </a:tc>
                <a:tc>
                  <a:txBody>
                    <a:bodyPr/>
                    <a:lstStyle/>
                    <a:p>
                      <a:pPr marL="167005">
                        <a:lnSpc>
                          <a:spcPct val="100000"/>
                        </a:lnSpc>
                        <a:spcBef>
                          <a:spcPts val="910"/>
                        </a:spcBef>
                      </a:pPr>
                      <a:endParaRPr lang="en-IN" sz="1700" dirty="0">
                        <a:latin typeface="Arial"/>
                        <a:cs typeface="Arial"/>
                      </a:endParaRPr>
                    </a:p>
                  </a:txBody>
                  <a:tcPr marL="0" marR="0" marT="133040" marB="0">
                    <a:lnL w="57911">
                      <a:solidFill>
                        <a:srgbClr val="FFFFFF"/>
                      </a:solidFill>
                      <a:prstDash val="solid"/>
                    </a:lnL>
                  </a:tcPr>
                </a:tc>
                <a:extLst>
                  <a:ext uri="{0D108BD9-81ED-4DB2-BD59-A6C34878D82A}">
                    <a16:rowId xmlns:a16="http://schemas.microsoft.com/office/drawing/2014/main" val="10000"/>
                  </a:ext>
                </a:extLst>
              </a:tr>
              <a:tr h="345582">
                <a:tc>
                  <a:txBody>
                    <a:bodyPr/>
                    <a:lstStyle/>
                    <a:p>
                      <a:pPr marL="73025" algn="l" defTabSz="1219018" rtl="0" eaLnBrk="1" latinLnBrk="0" hangingPunct="1">
                        <a:lnSpc>
                          <a:spcPct val="100000"/>
                        </a:lnSpc>
                        <a:spcBef>
                          <a:spcPts val="430"/>
                        </a:spcBef>
                      </a:pPr>
                      <a:r>
                        <a:rPr sz="1800" b="1" kern="1200" spc="-5" dirty="0">
                          <a:solidFill>
                            <a:srgbClr val="023760"/>
                          </a:solidFill>
                          <a:latin typeface="Arial"/>
                          <a:ea typeface="+mn-ea"/>
                          <a:cs typeface="Arial"/>
                        </a:rPr>
                        <a:t>Diabetes duration</a:t>
                      </a:r>
                    </a:p>
                  </a:txBody>
                  <a:tcPr marL="0" marR="0" marT="31432" marB="0">
                    <a:lnB w="19811">
                      <a:solidFill>
                        <a:srgbClr val="FFFFFF"/>
                      </a:solidFill>
                      <a:prstDash val="solid"/>
                    </a:lnB>
                    <a:solidFill>
                      <a:srgbClr val="94D2FF">
                        <a:alpha val="38038"/>
                      </a:srgbClr>
                    </a:solidFill>
                  </a:tcPr>
                </a:tc>
                <a:tc>
                  <a:txBody>
                    <a:bodyPr/>
                    <a:lstStyle/>
                    <a:p>
                      <a:pPr marL="126364">
                        <a:lnSpc>
                          <a:spcPts val="1864"/>
                        </a:lnSpc>
                      </a:pPr>
                      <a:r>
                        <a:rPr sz="1700" spc="-5" dirty="0">
                          <a:solidFill>
                            <a:srgbClr val="023760"/>
                          </a:solidFill>
                          <a:latin typeface="Arial"/>
                          <a:cs typeface="Arial"/>
                        </a:rPr>
                        <a:t>+ +</a:t>
                      </a:r>
                      <a:r>
                        <a:rPr sz="1700" spc="-80" dirty="0">
                          <a:solidFill>
                            <a:srgbClr val="023760"/>
                          </a:solidFill>
                          <a:latin typeface="Arial"/>
                          <a:cs typeface="Arial"/>
                        </a:rPr>
                        <a:t> </a:t>
                      </a:r>
                      <a:r>
                        <a:rPr sz="1700" spc="-5" dirty="0">
                          <a:solidFill>
                            <a:srgbClr val="023760"/>
                          </a:solidFill>
                          <a:latin typeface="Arial"/>
                          <a:cs typeface="Arial"/>
                        </a:rPr>
                        <a:t>+</a:t>
                      </a:r>
                      <a:endParaRPr sz="1700" dirty="0">
                        <a:latin typeface="Arial"/>
                        <a:cs typeface="Arial"/>
                      </a:endParaRPr>
                    </a:p>
                  </a:txBody>
                  <a:tcPr marL="0" marR="0" marT="0" marB="0">
                    <a:lnB w="19811">
                      <a:solidFill>
                        <a:srgbClr val="FFFFFF"/>
                      </a:solidFill>
                      <a:prstDash val="solid"/>
                    </a:lnB>
                    <a:solidFill>
                      <a:srgbClr val="94D2FF">
                        <a:alpha val="38038"/>
                      </a:srgbClr>
                    </a:solidFill>
                  </a:tcPr>
                </a:tc>
                <a:tc>
                  <a:txBody>
                    <a:bodyPr/>
                    <a:lstStyle/>
                    <a:p>
                      <a:pPr marL="168910">
                        <a:lnSpc>
                          <a:spcPts val="1864"/>
                        </a:lnSpc>
                      </a:pPr>
                      <a:r>
                        <a:rPr lang="en-IN" sz="1700" spc="-5">
                          <a:solidFill>
                            <a:srgbClr val="023760"/>
                          </a:solidFill>
                          <a:latin typeface="Arial"/>
                          <a:cs typeface="Arial"/>
                        </a:rPr>
                        <a:t>+ +</a:t>
                      </a:r>
                      <a:r>
                        <a:rPr lang="en-IN" sz="1700" spc="-80">
                          <a:solidFill>
                            <a:srgbClr val="023760"/>
                          </a:solidFill>
                          <a:latin typeface="Arial"/>
                          <a:cs typeface="Arial"/>
                        </a:rPr>
                        <a:t> </a:t>
                      </a:r>
                      <a:r>
                        <a:rPr lang="en-IN" sz="1700" spc="-5">
                          <a:solidFill>
                            <a:srgbClr val="023760"/>
                          </a:solidFill>
                          <a:latin typeface="Arial"/>
                          <a:cs typeface="Arial"/>
                        </a:rPr>
                        <a:t>+</a:t>
                      </a:r>
                      <a:endParaRPr lang="en-IN" sz="1700">
                        <a:latin typeface="Arial"/>
                        <a:cs typeface="Arial"/>
                      </a:endParaRPr>
                    </a:p>
                  </a:txBody>
                  <a:tcPr marL="0" marR="0" marT="0" marB="0">
                    <a:lnB w="19811">
                      <a:solidFill>
                        <a:srgbClr val="FFFFFF"/>
                      </a:solidFill>
                      <a:prstDash val="solid"/>
                    </a:lnB>
                    <a:solidFill>
                      <a:srgbClr val="94D2FF">
                        <a:alpha val="38038"/>
                      </a:srgbClr>
                    </a:solidFill>
                  </a:tcPr>
                </a:tc>
                <a:extLst>
                  <a:ext uri="{0D108BD9-81ED-4DB2-BD59-A6C34878D82A}">
                    <a16:rowId xmlns:a16="http://schemas.microsoft.com/office/drawing/2014/main" val="10001"/>
                  </a:ext>
                </a:extLst>
              </a:tr>
              <a:tr h="362398">
                <a:tc>
                  <a:txBody>
                    <a:bodyPr/>
                    <a:lstStyle/>
                    <a:p>
                      <a:pPr marL="48895">
                        <a:lnSpc>
                          <a:spcPct val="100000"/>
                        </a:lnSpc>
                        <a:spcBef>
                          <a:spcPts val="215"/>
                        </a:spcBef>
                      </a:pPr>
                      <a:r>
                        <a:rPr sz="1500" dirty="0">
                          <a:solidFill>
                            <a:srgbClr val="023760"/>
                          </a:solidFill>
                          <a:latin typeface="Arial"/>
                          <a:cs typeface="Arial"/>
                        </a:rPr>
                        <a:t>Ethnicity</a:t>
                      </a:r>
                      <a:endParaRPr sz="1500">
                        <a:latin typeface="Arial"/>
                        <a:cs typeface="Arial"/>
                      </a:endParaRPr>
                    </a:p>
                  </a:txBody>
                  <a:tcPr marL="0" marR="0" marT="31432" marB="0">
                    <a:lnT w="19811">
                      <a:solidFill>
                        <a:srgbClr val="FFFFFF"/>
                      </a:solidFill>
                      <a:prstDash val="solid"/>
                    </a:lnT>
                    <a:lnB w="21335">
                      <a:solidFill>
                        <a:srgbClr val="FFFFFF"/>
                      </a:solidFill>
                      <a:prstDash val="solid"/>
                    </a:lnB>
                    <a:solidFill>
                      <a:srgbClr val="56B1B3">
                        <a:alpha val="58038"/>
                      </a:srgbClr>
                    </a:solidFill>
                  </a:tcPr>
                </a:tc>
                <a:tc>
                  <a:txBody>
                    <a:bodyPr/>
                    <a:lstStyle/>
                    <a:p>
                      <a:pPr marL="126364">
                        <a:lnSpc>
                          <a:spcPct val="100000"/>
                        </a:lnSpc>
                        <a:spcBef>
                          <a:spcPts val="50"/>
                        </a:spcBef>
                      </a:pPr>
                      <a:r>
                        <a:rPr sz="1700" spc="-5" dirty="0">
                          <a:solidFill>
                            <a:srgbClr val="023760"/>
                          </a:solidFill>
                          <a:latin typeface="Arial"/>
                          <a:cs typeface="Arial"/>
                        </a:rPr>
                        <a:t>+</a:t>
                      </a:r>
                      <a:r>
                        <a:rPr sz="1700" spc="-85" dirty="0">
                          <a:solidFill>
                            <a:srgbClr val="023760"/>
                          </a:solidFill>
                          <a:latin typeface="Arial"/>
                          <a:cs typeface="Arial"/>
                        </a:rPr>
                        <a:t> </a:t>
                      </a:r>
                      <a:r>
                        <a:rPr sz="1700" spc="-5" dirty="0">
                          <a:solidFill>
                            <a:srgbClr val="023760"/>
                          </a:solidFill>
                          <a:latin typeface="Arial"/>
                          <a:cs typeface="Arial"/>
                        </a:rPr>
                        <a:t>+</a:t>
                      </a:r>
                      <a:endParaRPr sz="1700" dirty="0">
                        <a:latin typeface="Arial"/>
                        <a:cs typeface="Arial"/>
                      </a:endParaRPr>
                    </a:p>
                  </a:txBody>
                  <a:tcPr marL="0" marR="0" marT="7310" marB="0">
                    <a:lnT w="19811">
                      <a:solidFill>
                        <a:srgbClr val="FFFFFF"/>
                      </a:solidFill>
                      <a:prstDash val="solid"/>
                    </a:lnT>
                    <a:lnB w="21335">
                      <a:solidFill>
                        <a:srgbClr val="FFFFFF"/>
                      </a:solidFill>
                      <a:prstDash val="solid"/>
                    </a:lnB>
                    <a:solidFill>
                      <a:srgbClr val="56B1B3">
                        <a:alpha val="58038"/>
                      </a:srgbClr>
                    </a:solidFill>
                  </a:tcPr>
                </a:tc>
                <a:tc>
                  <a:txBody>
                    <a:bodyPr/>
                    <a:lstStyle/>
                    <a:p>
                      <a:pPr marL="180340">
                        <a:lnSpc>
                          <a:spcPct val="100000"/>
                        </a:lnSpc>
                        <a:spcBef>
                          <a:spcPts val="50"/>
                        </a:spcBef>
                      </a:pPr>
                      <a:r>
                        <a:rPr lang="en-IN" sz="1700" spc="-5" dirty="0">
                          <a:solidFill>
                            <a:srgbClr val="023760"/>
                          </a:solidFill>
                          <a:latin typeface="Arial"/>
                          <a:cs typeface="Arial"/>
                        </a:rPr>
                        <a:t>+</a:t>
                      </a:r>
                      <a:r>
                        <a:rPr lang="en-IN" sz="1700" spc="-85" dirty="0">
                          <a:solidFill>
                            <a:srgbClr val="023760"/>
                          </a:solidFill>
                          <a:latin typeface="Arial"/>
                          <a:cs typeface="Arial"/>
                        </a:rPr>
                        <a:t> </a:t>
                      </a:r>
                      <a:r>
                        <a:rPr lang="en-IN" sz="1700" spc="-5" dirty="0">
                          <a:solidFill>
                            <a:srgbClr val="023760"/>
                          </a:solidFill>
                          <a:latin typeface="Arial"/>
                          <a:cs typeface="Arial"/>
                        </a:rPr>
                        <a:t>+</a:t>
                      </a:r>
                      <a:endParaRPr lang="en-IN" sz="1700" dirty="0">
                        <a:latin typeface="Arial"/>
                        <a:cs typeface="Arial"/>
                      </a:endParaRPr>
                    </a:p>
                  </a:txBody>
                  <a:tcPr marL="0" marR="0" marT="7310" marB="0">
                    <a:lnT w="19811">
                      <a:solidFill>
                        <a:srgbClr val="FFFFFF"/>
                      </a:solidFill>
                      <a:prstDash val="solid"/>
                    </a:lnT>
                    <a:lnB w="21335">
                      <a:solidFill>
                        <a:srgbClr val="FFFFFF"/>
                      </a:solidFill>
                      <a:prstDash val="solid"/>
                    </a:lnB>
                    <a:solidFill>
                      <a:srgbClr val="56B1B3">
                        <a:alpha val="58038"/>
                      </a:srgbClr>
                    </a:solidFill>
                  </a:tcPr>
                </a:tc>
                <a:extLst>
                  <a:ext uri="{0D108BD9-81ED-4DB2-BD59-A6C34878D82A}">
                    <a16:rowId xmlns:a16="http://schemas.microsoft.com/office/drawing/2014/main" val="10002"/>
                  </a:ext>
                </a:extLst>
              </a:tr>
              <a:tr h="359877">
                <a:tc>
                  <a:txBody>
                    <a:bodyPr/>
                    <a:lstStyle/>
                    <a:p>
                      <a:pPr marL="48895">
                        <a:lnSpc>
                          <a:spcPct val="100000"/>
                        </a:lnSpc>
                        <a:spcBef>
                          <a:spcPts val="175"/>
                        </a:spcBef>
                      </a:pPr>
                      <a:r>
                        <a:rPr sz="1500" dirty="0">
                          <a:solidFill>
                            <a:srgbClr val="023760"/>
                          </a:solidFill>
                          <a:latin typeface="Arial"/>
                          <a:cs typeface="Arial"/>
                        </a:rPr>
                        <a:t>Puberty</a:t>
                      </a:r>
                      <a:endParaRPr sz="1500">
                        <a:latin typeface="Arial"/>
                        <a:cs typeface="Arial"/>
                      </a:endParaRPr>
                    </a:p>
                  </a:txBody>
                  <a:tcPr marL="0" marR="0" marT="25585" marB="0">
                    <a:lnT w="21335">
                      <a:solidFill>
                        <a:srgbClr val="FFFFFF"/>
                      </a:solidFill>
                      <a:prstDash val="solid"/>
                    </a:lnT>
                    <a:lnB w="18287">
                      <a:solidFill>
                        <a:srgbClr val="FFFFFF"/>
                      </a:solidFill>
                      <a:prstDash val="solid"/>
                    </a:lnB>
                    <a:solidFill>
                      <a:srgbClr val="5191DD">
                        <a:alpha val="38038"/>
                      </a:srgbClr>
                    </a:solidFill>
                  </a:tcPr>
                </a:tc>
                <a:tc>
                  <a:txBody>
                    <a:bodyPr/>
                    <a:lstStyle/>
                    <a:p>
                      <a:pPr marL="126364">
                        <a:lnSpc>
                          <a:spcPct val="100000"/>
                        </a:lnSpc>
                        <a:spcBef>
                          <a:spcPts val="95"/>
                        </a:spcBef>
                      </a:pPr>
                      <a:r>
                        <a:rPr sz="1700" spc="-5" dirty="0">
                          <a:solidFill>
                            <a:srgbClr val="023760"/>
                          </a:solidFill>
                          <a:latin typeface="Arial"/>
                          <a:cs typeface="Arial"/>
                        </a:rPr>
                        <a:t>+</a:t>
                      </a:r>
                      <a:r>
                        <a:rPr sz="1700" spc="-85" dirty="0">
                          <a:solidFill>
                            <a:srgbClr val="023760"/>
                          </a:solidFill>
                          <a:latin typeface="Arial"/>
                          <a:cs typeface="Arial"/>
                        </a:rPr>
                        <a:t> </a:t>
                      </a:r>
                      <a:r>
                        <a:rPr sz="1700" spc="-5" dirty="0">
                          <a:solidFill>
                            <a:srgbClr val="023760"/>
                          </a:solidFill>
                          <a:latin typeface="Arial"/>
                          <a:cs typeface="Arial"/>
                        </a:rPr>
                        <a:t>+</a:t>
                      </a:r>
                      <a:endParaRPr sz="1700">
                        <a:latin typeface="Arial"/>
                        <a:cs typeface="Arial"/>
                      </a:endParaRPr>
                    </a:p>
                  </a:txBody>
                  <a:tcPr marL="0" marR="0" marT="13889" marB="0">
                    <a:lnT w="21335">
                      <a:solidFill>
                        <a:srgbClr val="FFFFFF"/>
                      </a:solidFill>
                      <a:prstDash val="solid"/>
                    </a:lnT>
                    <a:lnB w="18287">
                      <a:solidFill>
                        <a:srgbClr val="FFFFFF"/>
                      </a:solidFill>
                      <a:prstDash val="solid"/>
                    </a:lnB>
                    <a:solidFill>
                      <a:srgbClr val="5191DD">
                        <a:alpha val="38038"/>
                      </a:srgbClr>
                    </a:solidFill>
                  </a:tcPr>
                </a:tc>
                <a:tc>
                  <a:txBody>
                    <a:bodyPr/>
                    <a:lstStyle/>
                    <a:p>
                      <a:pPr marL="180340">
                        <a:lnSpc>
                          <a:spcPct val="100000"/>
                        </a:lnSpc>
                        <a:spcBef>
                          <a:spcPts val="95"/>
                        </a:spcBef>
                      </a:pPr>
                      <a:r>
                        <a:rPr lang="en-IN" sz="1700" spc="-5">
                          <a:solidFill>
                            <a:srgbClr val="023760"/>
                          </a:solidFill>
                          <a:latin typeface="Arial"/>
                          <a:cs typeface="Arial"/>
                        </a:rPr>
                        <a:t>+</a:t>
                      </a:r>
                      <a:r>
                        <a:rPr lang="en-IN" sz="1700" spc="-85">
                          <a:solidFill>
                            <a:srgbClr val="023760"/>
                          </a:solidFill>
                          <a:latin typeface="Arial"/>
                          <a:cs typeface="Arial"/>
                        </a:rPr>
                        <a:t> </a:t>
                      </a:r>
                      <a:r>
                        <a:rPr lang="en-IN" sz="1700" spc="-5">
                          <a:solidFill>
                            <a:srgbClr val="023760"/>
                          </a:solidFill>
                          <a:latin typeface="Arial"/>
                          <a:cs typeface="Arial"/>
                        </a:rPr>
                        <a:t>+</a:t>
                      </a:r>
                      <a:endParaRPr lang="en-IN" sz="1700">
                        <a:latin typeface="Arial"/>
                        <a:cs typeface="Arial"/>
                      </a:endParaRPr>
                    </a:p>
                  </a:txBody>
                  <a:tcPr marL="0" marR="0" marT="13889" marB="0">
                    <a:lnT w="21335">
                      <a:solidFill>
                        <a:srgbClr val="FFFFFF"/>
                      </a:solidFill>
                      <a:prstDash val="solid"/>
                    </a:lnT>
                    <a:lnB w="18287">
                      <a:solidFill>
                        <a:srgbClr val="FFFFFF"/>
                      </a:solidFill>
                      <a:prstDash val="solid"/>
                    </a:lnB>
                    <a:solidFill>
                      <a:srgbClr val="5191DD">
                        <a:alpha val="38038"/>
                      </a:srgbClr>
                    </a:solidFill>
                  </a:tcPr>
                </a:tc>
                <a:extLst>
                  <a:ext uri="{0D108BD9-81ED-4DB2-BD59-A6C34878D82A}">
                    <a16:rowId xmlns:a16="http://schemas.microsoft.com/office/drawing/2014/main" val="10003"/>
                  </a:ext>
                </a:extLst>
              </a:tr>
              <a:tr h="343057">
                <a:tc>
                  <a:txBody>
                    <a:bodyPr/>
                    <a:lstStyle/>
                    <a:p>
                      <a:pPr marL="48895">
                        <a:lnSpc>
                          <a:spcPct val="100000"/>
                        </a:lnSpc>
                        <a:spcBef>
                          <a:spcPts val="155"/>
                        </a:spcBef>
                      </a:pPr>
                      <a:r>
                        <a:rPr sz="1500" dirty="0">
                          <a:solidFill>
                            <a:srgbClr val="023760"/>
                          </a:solidFill>
                          <a:latin typeface="Arial"/>
                          <a:cs typeface="Arial"/>
                        </a:rPr>
                        <a:t>Pregnancy</a:t>
                      </a:r>
                      <a:endParaRPr sz="1500">
                        <a:latin typeface="Arial"/>
                        <a:cs typeface="Arial"/>
                      </a:endParaRPr>
                    </a:p>
                  </a:txBody>
                  <a:tcPr marL="0" marR="0" marT="22660" marB="0">
                    <a:lnT w="18287">
                      <a:solidFill>
                        <a:srgbClr val="FFFFFF"/>
                      </a:solidFill>
                      <a:prstDash val="solid"/>
                    </a:lnT>
                    <a:solidFill>
                      <a:srgbClr val="94D2FF">
                        <a:alpha val="38038"/>
                      </a:srgbClr>
                    </a:solidFill>
                  </a:tcPr>
                </a:tc>
                <a:tc>
                  <a:txBody>
                    <a:bodyPr/>
                    <a:lstStyle/>
                    <a:p>
                      <a:pPr marL="126364">
                        <a:lnSpc>
                          <a:spcPct val="100000"/>
                        </a:lnSpc>
                        <a:spcBef>
                          <a:spcPts val="160"/>
                        </a:spcBef>
                      </a:pPr>
                      <a:r>
                        <a:rPr sz="1700" spc="-5" dirty="0">
                          <a:solidFill>
                            <a:srgbClr val="023760"/>
                          </a:solidFill>
                          <a:latin typeface="Arial"/>
                          <a:cs typeface="Arial"/>
                        </a:rPr>
                        <a:t>+</a:t>
                      </a:r>
                      <a:r>
                        <a:rPr sz="1700" spc="-85" dirty="0">
                          <a:solidFill>
                            <a:srgbClr val="023760"/>
                          </a:solidFill>
                          <a:latin typeface="Arial"/>
                          <a:cs typeface="Arial"/>
                        </a:rPr>
                        <a:t> </a:t>
                      </a:r>
                      <a:r>
                        <a:rPr sz="1700" spc="-5" dirty="0">
                          <a:solidFill>
                            <a:srgbClr val="023760"/>
                          </a:solidFill>
                          <a:latin typeface="Arial"/>
                          <a:cs typeface="Arial"/>
                        </a:rPr>
                        <a:t>+</a:t>
                      </a:r>
                      <a:endParaRPr sz="1700">
                        <a:latin typeface="Arial"/>
                        <a:cs typeface="Arial"/>
                      </a:endParaRPr>
                    </a:p>
                  </a:txBody>
                  <a:tcPr marL="0" marR="0" marT="23392" marB="0">
                    <a:lnT w="18287">
                      <a:solidFill>
                        <a:srgbClr val="FFFFFF"/>
                      </a:solidFill>
                      <a:prstDash val="solid"/>
                    </a:lnT>
                    <a:solidFill>
                      <a:srgbClr val="94D2FF">
                        <a:alpha val="38038"/>
                      </a:srgbClr>
                    </a:solidFill>
                  </a:tcPr>
                </a:tc>
                <a:tc>
                  <a:txBody>
                    <a:bodyPr/>
                    <a:lstStyle/>
                    <a:p>
                      <a:pPr marL="180340">
                        <a:lnSpc>
                          <a:spcPct val="100000"/>
                        </a:lnSpc>
                        <a:spcBef>
                          <a:spcPts val="160"/>
                        </a:spcBef>
                      </a:pPr>
                      <a:r>
                        <a:rPr lang="en-IN" sz="1700" spc="-5" dirty="0">
                          <a:solidFill>
                            <a:srgbClr val="023760"/>
                          </a:solidFill>
                          <a:latin typeface="Arial"/>
                          <a:cs typeface="Arial"/>
                        </a:rPr>
                        <a:t>+</a:t>
                      </a:r>
                      <a:r>
                        <a:rPr lang="en-IN" sz="1700" spc="-85" dirty="0">
                          <a:solidFill>
                            <a:srgbClr val="023760"/>
                          </a:solidFill>
                          <a:latin typeface="Arial"/>
                          <a:cs typeface="Arial"/>
                        </a:rPr>
                        <a:t> </a:t>
                      </a:r>
                      <a:r>
                        <a:rPr lang="en-IN" sz="1700" spc="-5" dirty="0">
                          <a:solidFill>
                            <a:srgbClr val="023760"/>
                          </a:solidFill>
                          <a:latin typeface="Arial"/>
                          <a:cs typeface="Arial"/>
                        </a:rPr>
                        <a:t>+</a:t>
                      </a:r>
                      <a:endParaRPr lang="en-IN" sz="1700" dirty="0">
                        <a:latin typeface="Arial"/>
                        <a:cs typeface="Arial"/>
                      </a:endParaRPr>
                    </a:p>
                  </a:txBody>
                  <a:tcPr marL="0" marR="0" marT="23392" marB="0">
                    <a:lnT w="18287">
                      <a:solidFill>
                        <a:srgbClr val="FFFFFF"/>
                      </a:solidFill>
                      <a:prstDash val="solid"/>
                    </a:lnT>
                    <a:solidFill>
                      <a:srgbClr val="94D2FF">
                        <a:alpha val="38038"/>
                      </a:srgbClr>
                    </a:solidFill>
                  </a:tcPr>
                </a:tc>
                <a:extLst>
                  <a:ext uri="{0D108BD9-81ED-4DB2-BD59-A6C34878D82A}">
                    <a16:rowId xmlns:a16="http://schemas.microsoft.com/office/drawing/2014/main" val="10004"/>
                  </a:ext>
                </a:extLst>
              </a:tr>
            </a:tbl>
          </a:graphicData>
        </a:graphic>
      </p:graphicFrame>
      <p:graphicFrame>
        <p:nvGraphicFramePr>
          <p:cNvPr id="77" name="object 21">
            <a:extLst>
              <a:ext uri="{FF2B5EF4-FFF2-40B4-BE49-F238E27FC236}">
                <a16:creationId xmlns:a16="http://schemas.microsoft.com/office/drawing/2014/main" id="{C36D7F11-A2B8-5246-9425-97BC24C9A735}"/>
              </a:ext>
            </a:extLst>
          </p:cNvPr>
          <p:cNvGraphicFramePr>
            <a:graphicFrameLocks noGrp="1"/>
          </p:cNvGraphicFramePr>
          <p:nvPr>
            <p:extLst>
              <p:ext uri="{D42A27DB-BD31-4B8C-83A1-F6EECF244321}">
                <p14:modId xmlns:p14="http://schemas.microsoft.com/office/powerpoint/2010/main" val="1983464897"/>
              </p:ext>
            </p:extLst>
          </p:nvPr>
        </p:nvGraphicFramePr>
        <p:xfrm>
          <a:off x="424810" y="2655437"/>
          <a:ext cx="3714998" cy="1905086"/>
        </p:xfrm>
        <a:graphic>
          <a:graphicData uri="http://schemas.openxmlformats.org/drawingml/2006/table">
            <a:tbl>
              <a:tblPr firstRow="1" bandRow="1">
                <a:tableStyleId>{2D5ABB26-0587-4C30-8999-92F81FD0307C}</a:tableStyleId>
              </a:tblPr>
              <a:tblGrid>
                <a:gridCol w="1926972">
                  <a:extLst>
                    <a:ext uri="{9D8B030D-6E8A-4147-A177-3AD203B41FA5}">
                      <a16:colId xmlns:a16="http://schemas.microsoft.com/office/drawing/2014/main" val="20000"/>
                    </a:ext>
                  </a:extLst>
                </a:gridCol>
                <a:gridCol w="902284">
                  <a:extLst>
                    <a:ext uri="{9D8B030D-6E8A-4147-A177-3AD203B41FA5}">
                      <a16:colId xmlns:a16="http://schemas.microsoft.com/office/drawing/2014/main" val="20001"/>
                    </a:ext>
                  </a:extLst>
                </a:gridCol>
                <a:gridCol w="350903">
                  <a:extLst>
                    <a:ext uri="{9D8B030D-6E8A-4147-A177-3AD203B41FA5}">
                      <a16:colId xmlns:a16="http://schemas.microsoft.com/office/drawing/2014/main" val="20002"/>
                    </a:ext>
                  </a:extLst>
                </a:gridCol>
                <a:gridCol w="534839">
                  <a:extLst>
                    <a:ext uri="{9D8B030D-6E8A-4147-A177-3AD203B41FA5}">
                      <a16:colId xmlns:a16="http://schemas.microsoft.com/office/drawing/2014/main" val="20003"/>
                    </a:ext>
                  </a:extLst>
                </a:gridCol>
              </a:tblGrid>
              <a:tr h="530004">
                <a:tc>
                  <a:txBody>
                    <a:bodyPr/>
                    <a:lstStyle/>
                    <a:p>
                      <a:pPr marL="73025">
                        <a:lnSpc>
                          <a:spcPct val="100000"/>
                        </a:lnSpc>
                        <a:spcBef>
                          <a:spcPts val="430"/>
                        </a:spcBef>
                      </a:pPr>
                      <a:r>
                        <a:rPr sz="1800" b="1" spc="-5" dirty="0">
                          <a:solidFill>
                            <a:srgbClr val="023760"/>
                          </a:solidFill>
                          <a:latin typeface="Arial"/>
                          <a:cs typeface="Arial"/>
                        </a:rPr>
                        <a:t>Hyperglycemia</a:t>
                      </a:r>
                      <a:r>
                        <a:rPr sz="1800" b="1" spc="-60" dirty="0">
                          <a:solidFill>
                            <a:srgbClr val="023760"/>
                          </a:solidFill>
                          <a:latin typeface="Arial"/>
                          <a:cs typeface="Arial"/>
                        </a:rPr>
                        <a:t> </a:t>
                      </a:r>
                      <a:r>
                        <a:rPr sz="1800" b="1" spc="-5" dirty="0">
                          <a:solidFill>
                            <a:srgbClr val="023760"/>
                          </a:solidFill>
                          <a:latin typeface="Arial"/>
                          <a:cs typeface="Arial"/>
                        </a:rPr>
                        <a:t>(HbA1c)</a:t>
                      </a:r>
                      <a:endParaRPr sz="1800" b="1" dirty="0">
                        <a:latin typeface="Arial"/>
                        <a:cs typeface="Arial"/>
                      </a:endParaRPr>
                    </a:p>
                  </a:txBody>
                  <a:tcPr marL="0" marR="0" marT="72804" marB="0">
                    <a:lnB w="19811">
                      <a:solidFill>
                        <a:srgbClr val="FFFFFF"/>
                      </a:solidFill>
                      <a:prstDash val="solid"/>
                    </a:lnB>
                    <a:solidFill>
                      <a:srgbClr val="94D2FF">
                        <a:alpha val="38038"/>
                      </a:srgbClr>
                    </a:solidFill>
                  </a:tcPr>
                </a:tc>
                <a:tc>
                  <a:txBody>
                    <a:bodyPr/>
                    <a:lstStyle/>
                    <a:p>
                      <a:pPr marL="180975">
                        <a:lnSpc>
                          <a:spcPct val="100000"/>
                        </a:lnSpc>
                        <a:spcBef>
                          <a:spcPts val="160"/>
                        </a:spcBef>
                      </a:pPr>
                      <a:r>
                        <a:rPr sz="1900" spc="-5" dirty="0">
                          <a:solidFill>
                            <a:srgbClr val="023760"/>
                          </a:solidFill>
                          <a:latin typeface="Arial"/>
                          <a:cs typeface="Arial"/>
                        </a:rPr>
                        <a:t>+ +</a:t>
                      </a:r>
                      <a:r>
                        <a:rPr sz="1900" spc="-85" dirty="0">
                          <a:solidFill>
                            <a:srgbClr val="023760"/>
                          </a:solidFill>
                          <a:latin typeface="Arial"/>
                          <a:cs typeface="Arial"/>
                        </a:rPr>
                        <a:t> </a:t>
                      </a:r>
                      <a:r>
                        <a:rPr sz="1900" spc="-5" dirty="0">
                          <a:solidFill>
                            <a:srgbClr val="023760"/>
                          </a:solidFill>
                          <a:latin typeface="Arial"/>
                          <a:cs typeface="Arial"/>
                        </a:rPr>
                        <a:t>+</a:t>
                      </a:r>
                      <a:endParaRPr sz="1900">
                        <a:latin typeface="Arial"/>
                        <a:cs typeface="Arial"/>
                      </a:endParaRPr>
                    </a:p>
                  </a:txBody>
                  <a:tcPr marL="0" marR="0" marT="27089" marB="0">
                    <a:lnB w="19811">
                      <a:solidFill>
                        <a:srgbClr val="FFFFFF"/>
                      </a:solidFill>
                      <a:prstDash val="solid"/>
                    </a:lnB>
                    <a:solidFill>
                      <a:srgbClr val="94D2FF">
                        <a:alpha val="38038"/>
                      </a:srgbClr>
                    </a:solidFill>
                  </a:tcPr>
                </a:tc>
                <a:tc>
                  <a:txBody>
                    <a:bodyPr/>
                    <a:lstStyle/>
                    <a:p>
                      <a:endParaRPr sz="1900">
                        <a:latin typeface="Arial"/>
                        <a:cs typeface="Arial"/>
                      </a:endParaRPr>
                    </a:p>
                  </a:txBody>
                  <a:tcPr marL="0" marR="0" marT="0" marB="0">
                    <a:lnB w="19811">
                      <a:solidFill>
                        <a:srgbClr val="FFFFFF"/>
                      </a:solidFill>
                      <a:prstDash val="solid"/>
                    </a:lnB>
                    <a:solidFill>
                      <a:srgbClr val="94D2FF">
                        <a:alpha val="38038"/>
                      </a:srgbClr>
                    </a:solidFill>
                  </a:tcPr>
                </a:tc>
                <a:tc>
                  <a:txBody>
                    <a:bodyPr/>
                    <a:lstStyle/>
                    <a:p>
                      <a:pPr marL="28575">
                        <a:lnSpc>
                          <a:spcPct val="100000"/>
                        </a:lnSpc>
                        <a:spcBef>
                          <a:spcPts val="160"/>
                        </a:spcBef>
                      </a:pPr>
                      <a:r>
                        <a:rPr sz="1900" dirty="0">
                          <a:solidFill>
                            <a:srgbClr val="023760"/>
                          </a:solidFill>
                          <a:latin typeface="Arial"/>
                          <a:cs typeface="Arial"/>
                        </a:rPr>
                        <a:t>+</a:t>
                      </a:r>
                      <a:endParaRPr sz="1900" dirty="0">
                        <a:latin typeface="Arial"/>
                        <a:cs typeface="Arial"/>
                      </a:endParaRPr>
                    </a:p>
                  </a:txBody>
                  <a:tcPr marL="0" marR="0" marT="27089" marB="0">
                    <a:lnB w="19811">
                      <a:solidFill>
                        <a:srgbClr val="FFFFFF"/>
                      </a:solidFill>
                      <a:prstDash val="solid"/>
                    </a:lnB>
                    <a:solidFill>
                      <a:srgbClr val="94D2FF">
                        <a:alpha val="38038"/>
                      </a:srgbClr>
                    </a:solidFill>
                  </a:tcPr>
                </a:tc>
                <a:extLst>
                  <a:ext uri="{0D108BD9-81ED-4DB2-BD59-A6C34878D82A}">
                    <a16:rowId xmlns:a16="http://schemas.microsoft.com/office/drawing/2014/main" val="10001"/>
                  </a:ext>
                </a:extLst>
              </a:tr>
              <a:tr h="325633">
                <a:tc>
                  <a:txBody>
                    <a:bodyPr/>
                    <a:lstStyle/>
                    <a:p>
                      <a:pPr marL="73025">
                        <a:lnSpc>
                          <a:spcPct val="100000"/>
                        </a:lnSpc>
                        <a:spcBef>
                          <a:spcPts val="434"/>
                        </a:spcBef>
                      </a:pPr>
                      <a:r>
                        <a:rPr sz="1500" spc="-5" dirty="0">
                          <a:solidFill>
                            <a:srgbClr val="023760"/>
                          </a:solidFill>
                          <a:latin typeface="Arial"/>
                          <a:cs typeface="Arial"/>
                        </a:rPr>
                        <a:t>Hypertension</a:t>
                      </a:r>
                      <a:endParaRPr sz="1500">
                        <a:latin typeface="Arial"/>
                        <a:cs typeface="Arial"/>
                      </a:endParaRPr>
                    </a:p>
                  </a:txBody>
                  <a:tcPr marL="0" marR="0" marT="73649" marB="0">
                    <a:lnT w="19811">
                      <a:solidFill>
                        <a:srgbClr val="FFFFFF"/>
                      </a:solidFill>
                      <a:prstDash val="solid"/>
                    </a:lnT>
                    <a:lnB w="21335">
                      <a:solidFill>
                        <a:srgbClr val="FFFFFF"/>
                      </a:solidFill>
                      <a:prstDash val="solid"/>
                    </a:lnB>
                    <a:solidFill>
                      <a:srgbClr val="56B1B3">
                        <a:alpha val="58038"/>
                      </a:srgbClr>
                    </a:solidFill>
                  </a:tcPr>
                </a:tc>
                <a:tc>
                  <a:txBody>
                    <a:bodyPr/>
                    <a:lstStyle/>
                    <a:p>
                      <a:pPr marL="180975">
                        <a:lnSpc>
                          <a:spcPct val="100000"/>
                        </a:lnSpc>
                        <a:spcBef>
                          <a:spcPts val="75"/>
                        </a:spcBef>
                      </a:pPr>
                      <a:r>
                        <a:rPr sz="1900" spc="-5" dirty="0">
                          <a:solidFill>
                            <a:srgbClr val="023760"/>
                          </a:solidFill>
                          <a:latin typeface="Arial"/>
                          <a:cs typeface="Arial"/>
                        </a:rPr>
                        <a:t>+</a:t>
                      </a:r>
                      <a:r>
                        <a:rPr sz="1900" spc="-85" dirty="0">
                          <a:solidFill>
                            <a:srgbClr val="023760"/>
                          </a:solidFill>
                          <a:latin typeface="Arial"/>
                          <a:cs typeface="Arial"/>
                        </a:rPr>
                        <a:t> </a:t>
                      </a:r>
                      <a:r>
                        <a:rPr sz="1900" spc="-5" dirty="0">
                          <a:solidFill>
                            <a:srgbClr val="023760"/>
                          </a:solidFill>
                          <a:latin typeface="Arial"/>
                          <a:cs typeface="Arial"/>
                        </a:rPr>
                        <a:t>+</a:t>
                      </a:r>
                      <a:endParaRPr sz="1900" dirty="0">
                        <a:latin typeface="Arial"/>
                        <a:cs typeface="Arial"/>
                      </a:endParaRPr>
                    </a:p>
                  </a:txBody>
                  <a:tcPr marL="0" marR="0" marT="12698" marB="0">
                    <a:lnT w="19811">
                      <a:solidFill>
                        <a:srgbClr val="FFFFFF"/>
                      </a:solidFill>
                      <a:prstDash val="solid"/>
                    </a:lnT>
                    <a:lnB w="21335">
                      <a:solidFill>
                        <a:srgbClr val="FFFFFF"/>
                      </a:solidFill>
                      <a:prstDash val="solid"/>
                    </a:lnB>
                    <a:solidFill>
                      <a:srgbClr val="56B1B3">
                        <a:alpha val="58038"/>
                      </a:srgbClr>
                    </a:solidFill>
                  </a:tcPr>
                </a:tc>
                <a:tc>
                  <a:txBody>
                    <a:bodyPr/>
                    <a:lstStyle/>
                    <a:p>
                      <a:pPr marR="20955" algn="r">
                        <a:lnSpc>
                          <a:spcPct val="100000"/>
                        </a:lnSpc>
                        <a:spcBef>
                          <a:spcPts val="75"/>
                        </a:spcBef>
                      </a:pPr>
                      <a:r>
                        <a:rPr sz="1900" dirty="0">
                          <a:solidFill>
                            <a:srgbClr val="023760"/>
                          </a:solidFill>
                          <a:latin typeface="Arial"/>
                          <a:cs typeface="Arial"/>
                        </a:rPr>
                        <a:t>+</a:t>
                      </a:r>
                      <a:endParaRPr sz="1900">
                        <a:latin typeface="Arial"/>
                        <a:cs typeface="Arial"/>
                      </a:endParaRPr>
                    </a:p>
                  </a:txBody>
                  <a:tcPr marL="0" marR="0" marT="12698" marB="0">
                    <a:lnT w="19811">
                      <a:solidFill>
                        <a:srgbClr val="FFFFFF"/>
                      </a:solidFill>
                      <a:prstDash val="solid"/>
                    </a:lnT>
                    <a:lnB w="21335">
                      <a:solidFill>
                        <a:srgbClr val="FFFFFF"/>
                      </a:solidFill>
                      <a:prstDash val="solid"/>
                    </a:lnB>
                    <a:solidFill>
                      <a:srgbClr val="56B1B3">
                        <a:alpha val="58038"/>
                      </a:srgbClr>
                    </a:solidFill>
                  </a:tcPr>
                </a:tc>
                <a:tc>
                  <a:txBody>
                    <a:bodyPr/>
                    <a:lstStyle/>
                    <a:p>
                      <a:endParaRPr sz="1900">
                        <a:latin typeface="Arial"/>
                        <a:cs typeface="Arial"/>
                      </a:endParaRPr>
                    </a:p>
                  </a:txBody>
                  <a:tcPr marL="0" marR="0" marT="0" marB="0">
                    <a:lnT w="19811">
                      <a:solidFill>
                        <a:srgbClr val="FFFFFF"/>
                      </a:solidFill>
                      <a:prstDash val="solid"/>
                    </a:lnT>
                    <a:lnB w="21335">
                      <a:solidFill>
                        <a:srgbClr val="FFFFFF"/>
                      </a:solidFill>
                      <a:prstDash val="solid"/>
                    </a:lnB>
                    <a:solidFill>
                      <a:srgbClr val="56B1B3">
                        <a:alpha val="58038"/>
                      </a:srgbClr>
                    </a:solidFill>
                  </a:tcPr>
                </a:tc>
                <a:extLst>
                  <a:ext uri="{0D108BD9-81ED-4DB2-BD59-A6C34878D82A}">
                    <a16:rowId xmlns:a16="http://schemas.microsoft.com/office/drawing/2014/main" val="10002"/>
                  </a:ext>
                </a:extLst>
              </a:tr>
              <a:tr h="324122">
                <a:tc>
                  <a:txBody>
                    <a:bodyPr/>
                    <a:lstStyle/>
                    <a:p>
                      <a:pPr marL="73025">
                        <a:lnSpc>
                          <a:spcPct val="100000"/>
                        </a:lnSpc>
                        <a:spcBef>
                          <a:spcPts val="390"/>
                        </a:spcBef>
                      </a:pPr>
                      <a:r>
                        <a:rPr sz="1500" spc="-5" dirty="0">
                          <a:solidFill>
                            <a:srgbClr val="023760"/>
                          </a:solidFill>
                          <a:latin typeface="Arial"/>
                          <a:cs typeface="Arial"/>
                        </a:rPr>
                        <a:t>Dislipidemia</a:t>
                      </a:r>
                      <a:endParaRPr sz="1500">
                        <a:latin typeface="Arial"/>
                        <a:cs typeface="Arial"/>
                      </a:endParaRPr>
                    </a:p>
                  </a:txBody>
                  <a:tcPr marL="0" marR="0" marT="66031" marB="0">
                    <a:lnT w="21335">
                      <a:solidFill>
                        <a:srgbClr val="FFFFFF"/>
                      </a:solidFill>
                      <a:prstDash val="solid"/>
                    </a:lnT>
                    <a:lnB w="19812">
                      <a:solidFill>
                        <a:srgbClr val="FFFFFF"/>
                      </a:solidFill>
                      <a:prstDash val="solid"/>
                    </a:lnB>
                    <a:solidFill>
                      <a:srgbClr val="5191DD">
                        <a:alpha val="38038"/>
                      </a:srgbClr>
                    </a:solidFill>
                  </a:tcPr>
                </a:tc>
                <a:tc>
                  <a:txBody>
                    <a:bodyPr/>
                    <a:lstStyle/>
                    <a:p>
                      <a:pPr marL="180975">
                        <a:lnSpc>
                          <a:spcPct val="100000"/>
                        </a:lnSpc>
                        <a:spcBef>
                          <a:spcPts val="114"/>
                        </a:spcBef>
                      </a:pPr>
                      <a:r>
                        <a:rPr sz="1900" dirty="0">
                          <a:solidFill>
                            <a:srgbClr val="023760"/>
                          </a:solidFill>
                          <a:latin typeface="Arial"/>
                          <a:cs typeface="Arial"/>
                        </a:rPr>
                        <a:t>+</a:t>
                      </a:r>
                      <a:endParaRPr sz="1900" dirty="0">
                        <a:latin typeface="Arial"/>
                        <a:cs typeface="Arial"/>
                      </a:endParaRPr>
                    </a:p>
                  </a:txBody>
                  <a:tcPr marL="0" marR="0" marT="19469" marB="0">
                    <a:lnT w="21335">
                      <a:solidFill>
                        <a:srgbClr val="FFFFFF"/>
                      </a:solidFill>
                      <a:prstDash val="solid"/>
                    </a:lnT>
                    <a:lnB w="19812">
                      <a:solidFill>
                        <a:srgbClr val="FFFFFF"/>
                      </a:solidFill>
                      <a:prstDash val="solid"/>
                    </a:lnB>
                    <a:solidFill>
                      <a:srgbClr val="5191DD">
                        <a:alpha val="38038"/>
                      </a:srgbClr>
                    </a:solidFill>
                  </a:tcPr>
                </a:tc>
                <a:tc>
                  <a:txBody>
                    <a:bodyPr/>
                    <a:lstStyle/>
                    <a:p>
                      <a:endParaRPr sz="1900">
                        <a:latin typeface="Arial"/>
                        <a:cs typeface="Arial"/>
                      </a:endParaRPr>
                    </a:p>
                  </a:txBody>
                  <a:tcPr marL="0" marR="0" marT="0" marB="0">
                    <a:lnT w="21335">
                      <a:solidFill>
                        <a:srgbClr val="FFFFFF"/>
                      </a:solidFill>
                      <a:prstDash val="solid"/>
                    </a:lnT>
                    <a:lnB w="19812">
                      <a:solidFill>
                        <a:srgbClr val="FFFFFF"/>
                      </a:solidFill>
                      <a:prstDash val="solid"/>
                    </a:lnB>
                    <a:solidFill>
                      <a:srgbClr val="5191DD">
                        <a:alpha val="38038"/>
                      </a:srgbClr>
                    </a:solidFill>
                  </a:tcPr>
                </a:tc>
                <a:tc>
                  <a:txBody>
                    <a:bodyPr/>
                    <a:lstStyle/>
                    <a:p>
                      <a:endParaRPr sz="1900">
                        <a:latin typeface="Arial"/>
                        <a:cs typeface="Arial"/>
                      </a:endParaRPr>
                    </a:p>
                  </a:txBody>
                  <a:tcPr marL="0" marR="0" marT="0" marB="0">
                    <a:lnT w="21335">
                      <a:solidFill>
                        <a:srgbClr val="FFFFFF"/>
                      </a:solidFill>
                      <a:prstDash val="solid"/>
                    </a:lnT>
                    <a:lnB w="19812">
                      <a:solidFill>
                        <a:srgbClr val="FFFFFF"/>
                      </a:solidFill>
                      <a:prstDash val="solid"/>
                    </a:lnB>
                    <a:solidFill>
                      <a:srgbClr val="5191DD">
                        <a:alpha val="38038"/>
                      </a:srgbClr>
                    </a:solidFill>
                  </a:tcPr>
                </a:tc>
                <a:extLst>
                  <a:ext uri="{0D108BD9-81ED-4DB2-BD59-A6C34878D82A}">
                    <a16:rowId xmlns:a16="http://schemas.microsoft.com/office/drawing/2014/main" val="10003"/>
                  </a:ext>
                </a:extLst>
              </a:tr>
              <a:tr h="319587">
                <a:tc>
                  <a:txBody>
                    <a:bodyPr/>
                    <a:lstStyle/>
                    <a:p>
                      <a:pPr marL="73025">
                        <a:lnSpc>
                          <a:spcPct val="100000"/>
                        </a:lnSpc>
                        <a:spcBef>
                          <a:spcPts val="370"/>
                        </a:spcBef>
                      </a:pPr>
                      <a:r>
                        <a:rPr sz="1500" dirty="0">
                          <a:solidFill>
                            <a:srgbClr val="023760"/>
                          </a:solidFill>
                          <a:latin typeface="Arial"/>
                          <a:cs typeface="Arial"/>
                        </a:rPr>
                        <a:t>Inflammation</a:t>
                      </a:r>
                      <a:endParaRPr sz="1500">
                        <a:latin typeface="Arial"/>
                        <a:cs typeface="Arial"/>
                      </a:endParaRPr>
                    </a:p>
                  </a:txBody>
                  <a:tcPr marL="0" marR="0" marT="62645" marB="0">
                    <a:lnT w="19812">
                      <a:solidFill>
                        <a:srgbClr val="FFFFFF"/>
                      </a:solidFill>
                      <a:prstDash val="solid"/>
                    </a:lnT>
                    <a:lnB w="21336">
                      <a:solidFill>
                        <a:srgbClr val="FFFFFF"/>
                      </a:solidFill>
                      <a:prstDash val="solid"/>
                    </a:lnB>
                    <a:solidFill>
                      <a:srgbClr val="94D2FF">
                        <a:alpha val="38038"/>
                      </a:srgbClr>
                    </a:solidFill>
                  </a:tcPr>
                </a:tc>
                <a:tc>
                  <a:txBody>
                    <a:bodyPr/>
                    <a:lstStyle/>
                    <a:p>
                      <a:pPr marL="180975">
                        <a:lnSpc>
                          <a:spcPct val="100000"/>
                        </a:lnSpc>
                        <a:spcBef>
                          <a:spcPts val="95"/>
                        </a:spcBef>
                      </a:pPr>
                      <a:r>
                        <a:rPr sz="1900" dirty="0">
                          <a:solidFill>
                            <a:srgbClr val="023760"/>
                          </a:solidFill>
                          <a:latin typeface="Arial"/>
                          <a:cs typeface="Arial"/>
                        </a:rPr>
                        <a:t>+</a:t>
                      </a:r>
                      <a:endParaRPr sz="1900" dirty="0">
                        <a:latin typeface="Arial"/>
                        <a:cs typeface="Arial"/>
                      </a:endParaRPr>
                    </a:p>
                  </a:txBody>
                  <a:tcPr marL="0" marR="0" marT="16085" marB="0">
                    <a:lnT w="19812">
                      <a:solidFill>
                        <a:srgbClr val="FFFFFF"/>
                      </a:solidFill>
                      <a:prstDash val="solid"/>
                    </a:lnT>
                    <a:lnB w="21336">
                      <a:solidFill>
                        <a:srgbClr val="FFFFFF"/>
                      </a:solidFill>
                      <a:prstDash val="solid"/>
                    </a:lnB>
                    <a:solidFill>
                      <a:srgbClr val="94D2FF">
                        <a:alpha val="38038"/>
                      </a:srgbClr>
                    </a:solidFill>
                  </a:tcPr>
                </a:tc>
                <a:tc>
                  <a:txBody>
                    <a:bodyPr/>
                    <a:lstStyle/>
                    <a:p>
                      <a:endParaRPr sz="1900">
                        <a:latin typeface="Arial"/>
                        <a:cs typeface="Arial"/>
                      </a:endParaRPr>
                    </a:p>
                  </a:txBody>
                  <a:tcPr marL="0" marR="0" marT="0" marB="0">
                    <a:lnT w="19812">
                      <a:solidFill>
                        <a:srgbClr val="FFFFFF"/>
                      </a:solidFill>
                      <a:prstDash val="solid"/>
                    </a:lnT>
                    <a:lnB w="21336">
                      <a:solidFill>
                        <a:srgbClr val="FFFFFF"/>
                      </a:solidFill>
                      <a:prstDash val="solid"/>
                    </a:lnB>
                    <a:solidFill>
                      <a:srgbClr val="94D2FF">
                        <a:alpha val="38038"/>
                      </a:srgbClr>
                    </a:solidFill>
                  </a:tcPr>
                </a:tc>
                <a:tc>
                  <a:txBody>
                    <a:bodyPr/>
                    <a:lstStyle/>
                    <a:p>
                      <a:pPr marL="28575">
                        <a:lnSpc>
                          <a:spcPct val="100000"/>
                        </a:lnSpc>
                        <a:spcBef>
                          <a:spcPts val="95"/>
                        </a:spcBef>
                      </a:pPr>
                      <a:r>
                        <a:rPr sz="1900" dirty="0">
                          <a:solidFill>
                            <a:srgbClr val="023760"/>
                          </a:solidFill>
                          <a:latin typeface="Arial"/>
                          <a:cs typeface="Arial"/>
                        </a:rPr>
                        <a:t>+</a:t>
                      </a:r>
                      <a:endParaRPr sz="1900">
                        <a:latin typeface="Arial"/>
                        <a:cs typeface="Arial"/>
                      </a:endParaRPr>
                    </a:p>
                  </a:txBody>
                  <a:tcPr marL="0" marR="0" marT="16085" marB="0">
                    <a:lnT w="19812">
                      <a:solidFill>
                        <a:srgbClr val="FFFFFF"/>
                      </a:solidFill>
                      <a:prstDash val="solid"/>
                    </a:lnT>
                    <a:lnB w="21336">
                      <a:solidFill>
                        <a:srgbClr val="FFFFFF"/>
                      </a:solidFill>
                      <a:prstDash val="solid"/>
                    </a:lnB>
                    <a:solidFill>
                      <a:srgbClr val="94D2FF">
                        <a:alpha val="38038"/>
                      </a:srgbClr>
                    </a:solidFill>
                  </a:tcPr>
                </a:tc>
                <a:extLst>
                  <a:ext uri="{0D108BD9-81ED-4DB2-BD59-A6C34878D82A}">
                    <a16:rowId xmlns:a16="http://schemas.microsoft.com/office/drawing/2014/main" val="10004"/>
                  </a:ext>
                </a:extLst>
              </a:tr>
              <a:tr h="314300">
                <a:tc>
                  <a:txBody>
                    <a:bodyPr/>
                    <a:lstStyle/>
                    <a:p>
                      <a:pPr marL="73025">
                        <a:lnSpc>
                          <a:spcPct val="100000"/>
                        </a:lnSpc>
                        <a:spcBef>
                          <a:spcPts val="459"/>
                        </a:spcBef>
                      </a:pPr>
                      <a:r>
                        <a:rPr sz="1500" spc="-5" dirty="0">
                          <a:solidFill>
                            <a:srgbClr val="023760"/>
                          </a:solidFill>
                          <a:latin typeface="Arial"/>
                          <a:cs typeface="Arial"/>
                        </a:rPr>
                        <a:t>Overweight/</a:t>
                      </a:r>
                      <a:r>
                        <a:rPr sz="1500" spc="-75" dirty="0">
                          <a:solidFill>
                            <a:srgbClr val="023760"/>
                          </a:solidFill>
                          <a:latin typeface="Arial"/>
                          <a:cs typeface="Arial"/>
                        </a:rPr>
                        <a:t> </a:t>
                      </a:r>
                      <a:r>
                        <a:rPr sz="1500" dirty="0">
                          <a:solidFill>
                            <a:srgbClr val="023760"/>
                          </a:solidFill>
                          <a:latin typeface="Arial"/>
                          <a:cs typeface="Arial"/>
                        </a:rPr>
                        <a:t>Obesity</a:t>
                      </a:r>
                      <a:endParaRPr sz="1500" dirty="0">
                        <a:latin typeface="Arial"/>
                        <a:cs typeface="Arial"/>
                      </a:endParaRPr>
                    </a:p>
                  </a:txBody>
                  <a:tcPr marL="0" marR="0" marT="77882" marB="0">
                    <a:lnT w="21336">
                      <a:solidFill>
                        <a:srgbClr val="FFFFFF"/>
                      </a:solidFill>
                      <a:prstDash val="solid"/>
                    </a:lnT>
                    <a:solidFill>
                      <a:srgbClr val="56B1B3">
                        <a:alpha val="65881"/>
                      </a:srgbClr>
                    </a:solidFill>
                  </a:tcPr>
                </a:tc>
                <a:tc>
                  <a:txBody>
                    <a:bodyPr/>
                    <a:lstStyle/>
                    <a:p>
                      <a:pPr marL="180975">
                        <a:lnSpc>
                          <a:spcPct val="100000"/>
                        </a:lnSpc>
                        <a:spcBef>
                          <a:spcPts val="95"/>
                        </a:spcBef>
                      </a:pPr>
                      <a:r>
                        <a:rPr sz="1900" dirty="0">
                          <a:solidFill>
                            <a:srgbClr val="023760"/>
                          </a:solidFill>
                          <a:latin typeface="Arial"/>
                          <a:cs typeface="Arial"/>
                        </a:rPr>
                        <a:t>+</a:t>
                      </a:r>
                      <a:endParaRPr sz="1900">
                        <a:latin typeface="Arial"/>
                        <a:cs typeface="Arial"/>
                      </a:endParaRPr>
                    </a:p>
                  </a:txBody>
                  <a:tcPr marL="0" marR="0" marT="16085" marB="0">
                    <a:lnT w="21336">
                      <a:solidFill>
                        <a:srgbClr val="FFFFFF"/>
                      </a:solidFill>
                      <a:prstDash val="solid"/>
                    </a:lnT>
                    <a:solidFill>
                      <a:srgbClr val="56B1B3">
                        <a:alpha val="58038"/>
                      </a:srgbClr>
                    </a:solidFill>
                  </a:tcPr>
                </a:tc>
                <a:tc>
                  <a:txBody>
                    <a:bodyPr/>
                    <a:lstStyle/>
                    <a:p>
                      <a:pPr marR="20955" algn="r">
                        <a:lnSpc>
                          <a:spcPct val="100000"/>
                        </a:lnSpc>
                        <a:spcBef>
                          <a:spcPts val="95"/>
                        </a:spcBef>
                      </a:pPr>
                      <a:r>
                        <a:rPr sz="1900" dirty="0">
                          <a:solidFill>
                            <a:srgbClr val="023760"/>
                          </a:solidFill>
                          <a:latin typeface="Arial"/>
                          <a:cs typeface="Arial"/>
                        </a:rPr>
                        <a:t>+</a:t>
                      </a:r>
                      <a:endParaRPr sz="1900">
                        <a:latin typeface="Arial"/>
                        <a:cs typeface="Arial"/>
                      </a:endParaRPr>
                    </a:p>
                  </a:txBody>
                  <a:tcPr marL="0" marR="0" marT="16085" marB="0">
                    <a:lnT w="21336">
                      <a:solidFill>
                        <a:srgbClr val="FFFFFF"/>
                      </a:solidFill>
                      <a:prstDash val="solid"/>
                    </a:lnT>
                    <a:solidFill>
                      <a:srgbClr val="56B1B3">
                        <a:alpha val="58038"/>
                      </a:srgbClr>
                    </a:solidFill>
                  </a:tcPr>
                </a:tc>
                <a:tc>
                  <a:txBody>
                    <a:bodyPr/>
                    <a:lstStyle/>
                    <a:p>
                      <a:endParaRPr sz="1900" dirty="0">
                        <a:latin typeface="Arial"/>
                        <a:cs typeface="Arial"/>
                      </a:endParaRPr>
                    </a:p>
                  </a:txBody>
                  <a:tcPr marL="0" marR="0" marT="0" marB="0">
                    <a:lnT w="21336">
                      <a:solidFill>
                        <a:srgbClr val="FFFFFF"/>
                      </a:solidFill>
                      <a:prstDash val="solid"/>
                    </a:lnT>
                    <a:solidFill>
                      <a:srgbClr val="56B1B3">
                        <a:alpha val="58038"/>
                      </a:srgbClr>
                    </a:solidFill>
                  </a:tcPr>
                </a:tc>
                <a:extLst>
                  <a:ext uri="{0D108BD9-81ED-4DB2-BD59-A6C34878D82A}">
                    <a16:rowId xmlns:a16="http://schemas.microsoft.com/office/drawing/2014/main" val="10005"/>
                  </a:ext>
                </a:extLst>
              </a:tr>
            </a:tbl>
          </a:graphicData>
        </a:graphic>
      </p:graphicFrame>
      <p:sp>
        <p:nvSpPr>
          <p:cNvPr id="19" name="Rectangle 18">
            <a:extLst>
              <a:ext uri="{FF2B5EF4-FFF2-40B4-BE49-F238E27FC236}">
                <a16:creationId xmlns:a16="http://schemas.microsoft.com/office/drawing/2014/main" id="{3E92D46C-D566-BB4F-B951-7A9FEBB9A214}"/>
              </a:ext>
            </a:extLst>
          </p:cNvPr>
          <p:cNvSpPr/>
          <p:nvPr/>
        </p:nvSpPr>
        <p:spPr>
          <a:xfrm>
            <a:off x="2438877" y="2348513"/>
            <a:ext cx="1700931" cy="30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t"/>
            <a:r>
              <a:rPr lang="en-IN" sz="1600" b="1" dirty="0"/>
              <a:t>DR </a:t>
            </a:r>
            <a:r>
              <a:rPr lang="en-IN" sz="1600" dirty="0"/>
              <a:t>       </a:t>
            </a:r>
            <a:r>
              <a:rPr lang="en-IN" sz="1600" b="1" dirty="0"/>
              <a:t>DME</a:t>
            </a:r>
            <a:endParaRPr lang="en-US" sz="1600" dirty="0"/>
          </a:p>
        </p:txBody>
      </p:sp>
      <p:sp>
        <p:nvSpPr>
          <p:cNvPr id="80" name="Rectangle 79">
            <a:extLst>
              <a:ext uri="{FF2B5EF4-FFF2-40B4-BE49-F238E27FC236}">
                <a16:creationId xmlns:a16="http://schemas.microsoft.com/office/drawing/2014/main" id="{FE483FE1-37DF-874E-8362-7032700484E3}"/>
              </a:ext>
            </a:extLst>
          </p:cNvPr>
          <p:cNvSpPr/>
          <p:nvPr/>
        </p:nvSpPr>
        <p:spPr>
          <a:xfrm>
            <a:off x="10104448" y="2362128"/>
            <a:ext cx="1700931" cy="30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t"/>
            <a:r>
              <a:rPr lang="en-IN" sz="1600" b="1" dirty="0"/>
              <a:t>DR </a:t>
            </a:r>
            <a:r>
              <a:rPr lang="en-IN" sz="1600" dirty="0"/>
              <a:t>       </a:t>
            </a:r>
            <a:r>
              <a:rPr lang="en-IN" sz="1600" b="1" dirty="0"/>
              <a:t>DME</a:t>
            </a:r>
            <a:endParaRPr lang="en-US" sz="1600" dirty="0"/>
          </a:p>
        </p:txBody>
      </p:sp>
      <p:sp>
        <p:nvSpPr>
          <p:cNvPr id="88" name="Rounded Rectangle 87">
            <a:extLst>
              <a:ext uri="{FF2B5EF4-FFF2-40B4-BE49-F238E27FC236}">
                <a16:creationId xmlns:a16="http://schemas.microsoft.com/office/drawing/2014/main" id="{0295B4B8-0B23-AA49-B72C-F987B9FE0DB0}"/>
              </a:ext>
            </a:extLst>
          </p:cNvPr>
          <p:cNvSpPr/>
          <p:nvPr/>
        </p:nvSpPr>
        <p:spPr>
          <a:xfrm>
            <a:off x="446895" y="5034632"/>
            <a:ext cx="11358484" cy="519926"/>
          </a:xfrm>
          <a:prstGeom prst="roundRect">
            <a:avLst/>
          </a:prstGeom>
          <a:solidFill>
            <a:srgbClr val="0460A9"/>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p>
        </p:txBody>
      </p:sp>
      <p:sp>
        <p:nvSpPr>
          <p:cNvPr id="89" name="TextBox 88">
            <a:extLst>
              <a:ext uri="{FF2B5EF4-FFF2-40B4-BE49-F238E27FC236}">
                <a16:creationId xmlns:a16="http://schemas.microsoft.com/office/drawing/2014/main" id="{0A0991F4-623B-8A4D-AC2A-BECDAE409309}"/>
              </a:ext>
            </a:extLst>
          </p:cNvPr>
          <p:cNvSpPr txBox="1"/>
          <p:nvPr/>
        </p:nvSpPr>
        <p:spPr>
          <a:xfrm>
            <a:off x="1186966" y="5090446"/>
            <a:ext cx="9878343" cy="400110"/>
          </a:xfrm>
          <a:prstGeom prst="rect">
            <a:avLst/>
          </a:prstGeom>
          <a:noFill/>
        </p:spPr>
        <p:txBody>
          <a:bodyPr wrap="square" rtlCol="0">
            <a:spAutoFit/>
          </a:bodyPr>
          <a:lstStyle/>
          <a:p>
            <a:pPr marL="16931" marR="6772" algn="ctr">
              <a:defRPr/>
            </a:pPr>
            <a:r>
              <a:rPr lang="en-IN" sz="2000" b="1" spc="-20" dirty="0">
                <a:solidFill>
                  <a:schemeClr val="bg1"/>
                </a:solidFill>
                <a:cs typeface="Arial"/>
              </a:rPr>
              <a:t>HbA1c </a:t>
            </a:r>
            <a:r>
              <a:rPr lang="en-IN" sz="2000" b="1" spc="-7" dirty="0">
                <a:solidFill>
                  <a:schemeClr val="bg1"/>
                </a:solidFill>
                <a:cs typeface="Arial"/>
              </a:rPr>
              <a:t>and diabetes duration have a higher influence </a:t>
            </a:r>
            <a:r>
              <a:rPr lang="en-IN" sz="2000" b="1" dirty="0">
                <a:solidFill>
                  <a:schemeClr val="bg1"/>
                </a:solidFill>
                <a:cs typeface="Arial"/>
              </a:rPr>
              <a:t>on</a:t>
            </a:r>
            <a:r>
              <a:rPr lang="en-IN" sz="2000" b="1" spc="-160" dirty="0">
                <a:solidFill>
                  <a:schemeClr val="bg1"/>
                </a:solidFill>
                <a:cs typeface="Arial"/>
              </a:rPr>
              <a:t> </a:t>
            </a:r>
            <a:r>
              <a:rPr lang="en-IN" sz="2000" b="1" spc="-7" dirty="0">
                <a:solidFill>
                  <a:schemeClr val="bg1"/>
                </a:solidFill>
                <a:cs typeface="Arial"/>
              </a:rPr>
              <a:t>the prevalence of</a:t>
            </a:r>
            <a:r>
              <a:rPr lang="en-IN" sz="2000" b="1" spc="-127" dirty="0">
                <a:solidFill>
                  <a:schemeClr val="bg1"/>
                </a:solidFill>
                <a:cs typeface="Arial"/>
              </a:rPr>
              <a:t> </a:t>
            </a:r>
            <a:r>
              <a:rPr lang="en-IN" sz="2000" b="1" spc="7" dirty="0">
                <a:solidFill>
                  <a:schemeClr val="bg1"/>
                </a:solidFill>
                <a:cs typeface="Arial"/>
              </a:rPr>
              <a:t>DME</a:t>
            </a:r>
            <a:r>
              <a:rPr lang="en-IN" sz="2000" b="1" spc="9" baseline="24691" dirty="0">
                <a:solidFill>
                  <a:schemeClr val="bg1"/>
                </a:solidFill>
                <a:cs typeface="Arial"/>
              </a:rPr>
              <a:t>2</a:t>
            </a:r>
            <a:endParaRPr lang="en-IN" sz="2000" baseline="24691" dirty="0">
              <a:solidFill>
                <a:schemeClr val="bg1"/>
              </a:solidFill>
              <a:cs typeface="Arial"/>
            </a:endParaRPr>
          </a:p>
        </p:txBody>
      </p:sp>
      <p:sp>
        <p:nvSpPr>
          <p:cNvPr id="26" name="Rectangle 25">
            <a:extLst>
              <a:ext uri="{FF2B5EF4-FFF2-40B4-BE49-F238E27FC236}">
                <a16:creationId xmlns:a16="http://schemas.microsoft.com/office/drawing/2014/main" id="{124F082E-0947-4847-AFA2-4231E48B88DC}"/>
              </a:ext>
            </a:extLst>
          </p:cNvPr>
          <p:cNvSpPr/>
          <p:nvPr/>
        </p:nvSpPr>
        <p:spPr>
          <a:xfrm>
            <a:off x="8878233" y="1814253"/>
            <a:ext cx="2422560" cy="4198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7" name="TextBox 26">
            <a:extLst>
              <a:ext uri="{FF2B5EF4-FFF2-40B4-BE49-F238E27FC236}">
                <a16:creationId xmlns:a16="http://schemas.microsoft.com/office/drawing/2014/main" id="{4C70F77E-220A-A148-95BB-188F8DBA7A4A}"/>
              </a:ext>
            </a:extLst>
          </p:cNvPr>
          <p:cNvSpPr txBox="1"/>
          <p:nvPr/>
        </p:nvSpPr>
        <p:spPr>
          <a:xfrm>
            <a:off x="9021112" y="1828761"/>
            <a:ext cx="2136803" cy="369332"/>
          </a:xfrm>
          <a:prstGeom prst="rect">
            <a:avLst/>
          </a:prstGeom>
          <a:noFill/>
        </p:spPr>
        <p:txBody>
          <a:bodyPr wrap="none" rtlCol="0" anchor="t">
            <a:spAutoFit/>
          </a:bodyPr>
          <a:lstStyle/>
          <a:p>
            <a:pPr algn="ctr">
              <a:defRPr/>
            </a:pPr>
            <a:r>
              <a:rPr lang="en-US" sz="1800" b="1" spc="-13" dirty="0">
                <a:latin typeface="Arial Black"/>
                <a:cs typeface="Arial Black"/>
              </a:rPr>
              <a:t>Non -modifiable</a:t>
            </a:r>
          </a:p>
        </p:txBody>
      </p:sp>
      <p:grpSp>
        <p:nvGrpSpPr>
          <p:cNvPr id="16" name="Group 15">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17" name="Pie 16">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Block Arc 1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20" name="Picture 19">
            <a:extLst>
              <a:ext uri="{FF2B5EF4-FFF2-40B4-BE49-F238E27FC236}">
                <a16:creationId xmlns:a16="http://schemas.microsoft.com/office/drawing/2014/main" id="{951B298D-4A9F-054C-BA6A-8A4048E19951}"/>
              </a:ext>
            </a:extLst>
          </p:cNvPr>
          <p:cNvPicPr>
            <a:picLocks noChangeAspect="1"/>
          </p:cNvPicPr>
          <p:nvPr/>
        </p:nvPicPr>
        <p:blipFill>
          <a:blip r:embed="rId3"/>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138289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391903" y="6325996"/>
            <a:ext cx="304760" cy="304760"/>
          </a:xfrm>
        </p:spPr>
        <p:txBody>
          <a:bodyPr/>
          <a:lstStyle/>
          <a:p>
            <a:fld id="{47547CF9-5B10-D24F-A8D7-45A9778164F7}" type="slidenum">
              <a:rPr lang="uk-UA" smtClean="0"/>
              <a:pPr/>
              <a:t>12</a:t>
            </a:fld>
            <a:endParaRPr lang="uk-UA" dirty="0"/>
          </a:p>
        </p:txBody>
      </p:sp>
      <p:sp>
        <p:nvSpPr>
          <p:cNvPr id="242" name="TextBox 241"/>
          <p:cNvSpPr txBox="1"/>
          <p:nvPr/>
        </p:nvSpPr>
        <p:spPr>
          <a:xfrm>
            <a:off x="463822" y="5887752"/>
            <a:ext cx="5950136" cy="461665"/>
          </a:xfrm>
          <a:prstGeom prst="rect">
            <a:avLst/>
          </a:prstGeom>
          <a:noFill/>
        </p:spPr>
        <p:txBody>
          <a:bodyPr wrap="square" rtlCol="0">
            <a:spAutoFit/>
          </a:bodyPr>
          <a:lstStyle/>
          <a:p>
            <a:pPr marL="16931">
              <a:defRPr/>
            </a:pPr>
            <a:r>
              <a:rPr lang="en-IN" sz="800" spc="-7" dirty="0">
                <a:cs typeface="Arial"/>
              </a:rPr>
              <a:t>DCCT, Diabetes Control and </a:t>
            </a:r>
            <a:r>
              <a:rPr lang="en-IN" sz="800" dirty="0">
                <a:cs typeface="Arial"/>
              </a:rPr>
              <a:t>Complications Trial; </a:t>
            </a:r>
            <a:r>
              <a:rPr lang="en-IN" sz="800" spc="-7" dirty="0">
                <a:cs typeface="Arial"/>
              </a:rPr>
              <a:t>DME, Diabetic </a:t>
            </a:r>
            <a:r>
              <a:rPr lang="en-IN" sz="800" dirty="0">
                <a:cs typeface="Arial"/>
              </a:rPr>
              <a:t>macular </a:t>
            </a:r>
            <a:r>
              <a:rPr lang="en-IN" sz="800" dirty="0" err="1">
                <a:cs typeface="Arial"/>
              </a:rPr>
              <a:t>edema</a:t>
            </a:r>
            <a:r>
              <a:rPr lang="en-IN" sz="800" dirty="0">
                <a:cs typeface="Arial"/>
              </a:rPr>
              <a:t>; </a:t>
            </a:r>
            <a:r>
              <a:rPr lang="en-IN" sz="800" spc="-7" dirty="0">
                <a:cs typeface="Arial"/>
              </a:rPr>
              <a:t>DR, diabetic retinopathy; </a:t>
            </a:r>
            <a:r>
              <a:rPr lang="en-IN" sz="800" dirty="0">
                <a:cs typeface="Arial"/>
              </a:rPr>
              <a:t>EDIC, Epidemiology </a:t>
            </a:r>
            <a:r>
              <a:rPr lang="en-IN" sz="800" spc="-7" dirty="0">
                <a:cs typeface="Arial"/>
              </a:rPr>
              <a:t>of Diabetes Interventions and </a:t>
            </a:r>
            <a:r>
              <a:rPr lang="en-IN" sz="800" dirty="0">
                <a:cs typeface="Arial"/>
              </a:rPr>
              <a:t>Complications </a:t>
            </a:r>
            <a:r>
              <a:rPr lang="en-IN" sz="800" spc="-7" dirty="0">
                <a:cs typeface="Arial"/>
              </a:rPr>
              <a:t>Study; </a:t>
            </a:r>
            <a:r>
              <a:rPr lang="en-IN" sz="800" dirty="0">
                <a:cs typeface="Arial"/>
              </a:rPr>
              <a:t>HbA1c, </a:t>
            </a:r>
            <a:r>
              <a:rPr lang="en-IN" sz="800" dirty="0" err="1">
                <a:cs typeface="Arial"/>
              </a:rPr>
              <a:t>Hemoglobin</a:t>
            </a:r>
            <a:r>
              <a:rPr lang="en-IN" sz="800" dirty="0">
                <a:cs typeface="Arial"/>
              </a:rPr>
              <a:t>  </a:t>
            </a:r>
            <a:r>
              <a:rPr lang="en-IN" sz="800" spc="67" dirty="0">
                <a:cs typeface="Arial"/>
              </a:rPr>
              <a:t> </a:t>
            </a:r>
            <a:r>
              <a:rPr lang="en-IN" sz="800" dirty="0">
                <a:cs typeface="Arial"/>
              </a:rPr>
              <a:t>A1c</a:t>
            </a:r>
          </a:p>
          <a:p>
            <a:pPr marL="16931">
              <a:defRPr/>
            </a:pPr>
            <a:r>
              <a:rPr lang="en-IN" sz="800" spc="-7" dirty="0">
                <a:cs typeface="Arial"/>
              </a:rPr>
              <a:t>1. </a:t>
            </a:r>
            <a:r>
              <a:rPr lang="en-IN" sz="800" i="1" spc="-7" dirty="0">
                <a:cs typeface="Arial"/>
              </a:rPr>
              <a:t>Diabetes </a:t>
            </a:r>
            <a:r>
              <a:rPr lang="en-IN" sz="800" spc="-7" dirty="0">
                <a:cs typeface="Arial"/>
              </a:rPr>
              <a:t>1995;44:968-983; 2. </a:t>
            </a:r>
            <a:r>
              <a:rPr lang="en-IN" sz="800" spc="-7" dirty="0" err="1">
                <a:cs typeface="Arial"/>
              </a:rPr>
              <a:t>Lachin</a:t>
            </a:r>
            <a:r>
              <a:rPr lang="en-IN" sz="800" spc="-7" dirty="0">
                <a:cs typeface="Arial"/>
              </a:rPr>
              <a:t> et al. </a:t>
            </a:r>
            <a:r>
              <a:rPr lang="en-IN" sz="800" i="1" spc="-7" dirty="0">
                <a:cs typeface="Arial"/>
              </a:rPr>
              <a:t>Diabetes </a:t>
            </a:r>
            <a:r>
              <a:rPr lang="en-IN" sz="800" i="1" spc="133" dirty="0">
                <a:cs typeface="Arial"/>
              </a:rPr>
              <a:t> </a:t>
            </a:r>
            <a:r>
              <a:rPr lang="en-IN" sz="800" spc="-7" dirty="0">
                <a:cs typeface="Arial"/>
              </a:rPr>
              <a:t>2008;57:995-1001.</a:t>
            </a:r>
            <a:endParaRPr lang="en-IN" sz="800"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02528" y="442097"/>
            <a:ext cx="11374756"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IN" sz="3200" spc="-7" dirty="0"/>
              <a:t>DR is </a:t>
            </a:r>
            <a:r>
              <a:rPr lang="en-IN" sz="3200" spc="-13" dirty="0"/>
              <a:t>the </a:t>
            </a:r>
            <a:r>
              <a:rPr lang="en-IN" sz="3200" dirty="0"/>
              <a:t>herald </a:t>
            </a:r>
            <a:r>
              <a:rPr lang="en-IN" sz="3200" spc="-7" dirty="0"/>
              <a:t>of diabetic</a:t>
            </a:r>
            <a:r>
              <a:rPr lang="en-IN" sz="3200" spc="267" dirty="0"/>
              <a:t> </a:t>
            </a:r>
            <a:r>
              <a:rPr lang="en-IN" sz="3200" spc="-7" dirty="0"/>
              <a:t>complications</a:t>
            </a:r>
            <a:r>
              <a:rPr lang="en-IN" sz="3200" spc="-9" baseline="25525" dirty="0"/>
              <a:t>1,2</a:t>
            </a:r>
            <a:endParaRPr lang="en-US" sz="3200" b="0" spc="-133" dirty="0"/>
          </a:p>
        </p:txBody>
      </p:sp>
      <p:sp>
        <p:nvSpPr>
          <p:cNvPr id="15" name="Rectangle 14">
            <a:extLst>
              <a:ext uri="{FF2B5EF4-FFF2-40B4-BE49-F238E27FC236}">
                <a16:creationId xmlns:a16="http://schemas.microsoft.com/office/drawing/2014/main" id="{18359C1A-50FA-FA48-954C-D3E9E0D230C9}"/>
              </a:ext>
            </a:extLst>
          </p:cNvPr>
          <p:cNvSpPr/>
          <p:nvPr/>
        </p:nvSpPr>
        <p:spPr>
          <a:xfrm>
            <a:off x="591248" y="2260655"/>
            <a:ext cx="5611211" cy="3441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17" name="Rounded Rectangle 16">
            <a:extLst>
              <a:ext uri="{FF2B5EF4-FFF2-40B4-BE49-F238E27FC236}">
                <a16:creationId xmlns:a16="http://schemas.microsoft.com/office/drawing/2014/main" id="{6214E0C0-2487-E94B-A068-F6A93010B8BE}"/>
              </a:ext>
            </a:extLst>
          </p:cNvPr>
          <p:cNvSpPr/>
          <p:nvPr/>
        </p:nvSpPr>
        <p:spPr>
          <a:xfrm>
            <a:off x="6685243" y="1690666"/>
            <a:ext cx="4859298" cy="101902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3200"/>
          </a:p>
        </p:txBody>
      </p:sp>
      <p:sp>
        <p:nvSpPr>
          <p:cNvPr id="18" name="TextBox 17">
            <a:extLst>
              <a:ext uri="{FF2B5EF4-FFF2-40B4-BE49-F238E27FC236}">
                <a16:creationId xmlns:a16="http://schemas.microsoft.com/office/drawing/2014/main" id="{63548ACD-B105-7343-AD48-D801E4BE7FE8}"/>
              </a:ext>
            </a:extLst>
          </p:cNvPr>
          <p:cNvSpPr txBox="1"/>
          <p:nvPr/>
        </p:nvSpPr>
        <p:spPr>
          <a:xfrm>
            <a:off x="6685244" y="1741478"/>
            <a:ext cx="4859297" cy="923330"/>
          </a:xfrm>
          <a:prstGeom prst="rect">
            <a:avLst/>
          </a:prstGeom>
          <a:noFill/>
        </p:spPr>
        <p:txBody>
          <a:bodyPr wrap="square" rtlCol="0">
            <a:spAutoFit/>
          </a:bodyPr>
          <a:lstStyle/>
          <a:p>
            <a:pPr marL="16931" algn="ctr">
              <a:defRPr/>
            </a:pPr>
            <a:r>
              <a:rPr lang="en-IN" sz="1800" spc="-13" dirty="0">
                <a:solidFill>
                  <a:schemeClr val="bg1"/>
                </a:solidFill>
                <a:cs typeface="Arial"/>
              </a:rPr>
              <a:t>The </a:t>
            </a:r>
            <a:r>
              <a:rPr lang="en-IN" sz="1800" spc="-7" dirty="0">
                <a:solidFill>
                  <a:schemeClr val="bg1"/>
                </a:solidFill>
                <a:cs typeface="Arial"/>
              </a:rPr>
              <a:t>presence of DR means that microcirculation is already damaged by </a:t>
            </a:r>
            <a:r>
              <a:rPr lang="en-IN" sz="1800" spc="-13" dirty="0">
                <a:solidFill>
                  <a:schemeClr val="bg1"/>
                </a:solidFill>
                <a:cs typeface="Arial"/>
              </a:rPr>
              <a:t>the </a:t>
            </a:r>
            <a:r>
              <a:rPr lang="en-IN" sz="1800" spc="-7" dirty="0">
                <a:solidFill>
                  <a:schemeClr val="bg1"/>
                </a:solidFill>
                <a:cs typeface="Arial"/>
              </a:rPr>
              <a:t>diabetic mellitus</a:t>
            </a:r>
            <a:endParaRPr lang="en-IN" sz="1800" dirty="0">
              <a:solidFill>
                <a:schemeClr val="bg1"/>
              </a:solidFill>
              <a:cs typeface="Arial"/>
            </a:endParaRPr>
          </a:p>
        </p:txBody>
      </p:sp>
      <p:sp>
        <p:nvSpPr>
          <p:cNvPr id="19" name="Rectangle 18">
            <a:extLst>
              <a:ext uri="{FF2B5EF4-FFF2-40B4-BE49-F238E27FC236}">
                <a16:creationId xmlns:a16="http://schemas.microsoft.com/office/drawing/2014/main" id="{7E34BAA6-BBEA-5D48-BB23-5DF5389473F6}"/>
              </a:ext>
            </a:extLst>
          </p:cNvPr>
          <p:cNvSpPr/>
          <p:nvPr/>
        </p:nvSpPr>
        <p:spPr>
          <a:xfrm>
            <a:off x="6821571" y="2926049"/>
            <a:ext cx="4586643" cy="767476"/>
          </a:xfrm>
          <a:prstGeom prst="rect">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133"/>
          </a:p>
        </p:txBody>
      </p:sp>
      <p:sp>
        <p:nvSpPr>
          <p:cNvPr id="3" name="Right Arrow 2">
            <a:extLst>
              <a:ext uri="{FF2B5EF4-FFF2-40B4-BE49-F238E27FC236}">
                <a16:creationId xmlns:a16="http://schemas.microsoft.com/office/drawing/2014/main" id="{39B5C386-DB2B-5443-8A52-1185D76CF514}"/>
              </a:ext>
            </a:extLst>
          </p:cNvPr>
          <p:cNvSpPr/>
          <p:nvPr/>
        </p:nvSpPr>
        <p:spPr>
          <a:xfrm rot="5400000">
            <a:off x="8508684" y="3494425"/>
            <a:ext cx="1212417" cy="1045842"/>
          </a:xfrm>
          <a:prstGeom prst="rightArrow">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22" name="Rectangle 21">
            <a:extLst>
              <a:ext uri="{FF2B5EF4-FFF2-40B4-BE49-F238E27FC236}">
                <a16:creationId xmlns:a16="http://schemas.microsoft.com/office/drawing/2014/main" id="{2C35B587-9868-434C-A34E-3CC3A7B18E58}"/>
              </a:ext>
            </a:extLst>
          </p:cNvPr>
          <p:cNvSpPr/>
          <p:nvPr/>
        </p:nvSpPr>
        <p:spPr>
          <a:xfrm>
            <a:off x="6821571" y="4765904"/>
            <a:ext cx="4586643" cy="594554"/>
          </a:xfrm>
          <a:prstGeom prst="rect">
            <a:avLst/>
          </a:prstGeom>
          <a:solidFill>
            <a:schemeClr val="bg1"/>
          </a:solidFill>
          <a:ln>
            <a:solidFill>
              <a:srgbClr val="DE9D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133"/>
          </a:p>
        </p:txBody>
      </p:sp>
      <p:sp>
        <p:nvSpPr>
          <p:cNvPr id="24" name="TextBox 23">
            <a:extLst>
              <a:ext uri="{FF2B5EF4-FFF2-40B4-BE49-F238E27FC236}">
                <a16:creationId xmlns:a16="http://schemas.microsoft.com/office/drawing/2014/main" id="{038E72B5-2450-2B43-BBF2-9A47B6E4C2F5}"/>
              </a:ext>
            </a:extLst>
          </p:cNvPr>
          <p:cNvSpPr txBox="1"/>
          <p:nvPr/>
        </p:nvSpPr>
        <p:spPr>
          <a:xfrm>
            <a:off x="6994776" y="4830625"/>
            <a:ext cx="4240232" cy="400110"/>
          </a:xfrm>
          <a:prstGeom prst="rect">
            <a:avLst/>
          </a:prstGeom>
          <a:noFill/>
        </p:spPr>
        <p:txBody>
          <a:bodyPr wrap="square" rtlCol="0">
            <a:spAutoFit/>
          </a:bodyPr>
          <a:lstStyle/>
          <a:p>
            <a:pPr marL="16931" algn="ctr">
              <a:defRPr/>
            </a:pPr>
            <a:r>
              <a:rPr lang="en-IN" sz="2000" b="1" spc="-7" dirty="0">
                <a:cs typeface="Arial"/>
              </a:rPr>
              <a:t>Personalized</a:t>
            </a:r>
            <a:r>
              <a:rPr lang="en-IN" sz="2000" b="1" spc="-27" dirty="0">
                <a:cs typeface="Arial"/>
              </a:rPr>
              <a:t> </a:t>
            </a:r>
            <a:r>
              <a:rPr lang="en-IN" sz="2000" b="1" spc="-7" dirty="0">
                <a:cs typeface="Arial"/>
              </a:rPr>
              <a:t>medicine</a:t>
            </a:r>
            <a:endParaRPr lang="en-IN" sz="2000" dirty="0">
              <a:cs typeface="Arial"/>
            </a:endParaRPr>
          </a:p>
        </p:txBody>
      </p:sp>
      <p:sp>
        <p:nvSpPr>
          <p:cNvPr id="26" name="Rectangle 25">
            <a:extLst>
              <a:ext uri="{FF2B5EF4-FFF2-40B4-BE49-F238E27FC236}">
                <a16:creationId xmlns:a16="http://schemas.microsoft.com/office/drawing/2014/main" id="{1193728E-BFDD-7B43-A588-27FE74A5CF04}"/>
              </a:ext>
            </a:extLst>
          </p:cNvPr>
          <p:cNvSpPr/>
          <p:nvPr/>
        </p:nvSpPr>
        <p:spPr>
          <a:xfrm>
            <a:off x="591248" y="2075427"/>
            <a:ext cx="5611210" cy="128920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3200"/>
          </a:p>
        </p:txBody>
      </p:sp>
      <p:sp>
        <p:nvSpPr>
          <p:cNvPr id="27" name="object 11">
            <a:extLst>
              <a:ext uri="{FF2B5EF4-FFF2-40B4-BE49-F238E27FC236}">
                <a16:creationId xmlns:a16="http://schemas.microsoft.com/office/drawing/2014/main" id="{8CD893D6-FDDE-524C-81BC-190F73FB1025}"/>
              </a:ext>
            </a:extLst>
          </p:cNvPr>
          <p:cNvSpPr txBox="1"/>
          <p:nvPr/>
        </p:nvSpPr>
        <p:spPr>
          <a:xfrm>
            <a:off x="933043" y="2249309"/>
            <a:ext cx="5162957" cy="830997"/>
          </a:xfrm>
          <a:prstGeom prst="rect">
            <a:avLst/>
          </a:prstGeom>
        </p:spPr>
        <p:txBody>
          <a:bodyPr vert="horz" wrap="square" lIns="0" tIns="0" rIns="0" bIns="0" rtlCol="0">
            <a:spAutoFit/>
          </a:bodyPr>
          <a:lstStyle/>
          <a:p>
            <a:pPr marL="16931" marR="6772" defTabSz="1219018">
              <a:defRPr/>
            </a:pPr>
            <a:r>
              <a:rPr sz="1800" spc="-7" dirty="0">
                <a:solidFill>
                  <a:srgbClr val="FFFFFF"/>
                </a:solidFill>
                <a:latin typeface="Arial"/>
                <a:cs typeface="Arial"/>
              </a:rPr>
              <a:t>The DCCT/EDIC </a:t>
            </a:r>
            <a:r>
              <a:rPr sz="1800" dirty="0">
                <a:solidFill>
                  <a:srgbClr val="FFFFFF"/>
                </a:solidFill>
                <a:latin typeface="Arial"/>
                <a:cs typeface="Arial"/>
              </a:rPr>
              <a:t>Research Group </a:t>
            </a:r>
            <a:r>
              <a:rPr sz="1800" spc="-7" dirty="0">
                <a:solidFill>
                  <a:srgbClr val="FFFFFF"/>
                </a:solidFill>
                <a:latin typeface="Arial"/>
                <a:cs typeface="Arial"/>
              </a:rPr>
              <a:t>showed </a:t>
            </a:r>
            <a:r>
              <a:rPr sz="1800" dirty="0">
                <a:solidFill>
                  <a:srgbClr val="FFFFFF"/>
                </a:solidFill>
                <a:latin typeface="Arial"/>
                <a:cs typeface="Arial"/>
              </a:rPr>
              <a:t>that HbA1c </a:t>
            </a:r>
            <a:r>
              <a:rPr sz="1800" spc="-7" dirty="0">
                <a:solidFill>
                  <a:srgbClr val="FFFFFF"/>
                </a:solidFill>
                <a:latin typeface="Arial"/>
                <a:cs typeface="Arial"/>
              </a:rPr>
              <a:t>values explained </a:t>
            </a:r>
            <a:r>
              <a:rPr sz="1800" dirty="0">
                <a:solidFill>
                  <a:srgbClr val="FFFFFF"/>
                </a:solidFill>
                <a:latin typeface="Arial"/>
                <a:cs typeface="Arial"/>
              </a:rPr>
              <a:t>up to </a:t>
            </a:r>
            <a:r>
              <a:rPr sz="1800" spc="-47" dirty="0">
                <a:solidFill>
                  <a:srgbClr val="FFFFFF"/>
                </a:solidFill>
                <a:latin typeface="Arial"/>
                <a:cs typeface="Arial"/>
              </a:rPr>
              <a:t>11% </a:t>
            </a:r>
            <a:r>
              <a:rPr sz="1800" dirty="0">
                <a:solidFill>
                  <a:srgbClr val="FFFFFF"/>
                </a:solidFill>
                <a:latin typeface="Arial"/>
                <a:cs typeface="Arial"/>
              </a:rPr>
              <a:t>of the risk of </a:t>
            </a:r>
            <a:r>
              <a:rPr sz="1800" spc="-7" dirty="0">
                <a:solidFill>
                  <a:srgbClr val="FFFFFF"/>
                </a:solidFill>
                <a:latin typeface="Arial"/>
                <a:cs typeface="Arial"/>
              </a:rPr>
              <a:t>DR</a:t>
            </a:r>
            <a:endParaRPr sz="1800" dirty="0">
              <a:solidFill>
                <a:prstClr val="black"/>
              </a:solidFill>
              <a:latin typeface="Arial"/>
              <a:cs typeface="Arial"/>
            </a:endParaRPr>
          </a:p>
        </p:txBody>
      </p:sp>
      <p:sp>
        <p:nvSpPr>
          <p:cNvPr id="28" name="TextBox 27">
            <a:extLst>
              <a:ext uri="{FF2B5EF4-FFF2-40B4-BE49-F238E27FC236}">
                <a16:creationId xmlns:a16="http://schemas.microsoft.com/office/drawing/2014/main" id="{26B0B746-57E9-8346-B42C-A2F4AC33AC59}"/>
              </a:ext>
            </a:extLst>
          </p:cNvPr>
          <p:cNvSpPr txBox="1"/>
          <p:nvPr/>
        </p:nvSpPr>
        <p:spPr>
          <a:xfrm>
            <a:off x="6994776" y="3012569"/>
            <a:ext cx="4240232" cy="584699"/>
          </a:xfrm>
          <a:prstGeom prst="rect">
            <a:avLst/>
          </a:prstGeom>
          <a:noFill/>
        </p:spPr>
        <p:txBody>
          <a:bodyPr wrap="square" rtlCol="0">
            <a:spAutoFit/>
          </a:bodyPr>
          <a:lstStyle/>
          <a:p>
            <a:r>
              <a:rPr lang="en-US" sz="1600" spc="-7" dirty="0">
                <a:solidFill>
                  <a:schemeClr val="bg1"/>
                </a:solidFill>
                <a:cs typeface="Arial"/>
              </a:rPr>
              <a:t>DR </a:t>
            </a:r>
            <a:r>
              <a:rPr lang="en-US" sz="1600" dirty="0">
                <a:solidFill>
                  <a:schemeClr val="bg1"/>
                </a:solidFill>
                <a:cs typeface="Arial"/>
              </a:rPr>
              <a:t>is a reliable biomarker of the deleterious </a:t>
            </a:r>
            <a:r>
              <a:rPr lang="en-US" sz="1600" spc="-7" dirty="0">
                <a:solidFill>
                  <a:schemeClr val="bg1"/>
                </a:solidFill>
                <a:cs typeface="Arial"/>
              </a:rPr>
              <a:t>effects</a:t>
            </a:r>
            <a:r>
              <a:rPr lang="en-US" sz="1600" spc="-313" dirty="0">
                <a:solidFill>
                  <a:schemeClr val="bg1"/>
                </a:solidFill>
                <a:cs typeface="Arial"/>
              </a:rPr>
              <a:t> </a:t>
            </a:r>
            <a:r>
              <a:rPr lang="en-US" sz="1600" dirty="0">
                <a:solidFill>
                  <a:schemeClr val="bg1"/>
                </a:solidFill>
                <a:cs typeface="Arial"/>
              </a:rPr>
              <a:t>of  diabetes in a specific</a:t>
            </a:r>
            <a:r>
              <a:rPr lang="en-US" sz="1600" spc="-160" dirty="0">
                <a:solidFill>
                  <a:schemeClr val="bg1"/>
                </a:solidFill>
                <a:cs typeface="Arial"/>
              </a:rPr>
              <a:t> </a:t>
            </a:r>
            <a:r>
              <a:rPr lang="en-US" sz="1600" spc="-7" dirty="0">
                <a:solidFill>
                  <a:schemeClr val="bg1"/>
                </a:solidFill>
                <a:cs typeface="Arial"/>
              </a:rPr>
              <a:t>individual</a:t>
            </a:r>
            <a:endParaRPr lang="en-US" sz="1600" dirty="0">
              <a:solidFill>
                <a:schemeClr val="bg1"/>
              </a:solidFill>
            </a:endParaRPr>
          </a:p>
        </p:txBody>
      </p:sp>
      <p:sp>
        <p:nvSpPr>
          <p:cNvPr id="29" name="object 12">
            <a:extLst>
              <a:ext uri="{FF2B5EF4-FFF2-40B4-BE49-F238E27FC236}">
                <a16:creationId xmlns:a16="http://schemas.microsoft.com/office/drawing/2014/main" id="{178F2DA1-ED9E-B34F-82A4-7D90E5B75280}"/>
              </a:ext>
            </a:extLst>
          </p:cNvPr>
          <p:cNvSpPr txBox="1"/>
          <p:nvPr/>
        </p:nvSpPr>
        <p:spPr>
          <a:xfrm>
            <a:off x="696663" y="3722630"/>
            <a:ext cx="5314220" cy="1308050"/>
          </a:xfrm>
          <a:prstGeom prst="rect">
            <a:avLst/>
          </a:prstGeom>
        </p:spPr>
        <p:txBody>
          <a:bodyPr vert="horz" wrap="square" lIns="0" tIns="0" rIns="0" bIns="0" rtlCol="0">
            <a:spAutoFit/>
          </a:bodyPr>
          <a:lstStyle/>
          <a:p>
            <a:pPr marL="397873" marR="6772" indent="-380943" defTabSz="1219018">
              <a:spcAft>
                <a:spcPts val="600"/>
              </a:spcAft>
              <a:buFont typeface="Arial" panose="020B0604020202020204" pitchFamily="34" charset="0"/>
              <a:buChar char="•"/>
              <a:defRPr/>
            </a:pPr>
            <a:r>
              <a:rPr lang="en-US" sz="1600" spc="-7" dirty="0">
                <a:latin typeface="Arial"/>
                <a:cs typeface="Arial"/>
              </a:rPr>
              <a:t>A</a:t>
            </a:r>
            <a:r>
              <a:rPr sz="1600" spc="-7" dirty="0">
                <a:latin typeface="Arial"/>
                <a:cs typeface="Arial"/>
              </a:rPr>
              <a:t> subset of patients </a:t>
            </a:r>
            <a:r>
              <a:rPr sz="1600" spc="-13" dirty="0">
                <a:latin typeface="Arial"/>
                <a:cs typeface="Arial"/>
              </a:rPr>
              <a:t>with  </a:t>
            </a:r>
            <a:r>
              <a:rPr sz="1600" spc="-7" dirty="0">
                <a:latin typeface="Arial"/>
                <a:cs typeface="Arial"/>
              </a:rPr>
              <a:t>poor control of </a:t>
            </a:r>
            <a:r>
              <a:rPr sz="1600" spc="-7" dirty="0" err="1">
                <a:latin typeface="Arial"/>
                <a:cs typeface="Arial"/>
              </a:rPr>
              <a:t>glycemia</a:t>
            </a:r>
            <a:r>
              <a:rPr sz="1600" spc="-7" dirty="0">
                <a:latin typeface="Arial"/>
                <a:cs typeface="Arial"/>
              </a:rPr>
              <a:t> and/or uncontrolled blood  pressure do not develop DR</a:t>
            </a:r>
            <a:endParaRPr lang="en-US" sz="1600" spc="-7" dirty="0">
              <a:latin typeface="Arial"/>
              <a:cs typeface="Arial"/>
            </a:endParaRPr>
          </a:p>
          <a:p>
            <a:pPr marL="397873" marR="6772" indent="-380943" defTabSz="1219018">
              <a:spcAft>
                <a:spcPts val="600"/>
              </a:spcAft>
              <a:buFont typeface="Arial" panose="020B0604020202020204" pitchFamily="34" charset="0"/>
              <a:buChar char="•"/>
              <a:defRPr/>
            </a:pPr>
            <a:r>
              <a:rPr lang="en-IN" sz="1600" spc="-7" dirty="0">
                <a:cs typeface="Arial"/>
              </a:rPr>
              <a:t>On the other hand, there are patients with very good control of blood glucose levels and without hypertension that will  develop DR</a:t>
            </a:r>
            <a:endParaRPr sz="1600" dirty="0">
              <a:latin typeface="Arial"/>
              <a:cs typeface="Arial"/>
            </a:endParaRPr>
          </a:p>
        </p:txBody>
      </p:sp>
      <p:grpSp>
        <p:nvGrpSpPr>
          <p:cNvPr id="16" name="Group 15">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20" name="Pie 19">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Block Arc 20">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25" name="Picture 24">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385981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13</a:t>
            </a:fld>
            <a:endParaRPr lang="uk-UA" dirty="0"/>
          </a:p>
        </p:txBody>
      </p:sp>
      <p:sp>
        <p:nvSpPr>
          <p:cNvPr id="242" name="TextBox 241"/>
          <p:cNvSpPr txBox="1"/>
          <p:nvPr/>
        </p:nvSpPr>
        <p:spPr>
          <a:xfrm>
            <a:off x="457200" y="5725180"/>
            <a:ext cx="6714742" cy="584775"/>
          </a:xfrm>
          <a:prstGeom prst="rect">
            <a:avLst/>
          </a:prstGeom>
          <a:noFill/>
        </p:spPr>
        <p:txBody>
          <a:bodyPr wrap="square" rtlCol="0">
            <a:spAutoFit/>
          </a:bodyPr>
          <a:lstStyle/>
          <a:p>
            <a:pPr marL="16931"/>
            <a:r>
              <a:rPr lang="en-IN" sz="800" dirty="0">
                <a:cs typeface="Arial"/>
              </a:rPr>
              <a:t>Image </a:t>
            </a:r>
            <a:r>
              <a:rPr lang="en-IN" sz="800" spc="-7" dirty="0">
                <a:cs typeface="Arial"/>
              </a:rPr>
              <a:t>courtesy: Prof. Rafael</a:t>
            </a:r>
            <a:r>
              <a:rPr lang="en-IN" sz="800" spc="20" dirty="0">
                <a:cs typeface="Arial"/>
              </a:rPr>
              <a:t> </a:t>
            </a:r>
            <a:r>
              <a:rPr lang="en-IN" sz="800" spc="7" dirty="0" err="1">
                <a:cs typeface="Arial"/>
              </a:rPr>
              <a:t>Simó</a:t>
            </a:r>
            <a:endParaRPr lang="en-IN" sz="800" dirty="0">
              <a:cs typeface="Arial"/>
            </a:endParaRPr>
          </a:p>
          <a:p>
            <a:pPr marL="16931"/>
            <a:r>
              <a:rPr lang="en-IN" sz="800" dirty="0">
                <a:cs typeface="Arial"/>
              </a:rPr>
              <a:t>CV, </a:t>
            </a:r>
            <a:r>
              <a:rPr lang="en-IN" sz="800" spc="-7" dirty="0">
                <a:cs typeface="Arial"/>
              </a:rPr>
              <a:t>cardiovascular; DR, </a:t>
            </a:r>
            <a:r>
              <a:rPr lang="en-IN" sz="800" dirty="0">
                <a:cs typeface="Arial"/>
              </a:rPr>
              <a:t>diabetic </a:t>
            </a:r>
            <a:r>
              <a:rPr lang="en-IN" sz="800" spc="-7" dirty="0">
                <a:cs typeface="Arial"/>
              </a:rPr>
              <a:t>retinopathy; </a:t>
            </a:r>
            <a:r>
              <a:rPr lang="en-IN" sz="800" dirty="0">
                <a:cs typeface="Arial"/>
              </a:rPr>
              <a:t>HbA1c, </a:t>
            </a:r>
            <a:r>
              <a:rPr lang="en-IN" sz="800" dirty="0" err="1">
                <a:cs typeface="Arial"/>
              </a:rPr>
              <a:t>Hemoglobin</a:t>
            </a:r>
            <a:r>
              <a:rPr lang="en-IN" sz="800" spc="133" dirty="0">
                <a:cs typeface="Arial"/>
              </a:rPr>
              <a:t> </a:t>
            </a:r>
            <a:r>
              <a:rPr lang="en-IN" sz="800" dirty="0">
                <a:cs typeface="Arial"/>
              </a:rPr>
              <a:t>A1c</a:t>
            </a:r>
          </a:p>
          <a:p>
            <a:pPr marL="16931"/>
            <a:r>
              <a:rPr lang="en-US" sz="800" dirty="0">
                <a:cs typeface="Arial" panose="020B0604020202020204" pitchFamily="34" charset="0"/>
              </a:rPr>
              <a:t>1. Cheung et </a:t>
            </a:r>
            <a:r>
              <a:rPr lang="en-US" sz="800" dirty="0" err="1">
                <a:cs typeface="Arial" panose="020B0604020202020204" pitchFamily="34" charset="0"/>
              </a:rPr>
              <a:t>al.Diabetes</a:t>
            </a:r>
            <a:r>
              <a:rPr lang="en-US" sz="800" dirty="0">
                <a:cs typeface="Arial" panose="020B0604020202020204" pitchFamily="34" charset="0"/>
              </a:rPr>
              <a:t> Care 2007;30(7):1742-1746; 2. Cheung et </a:t>
            </a:r>
            <a:r>
              <a:rPr lang="en-US" sz="800" dirty="0" err="1">
                <a:cs typeface="Arial" panose="020B0604020202020204" pitchFamily="34" charset="0"/>
              </a:rPr>
              <a:t>al.J</a:t>
            </a:r>
            <a:r>
              <a:rPr lang="en-US" sz="800" dirty="0">
                <a:cs typeface="Arial" panose="020B0604020202020204" pitchFamily="34" charset="0"/>
              </a:rPr>
              <a:t> Am Coll Cardiol.2008;51(16):1573-1578; 3.Cgeung et </a:t>
            </a:r>
            <a:r>
              <a:rPr lang="en-US" sz="800" dirty="0" err="1">
                <a:cs typeface="Arial" panose="020B0604020202020204" pitchFamily="34" charset="0"/>
              </a:rPr>
              <a:t>al.Stroke</a:t>
            </a:r>
            <a:r>
              <a:rPr lang="en-US" sz="800" dirty="0">
                <a:cs typeface="Arial" panose="020B0604020202020204" pitchFamily="34" charset="0"/>
              </a:rPr>
              <a:t> 2007;38(2):398-401;4.Juutilainen et </a:t>
            </a:r>
            <a:r>
              <a:rPr lang="en-US" sz="800" dirty="0" err="1">
                <a:cs typeface="Arial" panose="020B0604020202020204" pitchFamily="34" charset="0"/>
              </a:rPr>
              <a:t>al.Diabetes</a:t>
            </a:r>
            <a:r>
              <a:rPr lang="en-US" sz="800" dirty="0">
                <a:cs typeface="Arial" panose="020B0604020202020204" pitchFamily="34" charset="0"/>
              </a:rPr>
              <a:t> Care 2007;30(2):292-299</a:t>
            </a:r>
            <a:endParaRPr lang="en-IN" sz="800"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79" y="386730"/>
            <a:ext cx="10283321" cy="1523237"/>
          </a:xfrm>
          <a:prstGeom prst="rect">
            <a:avLst/>
          </a:prstGeom>
          <a:noFill/>
        </p:spPr>
        <p:txBody>
          <a:bodyPr vert="horz" wrap="square" lIns="0" tIns="0" rIns="0" bIns="0" rtlCol="0" anchor="ctr" anchorCtr="0">
            <a:no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r>
              <a:rPr lang="en-IN" sz="3200" spc="-100" dirty="0"/>
              <a:t>Presence and degree of Diabetic Retinopathy is significant risk  factor of CV diseases and with (OR higher than)  classic risk factors</a:t>
            </a:r>
            <a:endParaRPr lang="en-US" sz="3200" b="0" spc="-100" dirty="0"/>
          </a:p>
        </p:txBody>
      </p:sp>
      <p:sp>
        <p:nvSpPr>
          <p:cNvPr id="5" name="Rectangle 4">
            <a:extLst>
              <a:ext uri="{FF2B5EF4-FFF2-40B4-BE49-F238E27FC236}">
                <a16:creationId xmlns:a16="http://schemas.microsoft.com/office/drawing/2014/main" id="{44A08021-FC8C-DB4C-B87E-34D2DA91CF0C}"/>
              </a:ext>
            </a:extLst>
          </p:cNvPr>
          <p:cNvSpPr/>
          <p:nvPr/>
        </p:nvSpPr>
        <p:spPr>
          <a:xfrm>
            <a:off x="612562" y="2057400"/>
            <a:ext cx="10893637" cy="43276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TextBox 5">
            <a:extLst>
              <a:ext uri="{FF2B5EF4-FFF2-40B4-BE49-F238E27FC236}">
                <a16:creationId xmlns:a16="http://schemas.microsoft.com/office/drawing/2014/main" id="{68A2B696-53D2-E44C-A58C-3D92EC3C3F43}"/>
              </a:ext>
            </a:extLst>
          </p:cNvPr>
          <p:cNvSpPr txBox="1"/>
          <p:nvPr/>
        </p:nvSpPr>
        <p:spPr>
          <a:xfrm>
            <a:off x="1114982" y="2090057"/>
            <a:ext cx="9888796" cy="400110"/>
          </a:xfrm>
          <a:prstGeom prst="rect">
            <a:avLst/>
          </a:prstGeom>
          <a:noFill/>
        </p:spPr>
        <p:txBody>
          <a:bodyPr wrap="none" rtlCol="0">
            <a:spAutoFit/>
          </a:bodyPr>
          <a:lstStyle/>
          <a:p>
            <a:pPr marL="16931" algn="ctr"/>
            <a:r>
              <a:rPr lang="en-US" sz="2000" b="1" spc="-7" dirty="0">
                <a:cs typeface="Arial"/>
              </a:rPr>
              <a:t>Subset </a:t>
            </a:r>
            <a:r>
              <a:rPr lang="en-US" sz="2000" b="1" dirty="0">
                <a:cs typeface="Arial"/>
              </a:rPr>
              <a:t>of </a:t>
            </a:r>
            <a:r>
              <a:rPr lang="en-US" sz="2000" b="1" spc="-7" dirty="0">
                <a:cs typeface="Arial"/>
              </a:rPr>
              <a:t>population in </a:t>
            </a:r>
            <a:r>
              <a:rPr lang="en-US" sz="2000" b="1" spc="-20" dirty="0">
                <a:cs typeface="Arial"/>
              </a:rPr>
              <a:t>which </a:t>
            </a:r>
            <a:r>
              <a:rPr lang="en-US" sz="2000" b="1" dirty="0">
                <a:cs typeface="Arial"/>
              </a:rPr>
              <a:t>the </a:t>
            </a:r>
            <a:r>
              <a:rPr lang="en-US" sz="2000" b="1" spc="-7" dirty="0">
                <a:cs typeface="Arial"/>
              </a:rPr>
              <a:t>screening </a:t>
            </a:r>
            <a:r>
              <a:rPr lang="en-US" sz="2000" b="1" dirty="0">
                <a:cs typeface="Arial"/>
              </a:rPr>
              <a:t>of </a:t>
            </a:r>
            <a:r>
              <a:rPr lang="en-US" sz="2000" b="1" spc="-7" dirty="0">
                <a:cs typeface="Arial"/>
              </a:rPr>
              <a:t>CV disease should be</a:t>
            </a:r>
            <a:r>
              <a:rPr lang="en-US" sz="2000" b="1" spc="253" dirty="0">
                <a:cs typeface="Arial"/>
              </a:rPr>
              <a:t> </a:t>
            </a:r>
            <a:r>
              <a:rPr lang="en-US" sz="2000" b="1" spc="-7" dirty="0">
                <a:cs typeface="Arial"/>
              </a:rPr>
              <a:t>prioritized</a:t>
            </a:r>
            <a:endParaRPr lang="en-US" sz="2000" b="1" dirty="0">
              <a:cs typeface="Arial"/>
            </a:endParaRPr>
          </a:p>
        </p:txBody>
      </p:sp>
      <p:sp>
        <p:nvSpPr>
          <p:cNvPr id="11" name="Rectangle 10">
            <a:extLst>
              <a:ext uri="{FF2B5EF4-FFF2-40B4-BE49-F238E27FC236}">
                <a16:creationId xmlns:a16="http://schemas.microsoft.com/office/drawing/2014/main" id="{F2C03855-DEC5-2D45-84D9-D2C6872711D3}"/>
              </a:ext>
            </a:extLst>
          </p:cNvPr>
          <p:cNvSpPr/>
          <p:nvPr/>
        </p:nvSpPr>
        <p:spPr>
          <a:xfrm>
            <a:off x="5562600" y="2786213"/>
            <a:ext cx="4256285" cy="426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Rectangle 18">
            <a:extLst>
              <a:ext uri="{FF2B5EF4-FFF2-40B4-BE49-F238E27FC236}">
                <a16:creationId xmlns:a16="http://schemas.microsoft.com/office/drawing/2014/main" id="{88B2D934-200F-A848-AA20-E85ABA3FE859}"/>
              </a:ext>
            </a:extLst>
          </p:cNvPr>
          <p:cNvSpPr/>
          <p:nvPr/>
        </p:nvSpPr>
        <p:spPr>
          <a:xfrm>
            <a:off x="6068695" y="3560024"/>
            <a:ext cx="3750190" cy="426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9" name="TextBox 8">
            <a:extLst>
              <a:ext uri="{FF2B5EF4-FFF2-40B4-BE49-F238E27FC236}">
                <a16:creationId xmlns:a16="http://schemas.microsoft.com/office/drawing/2014/main" id="{C845B515-F0B4-914F-8065-269492200B61}"/>
              </a:ext>
            </a:extLst>
          </p:cNvPr>
          <p:cNvSpPr txBox="1"/>
          <p:nvPr/>
        </p:nvSpPr>
        <p:spPr>
          <a:xfrm>
            <a:off x="5934497" y="2786213"/>
            <a:ext cx="3170512" cy="400110"/>
          </a:xfrm>
          <a:prstGeom prst="rect">
            <a:avLst/>
          </a:prstGeom>
          <a:noFill/>
        </p:spPr>
        <p:txBody>
          <a:bodyPr wrap="square" rtlCol="0">
            <a:spAutoFit/>
          </a:bodyPr>
          <a:lstStyle/>
          <a:p>
            <a:r>
              <a:rPr lang="en-IN" sz="2000" b="1" spc="-7" dirty="0">
                <a:solidFill>
                  <a:schemeClr val="bg1"/>
                </a:solidFill>
                <a:cs typeface="Arial"/>
              </a:rPr>
              <a:t>Coronary artery disease</a:t>
            </a:r>
            <a:r>
              <a:rPr lang="en-IN" sz="2000" b="1" spc="-7" baseline="30000" dirty="0">
                <a:solidFill>
                  <a:schemeClr val="bg1"/>
                </a:solidFill>
                <a:cs typeface="Arial"/>
              </a:rPr>
              <a:t>1</a:t>
            </a:r>
            <a:endParaRPr lang="en-US" sz="2000" dirty="0">
              <a:solidFill>
                <a:schemeClr val="bg1"/>
              </a:solidFill>
            </a:endParaRPr>
          </a:p>
        </p:txBody>
      </p:sp>
      <p:sp>
        <p:nvSpPr>
          <p:cNvPr id="22" name="TextBox 21">
            <a:extLst>
              <a:ext uri="{FF2B5EF4-FFF2-40B4-BE49-F238E27FC236}">
                <a16:creationId xmlns:a16="http://schemas.microsoft.com/office/drawing/2014/main" id="{D36A8243-CCCE-7C4D-805D-41AB8B9E148A}"/>
              </a:ext>
            </a:extLst>
          </p:cNvPr>
          <p:cNvSpPr txBox="1"/>
          <p:nvPr/>
        </p:nvSpPr>
        <p:spPr>
          <a:xfrm>
            <a:off x="6501415" y="3543707"/>
            <a:ext cx="3170512" cy="400110"/>
          </a:xfrm>
          <a:prstGeom prst="rect">
            <a:avLst/>
          </a:prstGeom>
          <a:noFill/>
        </p:spPr>
        <p:txBody>
          <a:bodyPr wrap="square" rtlCol="0">
            <a:spAutoFit/>
          </a:bodyPr>
          <a:lstStyle/>
          <a:p>
            <a:r>
              <a:rPr lang="en-IN" sz="2000" b="1" spc="-7" dirty="0">
                <a:solidFill>
                  <a:schemeClr val="bg1"/>
                </a:solidFill>
                <a:cs typeface="Arial"/>
              </a:rPr>
              <a:t>Stroke</a:t>
            </a:r>
            <a:r>
              <a:rPr lang="en-IN" sz="2000" b="1" spc="-7" baseline="30000" dirty="0">
                <a:solidFill>
                  <a:schemeClr val="bg1"/>
                </a:solidFill>
                <a:cs typeface="Arial"/>
              </a:rPr>
              <a:t>3</a:t>
            </a:r>
          </a:p>
        </p:txBody>
      </p:sp>
      <p:sp>
        <p:nvSpPr>
          <p:cNvPr id="28" name="Rectangle 27">
            <a:extLst>
              <a:ext uri="{FF2B5EF4-FFF2-40B4-BE49-F238E27FC236}">
                <a16:creationId xmlns:a16="http://schemas.microsoft.com/office/drawing/2014/main" id="{5984E79D-1187-B64D-8775-3BBABE17157A}"/>
              </a:ext>
            </a:extLst>
          </p:cNvPr>
          <p:cNvSpPr/>
          <p:nvPr/>
        </p:nvSpPr>
        <p:spPr>
          <a:xfrm>
            <a:off x="6101442" y="4419071"/>
            <a:ext cx="3717443" cy="426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9" name="Rectangle 28">
            <a:extLst>
              <a:ext uri="{FF2B5EF4-FFF2-40B4-BE49-F238E27FC236}">
                <a16:creationId xmlns:a16="http://schemas.microsoft.com/office/drawing/2014/main" id="{6F61D70B-7455-4241-A009-45EFD4AFDD50}"/>
              </a:ext>
            </a:extLst>
          </p:cNvPr>
          <p:cNvSpPr/>
          <p:nvPr/>
        </p:nvSpPr>
        <p:spPr>
          <a:xfrm>
            <a:off x="5786550" y="5192882"/>
            <a:ext cx="4032336" cy="426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30" name="TextBox 29">
            <a:extLst>
              <a:ext uri="{FF2B5EF4-FFF2-40B4-BE49-F238E27FC236}">
                <a16:creationId xmlns:a16="http://schemas.microsoft.com/office/drawing/2014/main" id="{772A8DE0-3869-B54E-A18B-30288E1A6402}"/>
              </a:ext>
            </a:extLst>
          </p:cNvPr>
          <p:cNvSpPr txBox="1"/>
          <p:nvPr/>
        </p:nvSpPr>
        <p:spPr>
          <a:xfrm>
            <a:off x="6473339" y="4419071"/>
            <a:ext cx="3170512" cy="400110"/>
          </a:xfrm>
          <a:prstGeom prst="rect">
            <a:avLst/>
          </a:prstGeom>
          <a:noFill/>
        </p:spPr>
        <p:txBody>
          <a:bodyPr wrap="square" rtlCol="0">
            <a:spAutoFit/>
          </a:bodyPr>
          <a:lstStyle/>
          <a:p>
            <a:pPr>
              <a:lnSpc>
                <a:spcPct val="100000"/>
              </a:lnSpc>
            </a:pPr>
            <a:r>
              <a:rPr lang="en-IN" sz="2000" b="1" spc="-7" dirty="0">
                <a:solidFill>
                  <a:schemeClr val="bg1"/>
                </a:solidFill>
                <a:cs typeface="Arial"/>
              </a:rPr>
              <a:t>Heart Failure</a:t>
            </a:r>
            <a:r>
              <a:rPr lang="en-IN" sz="2000" b="1" spc="-7" baseline="30000" dirty="0">
                <a:solidFill>
                  <a:schemeClr val="bg1"/>
                </a:solidFill>
                <a:cs typeface="Arial"/>
              </a:rPr>
              <a:t>2</a:t>
            </a:r>
          </a:p>
        </p:txBody>
      </p:sp>
      <p:sp>
        <p:nvSpPr>
          <p:cNvPr id="31" name="TextBox 30">
            <a:extLst>
              <a:ext uri="{FF2B5EF4-FFF2-40B4-BE49-F238E27FC236}">
                <a16:creationId xmlns:a16="http://schemas.microsoft.com/office/drawing/2014/main" id="{42A601F0-42D2-DA42-9682-5CD5566E44A2}"/>
              </a:ext>
            </a:extLst>
          </p:cNvPr>
          <p:cNvSpPr txBox="1"/>
          <p:nvPr/>
        </p:nvSpPr>
        <p:spPr>
          <a:xfrm>
            <a:off x="6101442" y="5192882"/>
            <a:ext cx="3170512" cy="400110"/>
          </a:xfrm>
          <a:prstGeom prst="rect">
            <a:avLst/>
          </a:prstGeom>
          <a:noFill/>
        </p:spPr>
        <p:txBody>
          <a:bodyPr wrap="square" rtlCol="0">
            <a:spAutoFit/>
          </a:bodyPr>
          <a:lstStyle/>
          <a:p>
            <a:pPr marR="25400">
              <a:lnSpc>
                <a:spcPct val="100000"/>
              </a:lnSpc>
            </a:pPr>
            <a:r>
              <a:rPr lang="en-IN" sz="2000" b="1" spc="-7" dirty="0">
                <a:solidFill>
                  <a:schemeClr val="bg1"/>
                </a:solidFill>
                <a:cs typeface="Arial"/>
              </a:rPr>
              <a:t>CV mortality</a:t>
            </a:r>
            <a:r>
              <a:rPr lang="en-IN" sz="2000" b="1" spc="-7" baseline="30000" dirty="0">
                <a:solidFill>
                  <a:schemeClr val="bg1"/>
                </a:solidFill>
                <a:cs typeface="Arial"/>
              </a:rPr>
              <a:t>4</a:t>
            </a:r>
          </a:p>
        </p:txBody>
      </p:sp>
      <p:sp>
        <p:nvSpPr>
          <p:cNvPr id="44" name="Oval 43">
            <a:extLst>
              <a:ext uri="{FF2B5EF4-FFF2-40B4-BE49-F238E27FC236}">
                <a16:creationId xmlns:a16="http://schemas.microsoft.com/office/drawing/2014/main" id="{78095F70-E550-4240-90F1-D38A1448477F}"/>
              </a:ext>
            </a:extLst>
          </p:cNvPr>
          <p:cNvSpPr/>
          <p:nvPr/>
        </p:nvSpPr>
        <p:spPr>
          <a:xfrm>
            <a:off x="5204129" y="2667000"/>
            <a:ext cx="684028" cy="684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45" name="Oval 44">
            <a:extLst>
              <a:ext uri="{FF2B5EF4-FFF2-40B4-BE49-F238E27FC236}">
                <a16:creationId xmlns:a16="http://schemas.microsoft.com/office/drawing/2014/main" id="{533F50B8-A60E-E845-8F83-42937338E742}"/>
              </a:ext>
            </a:extLst>
          </p:cNvPr>
          <p:cNvSpPr/>
          <p:nvPr/>
        </p:nvSpPr>
        <p:spPr>
          <a:xfrm>
            <a:off x="5633228" y="3436985"/>
            <a:ext cx="684028" cy="684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46" name="Oval 45">
            <a:extLst>
              <a:ext uri="{FF2B5EF4-FFF2-40B4-BE49-F238E27FC236}">
                <a16:creationId xmlns:a16="http://schemas.microsoft.com/office/drawing/2014/main" id="{CA5740C9-1B95-8243-9680-9327185B15E5}"/>
              </a:ext>
            </a:extLst>
          </p:cNvPr>
          <p:cNvSpPr/>
          <p:nvPr/>
        </p:nvSpPr>
        <p:spPr>
          <a:xfrm>
            <a:off x="5638671" y="4292034"/>
            <a:ext cx="684028" cy="684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47" name="Oval 46">
            <a:extLst>
              <a:ext uri="{FF2B5EF4-FFF2-40B4-BE49-F238E27FC236}">
                <a16:creationId xmlns:a16="http://schemas.microsoft.com/office/drawing/2014/main" id="{133073BC-D113-CF48-BFB7-6CEB62889AD8}"/>
              </a:ext>
            </a:extLst>
          </p:cNvPr>
          <p:cNvSpPr/>
          <p:nvPr/>
        </p:nvSpPr>
        <p:spPr>
          <a:xfrm>
            <a:off x="5328527" y="5062630"/>
            <a:ext cx="684028" cy="684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48" name="object 21">
            <a:extLst>
              <a:ext uri="{FF2B5EF4-FFF2-40B4-BE49-F238E27FC236}">
                <a16:creationId xmlns:a16="http://schemas.microsoft.com/office/drawing/2014/main" id="{3A725804-2F5C-1743-9247-1898994F5F9D}"/>
              </a:ext>
            </a:extLst>
          </p:cNvPr>
          <p:cNvSpPr/>
          <p:nvPr/>
        </p:nvSpPr>
        <p:spPr>
          <a:xfrm>
            <a:off x="5151132" y="2697631"/>
            <a:ext cx="684028" cy="636940"/>
          </a:xfrm>
          <a:prstGeom prst="rect">
            <a:avLst/>
          </a:prstGeom>
          <a:blipFill>
            <a:blip r:embed="rId2" cstate="print"/>
            <a:stretch>
              <a:fillRect/>
            </a:stretch>
          </a:blipFill>
        </p:spPr>
        <p:txBody>
          <a:bodyPr wrap="square" lIns="0" tIns="0" rIns="0" bIns="0" rtlCol="0"/>
          <a:lstStyle/>
          <a:p>
            <a:endParaRPr/>
          </a:p>
        </p:txBody>
      </p:sp>
      <p:sp>
        <p:nvSpPr>
          <p:cNvPr id="49" name="object 19">
            <a:extLst>
              <a:ext uri="{FF2B5EF4-FFF2-40B4-BE49-F238E27FC236}">
                <a16:creationId xmlns:a16="http://schemas.microsoft.com/office/drawing/2014/main" id="{49C6A2D7-8DAC-C24B-92C8-0F5077C980C5}"/>
              </a:ext>
            </a:extLst>
          </p:cNvPr>
          <p:cNvSpPr/>
          <p:nvPr/>
        </p:nvSpPr>
        <p:spPr>
          <a:xfrm>
            <a:off x="5687255" y="3462880"/>
            <a:ext cx="570245" cy="635224"/>
          </a:xfrm>
          <a:prstGeom prst="rect">
            <a:avLst/>
          </a:prstGeom>
          <a:blipFill>
            <a:blip r:embed="rId3" cstate="print"/>
            <a:stretch>
              <a:fillRect/>
            </a:stretch>
          </a:blipFill>
        </p:spPr>
        <p:txBody>
          <a:bodyPr wrap="square" lIns="0" tIns="0" rIns="0" bIns="0" rtlCol="0"/>
          <a:lstStyle/>
          <a:p>
            <a:endParaRPr/>
          </a:p>
        </p:txBody>
      </p:sp>
      <p:sp>
        <p:nvSpPr>
          <p:cNvPr id="50" name="object 20">
            <a:extLst>
              <a:ext uri="{FF2B5EF4-FFF2-40B4-BE49-F238E27FC236}">
                <a16:creationId xmlns:a16="http://schemas.microsoft.com/office/drawing/2014/main" id="{A9594293-D7DE-CA41-8504-C7B942EA003B}"/>
              </a:ext>
            </a:extLst>
          </p:cNvPr>
          <p:cNvSpPr/>
          <p:nvPr/>
        </p:nvSpPr>
        <p:spPr>
          <a:xfrm>
            <a:off x="5730667" y="4340427"/>
            <a:ext cx="446352" cy="583849"/>
          </a:xfrm>
          <a:prstGeom prst="rect">
            <a:avLst/>
          </a:prstGeom>
          <a:blipFill>
            <a:blip r:embed="rId4" cstate="print"/>
            <a:stretch>
              <a:fillRect/>
            </a:stretch>
          </a:blipFill>
        </p:spPr>
        <p:txBody>
          <a:bodyPr wrap="square" lIns="0" tIns="0" rIns="0" bIns="0" rtlCol="0"/>
          <a:lstStyle/>
          <a:p>
            <a:endParaRPr/>
          </a:p>
        </p:txBody>
      </p:sp>
      <p:sp>
        <p:nvSpPr>
          <p:cNvPr id="51" name="object 18">
            <a:extLst>
              <a:ext uri="{FF2B5EF4-FFF2-40B4-BE49-F238E27FC236}">
                <a16:creationId xmlns:a16="http://schemas.microsoft.com/office/drawing/2014/main" id="{17824AE3-D696-B44B-BC06-EDA93DDC86B2}"/>
              </a:ext>
            </a:extLst>
          </p:cNvPr>
          <p:cNvSpPr/>
          <p:nvPr/>
        </p:nvSpPr>
        <p:spPr>
          <a:xfrm>
            <a:off x="5359010" y="5200373"/>
            <a:ext cx="568019" cy="492432"/>
          </a:xfrm>
          <a:prstGeom prst="rect">
            <a:avLst/>
          </a:prstGeom>
          <a:blipFill>
            <a:blip r:embed="rId5" cstate="print"/>
            <a:stretch>
              <a:fillRect/>
            </a:stretch>
          </a:blipFill>
        </p:spPr>
        <p:txBody>
          <a:bodyPr wrap="square" lIns="0" tIns="0" rIns="0" bIns="0" rtlCol="0"/>
          <a:lstStyle/>
          <a:p>
            <a:endParaRPr/>
          </a:p>
        </p:txBody>
      </p:sp>
      <p:sp>
        <p:nvSpPr>
          <p:cNvPr id="52" name="Rectangle 51">
            <a:extLst>
              <a:ext uri="{FF2B5EF4-FFF2-40B4-BE49-F238E27FC236}">
                <a16:creationId xmlns:a16="http://schemas.microsoft.com/office/drawing/2014/main" id="{09D636E1-F57F-EA49-A27C-E0536DA47A30}"/>
              </a:ext>
            </a:extLst>
          </p:cNvPr>
          <p:cNvSpPr/>
          <p:nvPr/>
        </p:nvSpPr>
        <p:spPr>
          <a:xfrm>
            <a:off x="1777866" y="3124200"/>
            <a:ext cx="1981200"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4" name="Oval 53">
            <a:extLst>
              <a:ext uri="{FF2B5EF4-FFF2-40B4-BE49-F238E27FC236}">
                <a16:creationId xmlns:a16="http://schemas.microsoft.com/office/drawing/2014/main" id="{BA50F608-3A5E-284E-9CD0-AC592E584C72}"/>
              </a:ext>
            </a:extLst>
          </p:cNvPr>
          <p:cNvSpPr/>
          <p:nvPr/>
        </p:nvSpPr>
        <p:spPr>
          <a:xfrm>
            <a:off x="2447385" y="2754693"/>
            <a:ext cx="2970028" cy="2970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55" name="object 5">
            <a:extLst>
              <a:ext uri="{FF2B5EF4-FFF2-40B4-BE49-F238E27FC236}">
                <a16:creationId xmlns:a16="http://schemas.microsoft.com/office/drawing/2014/main" id="{0F8A33F8-D7B2-B94C-AB08-040671135783}"/>
              </a:ext>
            </a:extLst>
          </p:cNvPr>
          <p:cNvSpPr/>
          <p:nvPr/>
        </p:nvSpPr>
        <p:spPr>
          <a:xfrm>
            <a:off x="2552190" y="2867216"/>
            <a:ext cx="2760419" cy="2744983"/>
          </a:xfrm>
          <a:prstGeom prst="rect">
            <a:avLst/>
          </a:prstGeom>
          <a:blipFill>
            <a:blip r:embed="rId6" cstate="print"/>
            <a:stretch>
              <a:fillRect/>
            </a:stretch>
          </a:blipFill>
        </p:spPr>
        <p:txBody>
          <a:bodyPr wrap="square" lIns="0" tIns="0" rIns="0" bIns="0" rtlCol="0"/>
          <a:lstStyle/>
          <a:p>
            <a:endParaRPr dirty="0"/>
          </a:p>
        </p:txBody>
      </p:sp>
      <p:grpSp>
        <p:nvGrpSpPr>
          <p:cNvPr id="26" name="Group 25">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27" name="Pie 26">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2" name="Block Arc 31">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3" name="Picture 32">
            <a:extLst>
              <a:ext uri="{FF2B5EF4-FFF2-40B4-BE49-F238E27FC236}">
                <a16:creationId xmlns:a16="http://schemas.microsoft.com/office/drawing/2014/main" id="{951B298D-4A9F-054C-BA6A-8A4048E19951}"/>
              </a:ext>
            </a:extLst>
          </p:cNvPr>
          <p:cNvPicPr>
            <a:picLocks noChangeAspect="1"/>
          </p:cNvPicPr>
          <p:nvPr/>
        </p:nvPicPr>
        <p:blipFill>
          <a:blip r:embed="rId7"/>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313517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14</a:t>
            </a:fld>
            <a:endParaRPr lang="uk-UA" dirty="0"/>
          </a:p>
        </p:txBody>
      </p:sp>
      <p:sp>
        <p:nvSpPr>
          <p:cNvPr id="242" name="TextBox 241"/>
          <p:cNvSpPr txBox="1"/>
          <p:nvPr/>
        </p:nvSpPr>
        <p:spPr>
          <a:xfrm>
            <a:off x="457200" y="5678269"/>
            <a:ext cx="6714742" cy="461665"/>
          </a:xfrm>
          <a:prstGeom prst="rect">
            <a:avLst/>
          </a:prstGeom>
          <a:noFill/>
        </p:spPr>
        <p:txBody>
          <a:bodyPr wrap="square" rtlCol="0">
            <a:spAutoFit/>
          </a:bodyPr>
          <a:lstStyle/>
          <a:p>
            <a:pPr marL="12700">
              <a:lnSpc>
                <a:spcPct val="100000"/>
              </a:lnSpc>
              <a:spcBef>
                <a:spcPts val="2180"/>
              </a:spcBef>
            </a:pPr>
            <a:r>
              <a:rPr lang="en-IN" sz="800" dirty="0">
                <a:cs typeface="Arial"/>
              </a:rPr>
              <a:t>Image </a:t>
            </a:r>
            <a:r>
              <a:rPr lang="en-IN" sz="800" spc="-5" dirty="0">
                <a:cs typeface="Arial"/>
              </a:rPr>
              <a:t>courtesy: Prof. Rafael</a:t>
            </a:r>
            <a:r>
              <a:rPr lang="en-IN" sz="800" spc="20" dirty="0">
                <a:cs typeface="Arial"/>
              </a:rPr>
              <a:t> </a:t>
            </a:r>
            <a:r>
              <a:rPr lang="en-IN" sz="800" spc="5" dirty="0" err="1">
                <a:cs typeface="Arial"/>
              </a:rPr>
              <a:t>Simó</a:t>
            </a:r>
            <a:endParaRPr lang="en-IN" sz="800" dirty="0">
              <a:cs typeface="Arial"/>
            </a:endParaRPr>
          </a:p>
          <a:p>
            <a:pPr marL="12700">
              <a:lnSpc>
                <a:spcPct val="100000"/>
              </a:lnSpc>
            </a:pPr>
            <a:r>
              <a:rPr lang="en-IN" sz="800" spc="-5" dirty="0">
                <a:cs typeface="Arial"/>
              </a:rPr>
              <a:t>DR, diabetic retinopathy; T2DM, type </a:t>
            </a:r>
            <a:r>
              <a:rPr lang="en-IN" sz="800" dirty="0">
                <a:cs typeface="Arial"/>
              </a:rPr>
              <a:t>2 </a:t>
            </a:r>
            <a:r>
              <a:rPr lang="en-IN" sz="800" spc="-5" dirty="0">
                <a:cs typeface="Arial"/>
              </a:rPr>
              <a:t>diabetes</a:t>
            </a:r>
            <a:r>
              <a:rPr lang="en-IN" sz="800" spc="160" dirty="0">
                <a:cs typeface="Arial"/>
              </a:rPr>
              <a:t> </a:t>
            </a:r>
            <a:r>
              <a:rPr lang="en-IN" sz="800" dirty="0">
                <a:cs typeface="Arial"/>
              </a:rPr>
              <a:t>mellitus</a:t>
            </a:r>
          </a:p>
          <a:p>
            <a:pPr marL="12700"/>
            <a:r>
              <a:rPr lang="en-IN" sz="800" spc="-5" dirty="0">
                <a:cs typeface="Arial"/>
              </a:rPr>
              <a:t>Gong </a:t>
            </a:r>
            <a:r>
              <a:rPr lang="en-IN" sz="800" dirty="0" err="1">
                <a:cs typeface="Arial"/>
              </a:rPr>
              <a:t>Su</a:t>
            </a:r>
            <a:r>
              <a:rPr lang="en-IN" sz="800" dirty="0">
                <a:cs typeface="Arial"/>
              </a:rPr>
              <a:t> </a:t>
            </a:r>
            <a:r>
              <a:rPr lang="en-IN" sz="800" spc="-5" dirty="0">
                <a:cs typeface="Arial"/>
              </a:rPr>
              <a:t>et al. </a:t>
            </a:r>
            <a:r>
              <a:rPr lang="en-IN" sz="800" i="1" spc="-5" dirty="0">
                <a:cs typeface="Arial"/>
              </a:rPr>
              <a:t>Cardiovasc </a:t>
            </a:r>
            <a:r>
              <a:rPr lang="en-IN" sz="800" i="1" spc="-5" dirty="0" err="1">
                <a:cs typeface="Arial"/>
              </a:rPr>
              <a:t>Diabetol</a:t>
            </a:r>
            <a:r>
              <a:rPr lang="en-IN" sz="800" i="1" spc="-5" dirty="0">
                <a:cs typeface="Arial"/>
              </a:rPr>
              <a:t> </a:t>
            </a:r>
            <a:r>
              <a:rPr lang="en-IN" sz="800" spc="-5" dirty="0">
                <a:cs typeface="Arial"/>
              </a:rPr>
              <a:t>2011;</a:t>
            </a:r>
            <a:r>
              <a:rPr lang="en-IN" sz="800" spc="155" dirty="0">
                <a:cs typeface="Arial"/>
              </a:rPr>
              <a:t> </a:t>
            </a:r>
            <a:r>
              <a:rPr lang="en-IN" sz="800" spc="-5" dirty="0">
                <a:cs typeface="Arial"/>
              </a:rPr>
              <a:t>21(1):9</a:t>
            </a:r>
            <a:endParaRPr lang="en-IN" sz="800"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79" y="386730"/>
            <a:ext cx="10207121" cy="1523237"/>
          </a:xfrm>
          <a:prstGeom prst="rect">
            <a:avLst/>
          </a:prstGeom>
          <a:noFill/>
        </p:spPr>
        <p:txBody>
          <a:bodyPr vert="horz" wrap="square" lIns="0" tIns="0" rIns="0" bIns="0" rtlCol="0" anchor="ctr" anchorCtr="0">
            <a:no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r>
              <a:rPr lang="en-IN" sz="3200" spc="-100" dirty="0"/>
              <a:t>Myocardial perfusion defects in the absence of both angina and ST-segment depression during the exercise test</a:t>
            </a:r>
            <a:endParaRPr lang="en-US" sz="3200" b="0" spc="-100" dirty="0"/>
          </a:p>
        </p:txBody>
      </p:sp>
      <p:sp>
        <p:nvSpPr>
          <p:cNvPr id="5" name="Rectangle 4">
            <a:extLst>
              <a:ext uri="{FF2B5EF4-FFF2-40B4-BE49-F238E27FC236}">
                <a16:creationId xmlns:a16="http://schemas.microsoft.com/office/drawing/2014/main" id="{44A08021-FC8C-DB4C-B87E-34D2DA91CF0C}"/>
              </a:ext>
            </a:extLst>
          </p:cNvPr>
          <p:cNvSpPr/>
          <p:nvPr/>
        </p:nvSpPr>
        <p:spPr>
          <a:xfrm>
            <a:off x="612562" y="2057400"/>
            <a:ext cx="10893637" cy="79321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TextBox 5">
            <a:extLst>
              <a:ext uri="{FF2B5EF4-FFF2-40B4-BE49-F238E27FC236}">
                <a16:creationId xmlns:a16="http://schemas.microsoft.com/office/drawing/2014/main" id="{68A2B696-53D2-E44C-A58C-3D92EC3C3F43}"/>
              </a:ext>
            </a:extLst>
          </p:cNvPr>
          <p:cNvSpPr txBox="1"/>
          <p:nvPr/>
        </p:nvSpPr>
        <p:spPr>
          <a:xfrm>
            <a:off x="685800" y="2090057"/>
            <a:ext cx="10667999" cy="707886"/>
          </a:xfrm>
          <a:prstGeom prst="rect">
            <a:avLst/>
          </a:prstGeom>
          <a:noFill/>
        </p:spPr>
        <p:txBody>
          <a:bodyPr wrap="square" rtlCol="0">
            <a:spAutoFit/>
          </a:bodyPr>
          <a:lstStyle/>
          <a:p>
            <a:pPr marL="12700">
              <a:lnSpc>
                <a:spcPct val="100000"/>
              </a:lnSpc>
            </a:pPr>
            <a:r>
              <a:rPr lang="en-IN" sz="2000" spc="-5" dirty="0">
                <a:cs typeface="Arial"/>
              </a:rPr>
              <a:t>Prevalence: </a:t>
            </a:r>
            <a:r>
              <a:rPr lang="en-IN" sz="2000" dirty="0">
                <a:cs typeface="Arial"/>
              </a:rPr>
              <a:t>10-fold </a:t>
            </a:r>
            <a:r>
              <a:rPr lang="en-IN" sz="2000" spc="-5" dirty="0">
                <a:cs typeface="Arial"/>
              </a:rPr>
              <a:t>higher </a:t>
            </a:r>
            <a:r>
              <a:rPr lang="en-IN" sz="2000" dirty="0">
                <a:cs typeface="Arial"/>
              </a:rPr>
              <a:t>(24.4 </a:t>
            </a:r>
            <a:r>
              <a:rPr lang="en-IN" sz="2000" spc="-10" dirty="0">
                <a:cs typeface="Arial"/>
              </a:rPr>
              <a:t>vs. 2.4%; </a:t>
            </a:r>
            <a:r>
              <a:rPr lang="en-IN" sz="2000" dirty="0">
                <a:cs typeface="Arial"/>
              </a:rPr>
              <a:t>p&lt;0.01) in </a:t>
            </a:r>
            <a:r>
              <a:rPr lang="en-IN" sz="2000" spc="-10" dirty="0">
                <a:cs typeface="Arial"/>
              </a:rPr>
              <a:t>T2DM </a:t>
            </a:r>
            <a:r>
              <a:rPr lang="en-IN" sz="2000" dirty="0">
                <a:cs typeface="Arial"/>
              </a:rPr>
              <a:t>than in </a:t>
            </a:r>
            <a:r>
              <a:rPr lang="en-IN" sz="2000" spc="-5" dirty="0">
                <a:cs typeface="Arial"/>
              </a:rPr>
              <a:t>nondiabetic controls </a:t>
            </a:r>
            <a:r>
              <a:rPr lang="en-IN" sz="2000" dirty="0">
                <a:cs typeface="Arial"/>
              </a:rPr>
              <a:t>matched </a:t>
            </a:r>
            <a:r>
              <a:rPr lang="en-IN" sz="2000" spc="-5" dirty="0">
                <a:cs typeface="Arial"/>
              </a:rPr>
              <a:t>by age and</a:t>
            </a:r>
            <a:r>
              <a:rPr lang="en-IN" sz="2000" spc="60" dirty="0">
                <a:cs typeface="Arial"/>
              </a:rPr>
              <a:t> </a:t>
            </a:r>
            <a:r>
              <a:rPr lang="en-IN" sz="2000" spc="-5" dirty="0">
                <a:cs typeface="Arial"/>
              </a:rPr>
              <a:t>gender</a:t>
            </a:r>
            <a:endParaRPr lang="en-IN" sz="2000" dirty="0">
              <a:cs typeface="Arial"/>
            </a:endParaRPr>
          </a:p>
        </p:txBody>
      </p:sp>
      <p:sp>
        <p:nvSpPr>
          <p:cNvPr id="60" name="Rectangle 59">
            <a:extLst>
              <a:ext uri="{FF2B5EF4-FFF2-40B4-BE49-F238E27FC236}">
                <a16:creationId xmlns:a16="http://schemas.microsoft.com/office/drawing/2014/main" id="{94F91DC7-D756-3742-8E95-857752A23557}"/>
              </a:ext>
            </a:extLst>
          </p:cNvPr>
          <p:cNvSpPr/>
          <p:nvPr/>
        </p:nvSpPr>
        <p:spPr>
          <a:xfrm>
            <a:off x="591247" y="3515126"/>
            <a:ext cx="10968409" cy="1973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24" name="Rectangle 23">
            <a:extLst>
              <a:ext uri="{FF2B5EF4-FFF2-40B4-BE49-F238E27FC236}">
                <a16:creationId xmlns:a16="http://schemas.microsoft.com/office/drawing/2014/main" id="{34584CBE-E10A-9644-8B60-4058D3CE591F}"/>
              </a:ext>
            </a:extLst>
          </p:cNvPr>
          <p:cNvSpPr/>
          <p:nvPr/>
        </p:nvSpPr>
        <p:spPr>
          <a:xfrm>
            <a:off x="591247" y="2940670"/>
            <a:ext cx="10968408" cy="738592"/>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25" name="object 11">
            <a:extLst>
              <a:ext uri="{FF2B5EF4-FFF2-40B4-BE49-F238E27FC236}">
                <a16:creationId xmlns:a16="http://schemas.microsoft.com/office/drawing/2014/main" id="{D0821190-2B1D-3444-9FBE-2D3F8E11E941}"/>
              </a:ext>
            </a:extLst>
          </p:cNvPr>
          <p:cNvSpPr txBox="1"/>
          <p:nvPr/>
        </p:nvSpPr>
        <p:spPr>
          <a:xfrm>
            <a:off x="780728" y="2992185"/>
            <a:ext cx="10584336" cy="615553"/>
          </a:xfrm>
          <a:prstGeom prst="rect">
            <a:avLst/>
          </a:prstGeom>
        </p:spPr>
        <p:txBody>
          <a:bodyPr vert="horz" wrap="square" lIns="0" tIns="0" rIns="0" bIns="0" rtlCol="0">
            <a:spAutoFit/>
          </a:bodyPr>
          <a:lstStyle/>
          <a:p>
            <a:pPr marL="12700">
              <a:lnSpc>
                <a:spcPct val="100000"/>
              </a:lnSpc>
            </a:pPr>
            <a:r>
              <a:rPr lang="en-US" sz="2000" spc="-5" dirty="0">
                <a:solidFill>
                  <a:srgbClr val="FFFFFF"/>
                </a:solidFill>
                <a:cs typeface="Arial"/>
              </a:rPr>
              <a:t>The</a:t>
            </a:r>
            <a:r>
              <a:rPr lang="en-US" sz="2000" spc="-20" dirty="0">
                <a:solidFill>
                  <a:srgbClr val="FFFFFF"/>
                </a:solidFill>
                <a:cs typeface="Arial"/>
              </a:rPr>
              <a:t> </a:t>
            </a:r>
            <a:r>
              <a:rPr lang="en-US" sz="2000" dirty="0">
                <a:solidFill>
                  <a:srgbClr val="FFFFFF"/>
                </a:solidFill>
                <a:cs typeface="Arial"/>
              </a:rPr>
              <a:t>presence</a:t>
            </a:r>
            <a:r>
              <a:rPr lang="en-US" sz="2000" spc="-45" dirty="0">
                <a:solidFill>
                  <a:srgbClr val="FFFFFF"/>
                </a:solidFill>
                <a:cs typeface="Arial"/>
              </a:rPr>
              <a:t> </a:t>
            </a:r>
            <a:r>
              <a:rPr lang="en-US" sz="2000" dirty="0">
                <a:solidFill>
                  <a:srgbClr val="FFFFFF"/>
                </a:solidFill>
                <a:cs typeface="Arial"/>
              </a:rPr>
              <a:t>of</a:t>
            </a:r>
            <a:r>
              <a:rPr lang="en-US" sz="2000" spc="-15" dirty="0">
                <a:solidFill>
                  <a:srgbClr val="FFFFFF"/>
                </a:solidFill>
                <a:cs typeface="Arial"/>
              </a:rPr>
              <a:t> </a:t>
            </a:r>
            <a:r>
              <a:rPr lang="en-US" sz="2000" dirty="0">
                <a:solidFill>
                  <a:srgbClr val="FFFFFF"/>
                </a:solidFill>
                <a:cs typeface="Arial"/>
              </a:rPr>
              <a:t>diabetic</a:t>
            </a:r>
            <a:r>
              <a:rPr lang="en-US" sz="2000" spc="-35" dirty="0">
                <a:solidFill>
                  <a:srgbClr val="FFFFFF"/>
                </a:solidFill>
                <a:cs typeface="Arial"/>
              </a:rPr>
              <a:t> </a:t>
            </a:r>
            <a:r>
              <a:rPr lang="en-US" sz="2000" dirty="0">
                <a:solidFill>
                  <a:srgbClr val="FFFFFF"/>
                </a:solidFill>
                <a:cs typeface="Arial"/>
              </a:rPr>
              <a:t>retinopathy</a:t>
            </a:r>
            <a:r>
              <a:rPr lang="en-US" sz="2000" spc="-40" dirty="0">
                <a:solidFill>
                  <a:srgbClr val="FFFFFF"/>
                </a:solidFill>
                <a:cs typeface="Arial"/>
              </a:rPr>
              <a:t> </a:t>
            </a:r>
            <a:r>
              <a:rPr lang="en-US" sz="2000" spc="-5" dirty="0">
                <a:solidFill>
                  <a:srgbClr val="FFFFFF"/>
                </a:solidFill>
                <a:cs typeface="Arial"/>
              </a:rPr>
              <a:t>was</a:t>
            </a:r>
            <a:r>
              <a:rPr lang="en-US" sz="2000" dirty="0">
                <a:solidFill>
                  <a:srgbClr val="FFFFFF"/>
                </a:solidFill>
                <a:cs typeface="Arial"/>
              </a:rPr>
              <a:t> independently</a:t>
            </a:r>
            <a:r>
              <a:rPr lang="en-US" sz="2000" spc="-50" dirty="0">
                <a:solidFill>
                  <a:srgbClr val="FFFFFF"/>
                </a:solidFill>
                <a:cs typeface="Arial"/>
              </a:rPr>
              <a:t> </a:t>
            </a:r>
            <a:r>
              <a:rPr lang="en-US" sz="2000" dirty="0">
                <a:solidFill>
                  <a:srgbClr val="FFFFFF"/>
                </a:solidFill>
                <a:cs typeface="Arial"/>
              </a:rPr>
              <a:t>associated</a:t>
            </a:r>
            <a:r>
              <a:rPr lang="en-US" sz="2000" spc="-45" dirty="0">
                <a:solidFill>
                  <a:srgbClr val="FFFFFF"/>
                </a:solidFill>
                <a:cs typeface="Arial"/>
              </a:rPr>
              <a:t> </a:t>
            </a:r>
            <a:r>
              <a:rPr lang="en-US" sz="2000" spc="-5" dirty="0">
                <a:solidFill>
                  <a:srgbClr val="FFFFFF"/>
                </a:solidFill>
                <a:cs typeface="Arial"/>
              </a:rPr>
              <a:t>with</a:t>
            </a:r>
            <a:r>
              <a:rPr lang="en-US" sz="2000" spc="-10" dirty="0">
                <a:solidFill>
                  <a:srgbClr val="FFFFFF"/>
                </a:solidFill>
                <a:cs typeface="Arial"/>
              </a:rPr>
              <a:t> </a:t>
            </a:r>
            <a:r>
              <a:rPr lang="en-US" sz="2000" dirty="0">
                <a:solidFill>
                  <a:srgbClr val="FFFFFF"/>
                </a:solidFill>
                <a:cs typeface="Arial"/>
              </a:rPr>
              <a:t>the</a:t>
            </a:r>
            <a:r>
              <a:rPr lang="en-US" sz="2000" spc="-20" dirty="0">
                <a:solidFill>
                  <a:srgbClr val="FFFFFF"/>
                </a:solidFill>
                <a:cs typeface="Arial"/>
              </a:rPr>
              <a:t> </a:t>
            </a:r>
            <a:r>
              <a:rPr lang="en-US" sz="2000" dirty="0">
                <a:solidFill>
                  <a:srgbClr val="FFFFFF"/>
                </a:solidFill>
                <a:cs typeface="Arial"/>
              </a:rPr>
              <a:t>presence</a:t>
            </a:r>
            <a:r>
              <a:rPr lang="en-US" sz="2000" spc="-45" dirty="0">
                <a:solidFill>
                  <a:srgbClr val="FFFFFF"/>
                </a:solidFill>
                <a:cs typeface="Arial"/>
              </a:rPr>
              <a:t> </a:t>
            </a:r>
            <a:r>
              <a:rPr lang="en-US" sz="2000" dirty="0">
                <a:solidFill>
                  <a:srgbClr val="FFFFFF"/>
                </a:solidFill>
                <a:cs typeface="Arial"/>
              </a:rPr>
              <a:t>of</a:t>
            </a:r>
            <a:r>
              <a:rPr lang="en-US" sz="2000" spc="-15" dirty="0">
                <a:solidFill>
                  <a:srgbClr val="FFFFFF"/>
                </a:solidFill>
                <a:cs typeface="Arial"/>
              </a:rPr>
              <a:t> </a:t>
            </a:r>
            <a:r>
              <a:rPr lang="en-US" sz="2000" dirty="0">
                <a:solidFill>
                  <a:srgbClr val="FFFFFF"/>
                </a:solidFill>
                <a:cs typeface="Arial"/>
              </a:rPr>
              <a:t>defects</a:t>
            </a:r>
            <a:r>
              <a:rPr lang="en-US" sz="2000" spc="-40" dirty="0">
                <a:solidFill>
                  <a:srgbClr val="FFFFFF"/>
                </a:solidFill>
                <a:cs typeface="Arial"/>
              </a:rPr>
              <a:t> </a:t>
            </a:r>
            <a:r>
              <a:rPr lang="en-US" sz="2000" dirty="0">
                <a:solidFill>
                  <a:srgbClr val="FFFFFF"/>
                </a:solidFill>
                <a:cs typeface="Arial"/>
              </a:rPr>
              <a:t>in</a:t>
            </a:r>
            <a:r>
              <a:rPr lang="en-US" sz="2000" spc="-10" dirty="0">
                <a:solidFill>
                  <a:srgbClr val="FFFFFF"/>
                </a:solidFill>
                <a:cs typeface="Arial"/>
              </a:rPr>
              <a:t> </a:t>
            </a:r>
            <a:r>
              <a:rPr lang="en-US" sz="2000" spc="-5" dirty="0">
                <a:solidFill>
                  <a:srgbClr val="FFFFFF"/>
                </a:solidFill>
                <a:cs typeface="Arial"/>
              </a:rPr>
              <a:t>myocardial</a:t>
            </a:r>
            <a:r>
              <a:rPr lang="en-US" sz="2000" spc="-20" dirty="0">
                <a:solidFill>
                  <a:srgbClr val="FFFFFF"/>
                </a:solidFill>
                <a:cs typeface="Arial"/>
              </a:rPr>
              <a:t> </a:t>
            </a:r>
            <a:r>
              <a:rPr lang="en-US" sz="2000" dirty="0">
                <a:solidFill>
                  <a:srgbClr val="FFFFFF"/>
                </a:solidFill>
                <a:cs typeface="Arial"/>
              </a:rPr>
              <a:t>perfusion</a:t>
            </a:r>
            <a:endParaRPr lang="en-US" sz="2000" dirty="0">
              <a:cs typeface="Arial"/>
            </a:endParaRPr>
          </a:p>
        </p:txBody>
      </p:sp>
      <p:sp>
        <p:nvSpPr>
          <p:cNvPr id="26" name="object 9">
            <a:extLst>
              <a:ext uri="{FF2B5EF4-FFF2-40B4-BE49-F238E27FC236}">
                <a16:creationId xmlns:a16="http://schemas.microsoft.com/office/drawing/2014/main" id="{8903B9B0-CCC9-0B42-BB80-3F2FCFAB647E}"/>
              </a:ext>
            </a:extLst>
          </p:cNvPr>
          <p:cNvSpPr/>
          <p:nvPr/>
        </p:nvSpPr>
        <p:spPr>
          <a:xfrm>
            <a:off x="3521969" y="4564466"/>
            <a:ext cx="3200400" cy="114300"/>
          </a:xfrm>
          <a:custGeom>
            <a:avLst/>
            <a:gdLst/>
            <a:ahLst/>
            <a:cxnLst/>
            <a:rect l="l" t="t" r="r" b="b"/>
            <a:pathLst>
              <a:path w="3200400" h="114300">
                <a:moveTo>
                  <a:pt x="3086100" y="0"/>
                </a:moveTo>
                <a:lnTo>
                  <a:pt x="3086100" y="114299"/>
                </a:lnTo>
                <a:lnTo>
                  <a:pt x="3162300" y="76199"/>
                </a:lnTo>
                <a:lnTo>
                  <a:pt x="3105150" y="76199"/>
                </a:lnTo>
                <a:lnTo>
                  <a:pt x="3105150" y="38099"/>
                </a:lnTo>
                <a:lnTo>
                  <a:pt x="3162300" y="38099"/>
                </a:lnTo>
                <a:lnTo>
                  <a:pt x="3086100" y="0"/>
                </a:lnTo>
                <a:close/>
              </a:path>
              <a:path w="3200400" h="114300">
                <a:moveTo>
                  <a:pt x="3086100" y="38099"/>
                </a:moveTo>
                <a:lnTo>
                  <a:pt x="0" y="38099"/>
                </a:lnTo>
                <a:lnTo>
                  <a:pt x="0" y="76199"/>
                </a:lnTo>
                <a:lnTo>
                  <a:pt x="3086100" y="76199"/>
                </a:lnTo>
                <a:lnTo>
                  <a:pt x="3086100" y="38099"/>
                </a:lnTo>
                <a:close/>
              </a:path>
              <a:path w="3200400" h="114300">
                <a:moveTo>
                  <a:pt x="3162300" y="38099"/>
                </a:moveTo>
                <a:lnTo>
                  <a:pt x="3105150" y="38099"/>
                </a:lnTo>
                <a:lnTo>
                  <a:pt x="3105150" y="76199"/>
                </a:lnTo>
                <a:lnTo>
                  <a:pt x="3162300" y="76199"/>
                </a:lnTo>
                <a:lnTo>
                  <a:pt x="3200400" y="57149"/>
                </a:lnTo>
                <a:lnTo>
                  <a:pt x="3162300" y="38099"/>
                </a:lnTo>
                <a:close/>
              </a:path>
            </a:pathLst>
          </a:custGeom>
          <a:solidFill>
            <a:schemeClr val="bg1">
              <a:lumMod val="85000"/>
            </a:schemeClr>
          </a:solidFill>
        </p:spPr>
        <p:txBody>
          <a:bodyPr wrap="square" lIns="0" tIns="0" rIns="0" bIns="0" rtlCol="0"/>
          <a:lstStyle/>
          <a:p>
            <a:endParaRPr/>
          </a:p>
        </p:txBody>
      </p:sp>
      <p:sp>
        <p:nvSpPr>
          <p:cNvPr id="27" name="object 10">
            <a:extLst>
              <a:ext uri="{FF2B5EF4-FFF2-40B4-BE49-F238E27FC236}">
                <a16:creationId xmlns:a16="http://schemas.microsoft.com/office/drawing/2014/main" id="{47F8495E-F43E-C445-8CE0-9B10CA26F2CD}"/>
              </a:ext>
            </a:extLst>
          </p:cNvPr>
          <p:cNvSpPr txBox="1"/>
          <p:nvPr/>
        </p:nvSpPr>
        <p:spPr>
          <a:xfrm>
            <a:off x="4018222" y="4171643"/>
            <a:ext cx="2207895" cy="954107"/>
          </a:xfrm>
          <a:prstGeom prst="rect">
            <a:avLst/>
          </a:prstGeom>
        </p:spPr>
        <p:txBody>
          <a:bodyPr vert="horz" wrap="square" lIns="0" tIns="0" rIns="0" bIns="0" rtlCol="0">
            <a:spAutoFit/>
          </a:bodyPr>
          <a:lstStyle/>
          <a:p>
            <a:pPr marL="12700" algn="ctr">
              <a:lnSpc>
                <a:spcPct val="100000"/>
              </a:lnSpc>
            </a:pPr>
            <a:r>
              <a:rPr sz="2400" b="1" dirty="0">
                <a:solidFill>
                  <a:srgbClr val="023760"/>
                </a:solidFill>
                <a:latin typeface="Arial"/>
                <a:cs typeface="Arial"/>
              </a:rPr>
              <a:t>Odds ratio</a:t>
            </a:r>
            <a:r>
              <a:rPr sz="2400" b="1" spc="-120" dirty="0">
                <a:solidFill>
                  <a:srgbClr val="023760"/>
                </a:solidFill>
                <a:latin typeface="Arial"/>
                <a:cs typeface="Arial"/>
              </a:rPr>
              <a:t> </a:t>
            </a:r>
            <a:r>
              <a:rPr sz="2400" b="1" spc="-35" dirty="0">
                <a:solidFill>
                  <a:srgbClr val="023760"/>
                </a:solidFill>
                <a:latin typeface="Arial"/>
                <a:cs typeface="Arial"/>
              </a:rPr>
              <a:t>11.7</a:t>
            </a:r>
            <a:br>
              <a:rPr lang="en-US" dirty="0">
                <a:latin typeface="Arial"/>
                <a:cs typeface="Arial"/>
              </a:rPr>
            </a:br>
            <a:endParaRPr lang="en-US" dirty="0">
              <a:latin typeface="Arial"/>
              <a:cs typeface="Arial"/>
            </a:endParaRPr>
          </a:p>
          <a:p>
            <a:pPr marL="12700" algn="ctr">
              <a:lnSpc>
                <a:spcPct val="100000"/>
              </a:lnSpc>
            </a:pPr>
            <a:r>
              <a:rPr sz="1400" b="1" spc="-10" dirty="0">
                <a:solidFill>
                  <a:srgbClr val="023760"/>
                </a:solidFill>
                <a:latin typeface="Arial"/>
                <a:cs typeface="Arial"/>
              </a:rPr>
              <a:t>[CI95%:</a:t>
            </a:r>
            <a:r>
              <a:rPr sz="1400" b="1" spc="-65" dirty="0">
                <a:solidFill>
                  <a:srgbClr val="023760"/>
                </a:solidFill>
                <a:latin typeface="Arial"/>
                <a:cs typeface="Arial"/>
              </a:rPr>
              <a:t> </a:t>
            </a:r>
            <a:r>
              <a:rPr sz="1400" b="1" dirty="0">
                <a:solidFill>
                  <a:srgbClr val="023760"/>
                </a:solidFill>
                <a:latin typeface="Arial"/>
                <a:cs typeface="Arial"/>
              </a:rPr>
              <a:t>3.7-37]</a:t>
            </a:r>
            <a:endParaRPr sz="1400" dirty="0">
              <a:latin typeface="Arial"/>
              <a:cs typeface="Arial"/>
            </a:endParaRPr>
          </a:p>
        </p:txBody>
      </p:sp>
      <p:sp>
        <p:nvSpPr>
          <p:cNvPr id="28" name="object 8">
            <a:extLst>
              <a:ext uri="{FF2B5EF4-FFF2-40B4-BE49-F238E27FC236}">
                <a16:creationId xmlns:a16="http://schemas.microsoft.com/office/drawing/2014/main" id="{7D1A79D8-70B6-AB4E-8A96-89F96A88A4F5}"/>
              </a:ext>
            </a:extLst>
          </p:cNvPr>
          <p:cNvSpPr txBox="1"/>
          <p:nvPr/>
        </p:nvSpPr>
        <p:spPr>
          <a:xfrm>
            <a:off x="9452630" y="4212947"/>
            <a:ext cx="1497341" cy="738664"/>
          </a:xfrm>
          <a:prstGeom prst="rect">
            <a:avLst/>
          </a:prstGeom>
        </p:spPr>
        <p:txBody>
          <a:bodyPr vert="horz" wrap="square" lIns="0" tIns="0" rIns="0" bIns="0" rtlCol="0">
            <a:spAutoFit/>
          </a:bodyPr>
          <a:lstStyle/>
          <a:p>
            <a:pPr marL="12700">
              <a:lnSpc>
                <a:spcPct val="100000"/>
              </a:lnSpc>
            </a:pPr>
            <a:r>
              <a:rPr sz="2400" b="1" dirty="0">
                <a:solidFill>
                  <a:srgbClr val="023760"/>
                </a:solidFill>
                <a:latin typeface="Arial"/>
                <a:cs typeface="Arial"/>
              </a:rPr>
              <a:t>Positive</a:t>
            </a:r>
            <a:br>
              <a:rPr lang="en-US" sz="2400" b="1" spc="-85" dirty="0">
                <a:solidFill>
                  <a:srgbClr val="023760"/>
                </a:solidFill>
                <a:latin typeface="Arial"/>
                <a:cs typeface="Arial"/>
              </a:rPr>
            </a:br>
            <a:r>
              <a:rPr sz="2400" b="1" spc="-5" dirty="0">
                <a:solidFill>
                  <a:srgbClr val="023760"/>
                </a:solidFill>
                <a:latin typeface="Arial"/>
                <a:cs typeface="Arial"/>
              </a:rPr>
              <a:t>SPECT</a:t>
            </a:r>
            <a:endParaRPr sz="2400" dirty="0">
              <a:latin typeface="Arial"/>
              <a:cs typeface="Arial"/>
            </a:endParaRPr>
          </a:p>
        </p:txBody>
      </p:sp>
      <p:grpSp>
        <p:nvGrpSpPr>
          <p:cNvPr id="29" name="Group 28">
            <a:extLst>
              <a:ext uri="{FF2B5EF4-FFF2-40B4-BE49-F238E27FC236}">
                <a16:creationId xmlns:a16="http://schemas.microsoft.com/office/drawing/2014/main" id="{59590C0B-1016-F846-91BB-AC70FEEB208A}"/>
              </a:ext>
            </a:extLst>
          </p:cNvPr>
          <p:cNvGrpSpPr/>
          <p:nvPr/>
        </p:nvGrpSpPr>
        <p:grpSpPr>
          <a:xfrm>
            <a:off x="7071001" y="3828646"/>
            <a:ext cx="2115820" cy="1553210"/>
            <a:chOff x="20273366" y="3795102"/>
            <a:chExt cx="2115820" cy="1553210"/>
          </a:xfrm>
        </p:grpSpPr>
        <p:sp>
          <p:nvSpPr>
            <p:cNvPr id="30" name="object 11">
              <a:extLst>
                <a:ext uri="{FF2B5EF4-FFF2-40B4-BE49-F238E27FC236}">
                  <a16:creationId xmlns:a16="http://schemas.microsoft.com/office/drawing/2014/main" id="{17D0F46A-566A-114E-A778-3C6AD3FB3E81}"/>
                </a:ext>
              </a:extLst>
            </p:cNvPr>
            <p:cNvSpPr/>
            <p:nvPr/>
          </p:nvSpPr>
          <p:spPr>
            <a:xfrm>
              <a:off x="20273366" y="3795102"/>
              <a:ext cx="2115820" cy="1553210"/>
            </a:xfrm>
            <a:custGeom>
              <a:avLst/>
              <a:gdLst/>
              <a:ahLst/>
              <a:cxnLst/>
              <a:rect l="l" t="t" r="r" b="b"/>
              <a:pathLst>
                <a:path w="2115820" h="1553210">
                  <a:moveTo>
                    <a:pt x="0" y="1552956"/>
                  </a:moveTo>
                  <a:lnTo>
                    <a:pt x="2115311" y="1552956"/>
                  </a:lnTo>
                  <a:lnTo>
                    <a:pt x="2115311" y="0"/>
                  </a:lnTo>
                  <a:lnTo>
                    <a:pt x="0" y="0"/>
                  </a:lnTo>
                  <a:lnTo>
                    <a:pt x="0" y="1552956"/>
                  </a:lnTo>
                  <a:close/>
                </a:path>
              </a:pathLst>
            </a:custGeom>
            <a:solidFill>
              <a:srgbClr val="000000"/>
            </a:solidFill>
          </p:spPr>
          <p:txBody>
            <a:bodyPr wrap="square" lIns="0" tIns="0" rIns="0" bIns="0" rtlCol="0"/>
            <a:lstStyle/>
            <a:p>
              <a:endParaRPr/>
            </a:p>
          </p:txBody>
        </p:sp>
        <p:sp>
          <p:nvSpPr>
            <p:cNvPr id="31" name="object 12">
              <a:extLst>
                <a:ext uri="{FF2B5EF4-FFF2-40B4-BE49-F238E27FC236}">
                  <a16:creationId xmlns:a16="http://schemas.microsoft.com/office/drawing/2014/main" id="{49F23A96-59D9-5649-B212-0C756348948F}"/>
                </a:ext>
              </a:extLst>
            </p:cNvPr>
            <p:cNvSpPr/>
            <p:nvPr/>
          </p:nvSpPr>
          <p:spPr>
            <a:xfrm>
              <a:off x="20273366" y="3795102"/>
              <a:ext cx="2115820" cy="1553210"/>
            </a:xfrm>
            <a:custGeom>
              <a:avLst/>
              <a:gdLst/>
              <a:ahLst/>
              <a:cxnLst/>
              <a:rect l="l" t="t" r="r" b="b"/>
              <a:pathLst>
                <a:path w="2115820" h="1553210">
                  <a:moveTo>
                    <a:pt x="0" y="1552956"/>
                  </a:moveTo>
                  <a:lnTo>
                    <a:pt x="2115311" y="1552956"/>
                  </a:lnTo>
                  <a:lnTo>
                    <a:pt x="2115311" y="0"/>
                  </a:lnTo>
                  <a:lnTo>
                    <a:pt x="0" y="0"/>
                  </a:lnTo>
                  <a:lnTo>
                    <a:pt x="0" y="1552956"/>
                  </a:lnTo>
                  <a:close/>
                </a:path>
              </a:pathLst>
            </a:custGeom>
            <a:ln w="9143">
              <a:solidFill>
                <a:srgbClr val="000000"/>
              </a:solidFill>
            </a:ln>
          </p:spPr>
          <p:txBody>
            <a:bodyPr wrap="square" lIns="0" tIns="0" rIns="0" bIns="0" rtlCol="0"/>
            <a:lstStyle/>
            <a:p>
              <a:endParaRPr/>
            </a:p>
          </p:txBody>
        </p:sp>
        <p:sp>
          <p:nvSpPr>
            <p:cNvPr id="32" name="object 13">
              <a:extLst>
                <a:ext uri="{FF2B5EF4-FFF2-40B4-BE49-F238E27FC236}">
                  <a16:creationId xmlns:a16="http://schemas.microsoft.com/office/drawing/2014/main" id="{BE310EF9-C92E-734C-9E5A-593087E72970}"/>
                </a:ext>
              </a:extLst>
            </p:cNvPr>
            <p:cNvSpPr/>
            <p:nvPr/>
          </p:nvSpPr>
          <p:spPr>
            <a:xfrm>
              <a:off x="21658682" y="3816437"/>
              <a:ext cx="652272" cy="1490472"/>
            </a:xfrm>
            <a:prstGeom prst="rect">
              <a:avLst/>
            </a:prstGeom>
            <a:blipFill>
              <a:blip r:embed="rId2" cstate="print"/>
              <a:stretch>
                <a:fillRect/>
              </a:stretch>
            </a:blipFill>
          </p:spPr>
          <p:txBody>
            <a:bodyPr wrap="square" lIns="0" tIns="0" rIns="0" bIns="0" rtlCol="0"/>
            <a:lstStyle/>
            <a:p>
              <a:endParaRPr/>
            </a:p>
          </p:txBody>
        </p:sp>
        <p:sp>
          <p:nvSpPr>
            <p:cNvPr id="33" name="object 14">
              <a:extLst>
                <a:ext uri="{FF2B5EF4-FFF2-40B4-BE49-F238E27FC236}">
                  <a16:creationId xmlns:a16="http://schemas.microsoft.com/office/drawing/2014/main" id="{7C065944-CB46-384B-8C17-9A94A42BA51A}"/>
                </a:ext>
              </a:extLst>
            </p:cNvPr>
            <p:cNvSpPr/>
            <p:nvPr/>
          </p:nvSpPr>
          <p:spPr>
            <a:xfrm>
              <a:off x="20332801" y="3814914"/>
              <a:ext cx="1328928" cy="1504188"/>
            </a:xfrm>
            <a:prstGeom prst="rect">
              <a:avLst/>
            </a:prstGeom>
            <a:blipFill>
              <a:blip r:embed="rId3" cstate="print"/>
              <a:stretch>
                <a:fillRect/>
              </a:stretch>
            </a:blipFill>
          </p:spPr>
          <p:txBody>
            <a:bodyPr wrap="square" lIns="0" tIns="0" rIns="0" bIns="0" rtlCol="0"/>
            <a:lstStyle/>
            <a:p>
              <a:endParaRPr/>
            </a:p>
          </p:txBody>
        </p:sp>
      </p:grpSp>
      <p:grpSp>
        <p:nvGrpSpPr>
          <p:cNvPr id="34" name="Group 33">
            <a:extLst>
              <a:ext uri="{FF2B5EF4-FFF2-40B4-BE49-F238E27FC236}">
                <a16:creationId xmlns:a16="http://schemas.microsoft.com/office/drawing/2014/main" id="{1AA9293D-7A5D-FA46-8238-F13B1378B2AB}"/>
              </a:ext>
            </a:extLst>
          </p:cNvPr>
          <p:cNvGrpSpPr/>
          <p:nvPr/>
        </p:nvGrpSpPr>
        <p:grpSpPr>
          <a:xfrm>
            <a:off x="1647114" y="3742563"/>
            <a:ext cx="1690363" cy="1690363"/>
            <a:chOff x="2119637" y="3977121"/>
            <a:chExt cx="2970028" cy="2970028"/>
          </a:xfrm>
        </p:grpSpPr>
        <p:sp>
          <p:nvSpPr>
            <p:cNvPr id="42" name="Oval 41">
              <a:extLst>
                <a:ext uri="{FF2B5EF4-FFF2-40B4-BE49-F238E27FC236}">
                  <a16:creationId xmlns:a16="http://schemas.microsoft.com/office/drawing/2014/main" id="{1337E559-F497-F54C-97CD-135DD50D3720}"/>
                </a:ext>
              </a:extLst>
            </p:cNvPr>
            <p:cNvSpPr/>
            <p:nvPr/>
          </p:nvSpPr>
          <p:spPr>
            <a:xfrm>
              <a:off x="2119637" y="3977121"/>
              <a:ext cx="2970028" cy="2970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43" name="object 5">
              <a:extLst>
                <a:ext uri="{FF2B5EF4-FFF2-40B4-BE49-F238E27FC236}">
                  <a16:creationId xmlns:a16="http://schemas.microsoft.com/office/drawing/2014/main" id="{C8E605A4-10C2-BE47-9E45-1AD9556359BF}"/>
                </a:ext>
              </a:extLst>
            </p:cNvPr>
            <p:cNvSpPr/>
            <p:nvPr/>
          </p:nvSpPr>
          <p:spPr>
            <a:xfrm>
              <a:off x="2224442" y="4089644"/>
              <a:ext cx="2760419" cy="2744983"/>
            </a:xfrm>
            <a:prstGeom prst="rect">
              <a:avLst/>
            </a:prstGeom>
            <a:blipFill>
              <a:blip r:embed="rId4" cstate="print"/>
              <a:stretch>
                <a:fillRect/>
              </a:stretch>
            </a:blipFill>
          </p:spPr>
          <p:txBody>
            <a:bodyPr wrap="square" lIns="0" tIns="0" rIns="0" bIns="0" rtlCol="0"/>
            <a:lstStyle/>
            <a:p>
              <a:endParaRPr dirty="0"/>
            </a:p>
          </p:txBody>
        </p:sp>
      </p:grpSp>
      <p:sp>
        <p:nvSpPr>
          <p:cNvPr id="44" name="TextBox 43">
            <a:extLst>
              <a:ext uri="{FF2B5EF4-FFF2-40B4-BE49-F238E27FC236}">
                <a16:creationId xmlns:a16="http://schemas.microsoft.com/office/drawing/2014/main" id="{24D780A1-8992-FB40-8282-A22843C8AFF2}"/>
              </a:ext>
            </a:extLst>
          </p:cNvPr>
          <p:cNvSpPr txBox="1"/>
          <p:nvPr/>
        </p:nvSpPr>
        <p:spPr>
          <a:xfrm>
            <a:off x="848729" y="4248300"/>
            <a:ext cx="627736" cy="461665"/>
          </a:xfrm>
          <a:prstGeom prst="rect">
            <a:avLst/>
          </a:prstGeom>
          <a:noFill/>
        </p:spPr>
        <p:txBody>
          <a:bodyPr wrap="none" rtlCol="0">
            <a:spAutoFit/>
          </a:bodyPr>
          <a:lstStyle/>
          <a:p>
            <a:r>
              <a:rPr lang="en-IN" b="1" spc="-10" dirty="0">
                <a:solidFill>
                  <a:srgbClr val="023760"/>
                </a:solidFill>
                <a:cs typeface="Arial"/>
              </a:rPr>
              <a:t>DR</a:t>
            </a:r>
            <a:endParaRPr lang="en-IN" sz="800" dirty="0">
              <a:cs typeface="Arial"/>
            </a:endParaRPr>
          </a:p>
        </p:txBody>
      </p:sp>
      <p:grpSp>
        <p:nvGrpSpPr>
          <p:cNvPr id="22" name="Group 21">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35" name="Pie 34">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6" name="Block Arc 35">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7" name="Picture 36">
            <a:extLst>
              <a:ext uri="{FF2B5EF4-FFF2-40B4-BE49-F238E27FC236}">
                <a16:creationId xmlns:a16="http://schemas.microsoft.com/office/drawing/2014/main" id="{951B298D-4A9F-054C-BA6A-8A4048E19951}"/>
              </a:ext>
            </a:extLst>
          </p:cNvPr>
          <p:cNvPicPr>
            <a:picLocks noChangeAspect="1"/>
          </p:cNvPicPr>
          <p:nvPr/>
        </p:nvPicPr>
        <p:blipFill>
          <a:blip r:embed="rId5"/>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223492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15</a:t>
            </a:fld>
            <a:endParaRPr lang="uk-UA" dirty="0"/>
          </a:p>
        </p:txBody>
      </p:sp>
      <p:sp>
        <p:nvSpPr>
          <p:cNvPr id="242" name="TextBox 241"/>
          <p:cNvSpPr txBox="1"/>
          <p:nvPr/>
        </p:nvSpPr>
        <p:spPr>
          <a:xfrm>
            <a:off x="482306" y="6020770"/>
            <a:ext cx="6003634" cy="224357"/>
          </a:xfrm>
          <a:prstGeom prst="rect">
            <a:avLst/>
          </a:prstGeom>
          <a:noFill/>
        </p:spPr>
        <p:txBody>
          <a:bodyPr wrap="square" rtlCol="0">
            <a:spAutoFit/>
          </a:bodyPr>
          <a:lstStyle/>
          <a:p>
            <a:pPr marL="12700" lvl="0" defTabSz="914400">
              <a:lnSpc>
                <a:spcPts val="1135"/>
              </a:lnSpc>
              <a:defRPr/>
            </a:pPr>
            <a:r>
              <a:rPr lang="en-IN" sz="800" spc="10" dirty="0" err="1">
                <a:cs typeface="Arial" panose="020B0604020202020204" pitchFamily="34" charset="0"/>
              </a:rPr>
              <a:t>Eshaq</a:t>
            </a:r>
            <a:r>
              <a:rPr lang="en-IN" sz="800" spc="-70" dirty="0">
                <a:cs typeface="Arial" panose="020B0604020202020204" pitchFamily="34" charset="0"/>
              </a:rPr>
              <a:t> </a:t>
            </a:r>
            <a:r>
              <a:rPr lang="en-IN" sz="800" spc="25" dirty="0">
                <a:cs typeface="Arial" panose="020B0604020202020204" pitchFamily="34" charset="0"/>
              </a:rPr>
              <a:t>RS,</a:t>
            </a:r>
            <a:r>
              <a:rPr lang="en-IN" sz="800" spc="-114" dirty="0">
                <a:cs typeface="Arial" panose="020B0604020202020204" pitchFamily="34" charset="0"/>
              </a:rPr>
              <a:t> </a:t>
            </a:r>
            <a:r>
              <a:rPr lang="en-IN" sz="800" spc="15" dirty="0">
                <a:cs typeface="Arial" panose="020B0604020202020204" pitchFamily="34" charset="0"/>
              </a:rPr>
              <a:t>et</a:t>
            </a:r>
            <a:r>
              <a:rPr lang="en-IN" sz="800" spc="-20" dirty="0">
                <a:cs typeface="Arial" panose="020B0604020202020204" pitchFamily="34" charset="0"/>
              </a:rPr>
              <a:t> </a:t>
            </a:r>
            <a:r>
              <a:rPr lang="en-IN" sz="800" spc="15" dirty="0">
                <a:cs typeface="Arial" panose="020B0604020202020204" pitchFamily="34" charset="0"/>
              </a:rPr>
              <a:t>al.</a:t>
            </a:r>
            <a:r>
              <a:rPr lang="en-IN" sz="800" spc="85" dirty="0">
                <a:cs typeface="Arial" panose="020B0604020202020204" pitchFamily="34" charset="0"/>
              </a:rPr>
              <a:t> </a:t>
            </a:r>
            <a:r>
              <a:rPr lang="en-IN" sz="800" spc="-30" dirty="0">
                <a:cs typeface="Arial" panose="020B0604020202020204" pitchFamily="34" charset="0"/>
              </a:rPr>
              <a:t>Pathophysiology.</a:t>
            </a:r>
            <a:r>
              <a:rPr lang="en-IN" sz="800" spc="-160" dirty="0">
                <a:cs typeface="Arial" panose="020B0604020202020204" pitchFamily="34" charset="0"/>
              </a:rPr>
              <a:t> </a:t>
            </a:r>
            <a:r>
              <a:rPr lang="en-IN" sz="800" spc="15" dirty="0">
                <a:cs typeface="Arial" panose="020B0604020202020204" pitchFamily="34" charset="0"/>
              </a:rPr>
              <a:t>2017;24:229-41</a:t>
            </a:r>
            <a:endParaRPr lang="en-IN" sz="800" dirty="0">
              <a:cs typeface="Arial" panose="020B0604020202020204" pitchFamily="34" charset="0"/>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10575363"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IN" sz="3200" spc="-100" dirty="0">
                <a:latin typeface="Arial Black" panose="020B0A04020102020204" pitchFamily="34" charset="0"/>
              </a:rPr>
              <a:t>Types of blood vessel abnormalities in DR</a:t>
            </a:r>
            <a:endParaRPr lang="en-US" sz="3200" b="0" spc="-100" dirty="0"/>
          </a:p>
        </p:txBody>
      </p:sp>
      <p:grpSp>
        <p:nvGrpSpPr>
          <p:cNvPr id="2" name="Group 1">
            <a:extLst>
              <a:ext uri="{FF2B5EF4-FFF2-40B4-BE49-F238E27FC236}">
                <a16:creationId xmlns:a16="http://schemas.microsoft.com/office/drawing/2014/main" id="{96BFD4B3-E563-4348-B763-BA0E8BB2F4D2}"/>
              </a:ext>
            </a:extLst>
          </p:cNvPr>
          <p:cNvGrpSpPr/>
          <p:nvPr/>
        </p:nvGrpSpPr>
        <p:grpSpPr>
          <a:xfrm>
            <a:off x="494527" y="2036402"/>
            <a:ext cx="5153655" cy="3017977"/>
            <a:chOff x="629686" y="2104151"/>
            <a:chExt cx="5563628" cy="3258056"/>
          </a:xfrm>
        </p:grpSpPr>
        <p:sp>
          <p:nvSpPr>
            <p:cNvPr id="17" name="object 2">
              <a:extLst>
                <a:ext uri="{FF2B5EF4-FFF2-40B4-BE49-F238E27FC236}">
                  <a16:creationId xmlns:a16="http://schemas.microsoft.com/office/drawing/2014/main" id="{73E46AF4-8D0E-D44C-804C-43D68B9A3C6C}"/>
                </a:ext>
              </a:extLst>
            </p:cNvPr>
            <p:cNvSpPr/>
            <p:nvPr/>
          </p:nvSpPr>
          <p:spPr>
            <a:xfrm>
              <a:off x="1222622" y="2104151"/>
              <a:ext cx="4577582" cy="325805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6">
              <a:extLst>
                <a:ext uri="{FF2B5EF4-FFF2-40B4-BE49-F238E27FC236}">
                  <a16:creationId xmlns:a16="http://schemas.microsoft.com/office/drawing/2014/main" id="{C47CE1A9-C2E8-784B-92DF-8BD45E336EC5}"/>
                </a:ext>
              </a:extLst>
            </p:cNvPr>
            <p:cNvSpPr txBox="1"/>
            <p:nvPr/>
          </p:nvSpPr>
          <p:spPr>
            <a:xfrm>
              <a:off x="629686" y="4189915"/>
              <a:ext cx="934439" cy="269304"/>
            </a:xfrm>
            <a:prstGeom prst="rect">
              <a:avLst/>
            </a:prstGeom>
          </p:spPr>
          <p:txBody>
            <a:bodyPr vert="horz" wrap="square" lIns="0" tIns="0" rIns="0" bIns="0" rtlCol="0">
              <a:spAutoFit/>
            </a:bodyPr>
            <a:lstStyle/>
            <a:p>
              <a:pPr marL="12700" marR="0" lvl="0" indent="0" algn="l" defTabSz="914400" rtl="0" eaLnBrk="1" fontAlgn="auto" latinLnBrk="0" hangingPunct="1">
                <a:lnSpc>
                  <a:spcPts val="960"/>
                </a:lnSpc>
                <a:spcBef>
                  <a:spcPts val="0"/>
                </a:spcBef>
                <a:spcAft>
                  <a:spcPts val="0"/>
                </a:spcAft>
                <a:buClrTx/>
                <a:buSzTx/>
                <a:buFontTx/>
                <a:buNone/>
                <a:tabLst/>
                <a:defRPr/>
              </a:pPr>
              <a:r>
                <a:rPr kumimoji="0" sz="1000" b="1" i="0" u="none" strike="noStrike" kern="1200" cap="none" spc="-5"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"Cotton</a:t>
              </a:r>
              <a:r>
                <a:rPr kumimoji="0" sz="1000" b="1" i="0" u="none" strike="noStrike" kern="1200" cap="none" spc="-6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 </a:t>
              </a:r>
              <a:r>
                <a:rPr kumimoji="0" sz="1000" b="1" i="0" u="none" strike="noStrike" kern="1200" cap="none" spc="-5"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wool"</a:t>
              </a:r>
              <a:endParaRPr kumimoji="0" sz="10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12700" marR="0" lvl="0" indent="0" algn="l" defTabSz="914400" rtl="0" eaLnBrk="1" fontAlgn="auto" latinLnBrk="0" hangingPunct="1">
                <a:lnSpc>
                  <a:spcPts val="1080"/>
                </a:lnSpc>
                <a:spcBef>
                  <a:spcPts val="0"/>
                </a:spcBef>
                <a:spcAft>
                  <a:spcPts val="0"/>
                </a:spcAft>
                <a:buClrTx/>
                <a:buSzTx/>
                <a:buFontTx/>
                <a:buNone/>
                <a:tabLst/>
                <a:defRPr/>
              </a:pPr>
              <a:r>
                <a:rPr kumimoji="0" sz="1050" b="1" i="0" u="none" strike="noStrike" kern="1200" cap="none" spc="5"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Spots</a:t>
              </a:r>
              <a:endParaRPr kumimoji="0" sz="105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22" name="object 7">
              <a:extLst>
                <a:ext uri="{FF2B5EF4-FFF2-40B4-BE49-F238E27FC236}">
                  <a16:creationId xmlns:a16="http://schemas.microsoft.com/office/drawing/2014/main" id="{1373D443-5DE3-6C42-98DB-E83A89DD8231}"/>
                </a:ext>
              </a:extLst>
            </p:cNvPr>
            <p:cNvSpPr txBox="1"/>
            <p:nvPr/>
          </p:nvSpPr>
          <p:spPr>
            <a:xfrm>
              <a:off x="4908616" y="4808412"/>
              <a:ext cx="1284698" cy="305212"/>
            </a:xfrm>
            <a:prstGeom prst="rect">
              <a:avLst/>
            </a:prstGeom>
          </p:spPr>
          <p:txBody>
            <a:bodyPr vert="horz" wrap="square" lIns="0" tIns="0" rIns="0" bIns="0" rtlCol="0">
              <a:spAutoFit/>
            </a:bodyPr>
            <a:lstStyle/>
            <a:p>
              <a:pPr marL="80010" marR="0" lvl="0" indent="-67945"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4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neovascularization</a:t>
              </a:r>
              <a:endParaRPr kumimoji="0" sz="10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80010" marR="0" lvl="0" indent="0" algn="l" defTabSz="914400" rtl="0" eaLnBrk="1" fontAlgn="auto" latinLnBrk="0" hangingPunct="1">
                <a:lnSpc>
                  <a:spcPct val="100000"/>
                </a:lnSpc>
                <a:spcBef>
                  <a:spcPts val="145"/>
                </a:spcBef>
                <a:spcAft>
                  <a:spcPts val="0"/>
                </a:spcAft>
                <a:buClrTx/>
                <a:buSzTx/>
                <a:buFontTx/>
                <a:buNone/>
                <a:tabLst/>
                <a:defRPr/>
              </a:pPr>
              <a:r>
                <a:rPr kumimoji="0" sz="900" b="1" i="0" u="none" strike="noStrike" kern="1200" cap="none"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with hemorrhage</a:t>
              </a:r>
              <a:endParaRPr kumimoji="0" sz="900" b="0" i="0" u="none" strike="noStrike" kern="1200" cap="none"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grpSp>
      <p:sp>
        <p:nvSpPr>
          <p:cNvPr id="5" name="Rounded Rectangle 4">
            <a:extLst>
              <a:ext uri="{FF2B5EF4-FFF2-40B4-BE49-F238E27FC236}">
                <a16:creationId xmlns:a16="http://schemas.microsoft.com/office/drawing/2014/main" id="{ADB6B6A8-A9DC-3640-A00A-6E11641E66B6}"/>
              </a:ext>
            </a:extLst>
          </p:cNvPr>
          <p:cNvSpPr/>
          <p:nvPr/>
        </p:nvSpPr>
        <p:spPr>
          <a:xfrm>
            <a:off x="5638589" y="1713700"/>
            <a:ext cx="1727067" cy="396427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5" name="Rounded Rectangle 24">
            <a:extLst>
              <a:ext uri="{FF2B5EF4-FFF2-40B4-BE49-F238E27FC236}">
                <a16:creationId xmlns:a16="http://schemas.microsoft.com/office/drawing/2014/main" id="{17DB9E3A-13B8-764C-95C7-28B806F82FA3}"/>
              </a:ext>
            </a:extLst>
          </p:cNvPr>
          <p:cNvSpPr/>
          <p:nvPr/>
        </p:nvSpPr>
        <p:spPr>
          <a:xfrm>
            <a:off x="7010404" y="1509867"/>
            <a:ext cx="4727483" cy="4421665"/>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9" name="object 9">
            <a:extLst>
              <a:ext uri="{FF2B5EF4-FFF2-40B4-BE49-F238E27FC236}">
                <a16:creationId xmlns:a16="http://schemas.microsoft.com/office/drawing/2014/main" id="{B76B82A5-7866-FA42-8FAE-5209CD7F757C}"/>
              </a:ext>
            </a:extLst>
          </p:cNvPr>
          <p:cNvSpPr txBox="1"/>
          <p:nvPr/>
        </p:nvSpPr>
        <p:spPr>
          <a:xfrm>
            <a:off x="7309791" y="1675436"/>
            <a:ext cx="4279025" cy="4069063"/>
          </a:xfrm>
          <a:prstGeom prst="rect">
            <a:avLst/>
          </a:prstGeom>
        </p:spPr>
        <p:txBody>
          <a:bodyPr vert="horz" wrap="square" lIns="0" tIns="0" rIns="0" bIns="0" rtlCol="0">
            <a:spAutoFit/>
          </a:bodyPr>
          <a:lstStyle/>
          <a:p>
            <a:pPr marL="13970" marR="160020" lvl="0" indent="0" algn="l" defTabSz="914400" rtl="0" eaLnBrk="1" fontAlgn="auto" latinLnBrk="0" hangingPunct="1">
              <a:lnSpc>
                <a:spcPct val="103200"/>
              </a:lnSpc>
              <a:spcBef>
                <a:spcPts val="0"/>
              </a:spcBef>
              <a:spcAft>
                <a:spcPts val="0"/>
              </a:spcAft>
              <a:buClrTx/>
              <a:buSzTx/>
              <a:buFontTx/>
              <a:buNone/>
              <a:tabLst/>
              <a:defRPr/>
            </a:pPr>
            <a:r>
              <a:rPr kumimoji="0" sz="1600" b="1" i="0" u="none" strike="noStrike" kern="1200" cap="none" spc="30" normalizeH="0" baseline="0" noProof="0" dirty="0">
                <a:ln>
                  <a:noFill/>
                </a:ln>
                <a:solidFill>
                  <a:schemeClr val="accent1"/>
                </a:solidFill>
                <a:effectLst/>
                <a:uLnTx/>
                <a:uFillTx/>
                <a:latin typeface="Arial"/>
                <a:ea typeface="+mn-ea"/>
                <a:cs typeface="Arial"/>
              </a:rPr>
              <a:t>Microaneurysms:</a:t>
            </a:r>
            <a:endParaRPr kumimoji="0" lang="en-US" sz="1600" b="1" i="0" u="none" strike="noStrike" kern="1200" cap="none" spc="30" normalizeH="0" baseline="0" noProof="0" dirty="0">
              <a:ln>
                <a:noFill/>
              </a:ln>
              <a:solidFill>
                <a:schemeClr val="accent1"/>
              </a:solidFill>
              <a:effectLst/>
              <a:uLnTx/>
              <a:uFillTx/>
              <a:latin typeface="Arial"/>
              <a:ea typeface="+mn-ea"/>
              <a:cs typeface="Arial"/>
            </a:endParaRPr>
          </a:p>
          <a:p>
            <a:pPr marL="13970" marR="160020" lvl="0" indent="0" algn="l" defTabSz="914400" rtl="0" eaLnBrk="1" fontAlgn="auto" latinLnBrk="0" hangingPunct="1">
              <a:lnSpc>
                <a:spcPct val="103200"/>
              </a:lnSpc>
              <a:spcBef>
                <a:spcPts val="0"/>
              </a:spcBef>
              <a:spcAft>
                <a:spcPts val="0"/>
              </a:spcAft>
              <a:buClrTx/>
              <a:buSzTx/>
              <a:buFontTx/>
              <a:buNone/>
              <a:tabLst/>
              <a:defRPr/>
            </a:pPr>
            <a:r>
              <a:rPr kumimoji="0" sz="1600" b="0" i="0" u="none" strike="noStrike" kern="1200" cap="none" spc="10" normalizeH="0" baseline="0" noProof="0" dirty="0">
                <a:ln>
                  <a:noFill/>
                </a:ln>
                <a:effectLst/>
                <a:uLnTx/>
                <a:uFillTx/>
                <a:latin typeface="Arial"/>
                <a:ea typeface="+mn-ea"/>
                <a:cs typeface="Arial"/>
              </a:rPr>
              <a:t>small</a:t>
            </a:r>
            <a:r>
              <a:rPr kumimoji="0" sz="1600" b="0" i="0" u="none" strike="noStrike" kern="1200" cap="none" spc="-50" normalizeH="0" baseline="0" noProof="0" dirty="0">
                <a:ln>
                  <a:noFill/>
                </a:ln>
                <a:effectLst/>
                <a:uLnTx/>
                <a:uFillTx/>
                <a:latin typeface="Arial"/>
                <a:ea typeface="+mn-ea"/>
                <a:cs typeface="Arial"/>
              </a:rPr>
              <a:t> </a:t>
            </a:r>
            <a:r>
              <a:rPr kumimoji="0" sz="1600" b="0" i="0" u="none" strike="noStrike" kern="1200" cap="none" spc="10" normalizeH="0" baseline="0" noProof="0" dirty="0">
                <a:ln>
                  <a:noFill/>
                </a:ln>
                <a:effectLst/>
                <a:uLnTx/>
                <a:uFillTx/>
                <a:latin typeface="Arial"/>
                <a:ea typeface="+mn-ea"/>
                <a:cs typeface="Arial"/>
              </a:rPr>
              <a:t>balloon-like  swellings </a:t>
            </a:r>
            <a:r>
              <a:rPr kumimoji="0" sz="1600" b="0" i="0" u="none" strike="noStrike" kern="1200" cap="none" spc="50" normalizeH="0" baseline="0" noProof="0" dirty="0">
                <a:ln>
                  <a:noFill/>
                </a:ln>
                <a:effectLst/>
                <a:uLnTx/>
                <a:uFillTx/>
                <a:latin typeface="Arial"/>
                <a:ea typeface="+mn-ea"/>
                <a:cs typeface="Arial"/>
              </a:rPr>
              <a:t>in </a:t>
            </a:r>
            <a:r>
              <a:rPr kumimoji="0" sz="1600" b="0" i="0" u="none" strike="noStrike" kern="1200" cap="none" spc="35" normalizeH="0" baseline="0" noProof="0" dirty="0">
                <a:ln>
                  <a:noFill/>
                </a:ln>
                <a:effectLst/>
                <a:uLnTx/>
                <a:uFillTx/>
                <a:latin typeface="Arial"/>
                <a:ea typeface="+mn-ea"/>
                <a:cs typeface="Arial"/>
              </a:rPr>
              <a:t>the</a:t>
            </a:r>
            <a:r>
              <a:rPr kumimoji="0" sz="1600" b="0" i="0" u="none" strike="noStrike" kern="1200" cap="none" spc="-145" normalizeH="0" baseline="0" noProof="0" dirty="0">
                <a:ln>
                  <a:noFill/>
                </a:ln>
                <a:effectLst/>
                <a:uLnTx/>
                <a:uFillTx/>
                <a:latin typeface="Arial"/>
                <a:ea typeface="+mn-ea"/>
                <a:cs typeface="Arial"/>
              </a:rPr>
              <a:t> </a:t>
            </a:r>
            <a:r>
              <a:rPr kumimoji="0" sz="1600" b="0" i="0" u="none" strike="noStrike" kern="1200" cap="none" spc="10" normalizeH="0" baseline="0" noProof="0" dirty="0">
                <a:ln>
                  <a:noFill/>
                </a:ln>
                <a:effectLst/>
                <a:uLnTx/>
                <a:uFillTx/>
                <a:latin typeface="Arial"/>
                <a:ea typeface="+mn-ea"/>
                <a:cs typeface="Arial"/>
              </a:rPr>
              <a:t>capillaries</a:t>
            </a:r>
            <a:endParaRPr kumimoji="0" sz="1600" b="0" i="0" u="none" strike="noStrike" kern="1200" cap="none" spc="0" normalizeH="0" baseline="0" noProof="0" dirty="0">
              <a:ln>
                <a:noFill/>
              </a:ln>
              <a:effectLst/>
              <a:uLnTx/>
              <a:uFillTx/>
              <a:latin typeface="Arial"/>
              <a:ea typeface="+mn-ea"/>
              <a:cs typeface="Arial"/>
            </a:endParaRPr>
          </a:p>
          <a:p>
            <a:pPr marL="12700" marR="34925" lvl="0" indent="1270" algn="l" defTabSz="914400" rtl="0" eaLnBrk="1" fontAlgn="auto" latinLnBrk="0" hangingPunct="1">
              <a:lnSpc>
                <a:spcPct val="103200"/>
              </a:lnSpc>
              <a:spcBef>
                <a:spcPts val="1245"/>
              </a:spcBef>
              <a:spcAft>
                <a:spcPts val="0"/>
              </a:spcAft>
              <a:buClrTx/>
              <a:buSzTx/>
              <a:buFontTx/>
              <a:buNone/>
              <a:tabLst/>
              <a:defRPr/>
            </a:pPr>
            <a:r>
              <a:rPr kumimoji="0" sz="1600" b="1" i="0" u="none" strike="noStrike" kern="1200" cap="none" spc="30" normalizeH="0" baseline="0" noProof="0" dirty="0">
                <a:ln>
                  <a:noFill/>
                </a:ln>
                <a:solidFill>
                  <a:schemeClr val="accent1"/>
                </a:solidFill>
                <a:effectLst/>
                <a:uLnTx/>
                <a:uFillTx/>
                <a:latin typeface="Arial"/>
                <a:ea typeface="+mn-ea"/>
                <a:cs typeface="Arial"/>
              </a:rPr>
              <a:t>Microhemorrhages:</a:t>
            </a:r>
            <a:br>
              <a:rPr lang="en-US" sz="1600" b="1" spc="30" dirty="0">
                <a:latin typeface="Arial"/>
                <a:cs typeface="Arial"/>
              </a:rPr>
            </a:br>
            <a:r>
              <a:rPr kumimoji="0" sz="1600" b="0" i="0" u="none" strike="noStrike" kern="1200" cap="none" spc="15" normalizeH="0" baseline="0" noProof="0" dirty="0">
                <a:ln>
                  <a:noFill/>
                </a:ln>
                <a:effectLst/>
                <a:uLnTx/>
                <a:uFillTx/>
                <a:latin typeface="Arial"/>
                <a:ea typeface="+mn-ea"/>
                <a:cs typeface="Arial"/>
              </a:rPr>
              <a:t>minor leakage  </a:t>
            </a:r>
            <a:r>
              <a:rPr kumimoji="0" sz="1600" b="0" i="0" u="none" strike="noStrike" kern="1200" cap="none" spc="-15" normalizeH="0" baseline="0" noProof="0" dirty="0">
                <a:ln>
                  <a:noFill/>
                </a:ln>
                <a:effectLst/>
                <a:uLnTx/>
                <a:uFillTx/>
                <a:latin typeface="Arial"/>
                <a:ea typeface="+mn-ea"/>
                <a:cs typeface="Arial"/>
              </a:rPr>
              <a:t>of </a:t>
            </a:r>
            <a:r>
              <a:rPr kumimoji="0" sz="1600" b="0" i="0" u="none" strike="noStrike" kern="1200" cap="none" spc="30" normalizeH="0" baseline="0" noProof="0" dirty="0">
                <a:ln>
                  <a:noFill/>
                </a:ln>
                <a:effectLst/>
                <a:uLnTx/>
                <a:uFillTx/>
                <a:latin typeface="Arial"/>
                <a:ea typeface="+mn-ea"/>
                <a:cs typeface="Arial"/>
              </a:rPr>
              <a:t>blood </a:t>
            </a:r>
            <a:r>
              <a:rPr kumimoji="0" sz="1600" b="0" i="0" u="none" strike="noStrike" kern="1200" cap="none" spc="15" normalizeH="0" baseline="0" noProof="0" dirty="0">
                <a:ln>
                  <a:noFill/>
                </a:ln>
                <a:effectLst/>
                <a:uLnTx/>
                <a:uFillTx/>
                <a:latin typeface="Arial"/>
                <a:ea typeface="+mn-ea"/>
                <a:cs typeface="Arial"/>
              </a:rPr>
              <a:t>from damaged</a:t>
            </a:r>
            <a:r>
              <a:rPr kumimoji="0" sz="1600" b="0" i="0" u="none" strike="noStrike" kern="1200" cap="none" spc="35" normalizeH="0" baseline="0" noProof="0" dirty="0">
                <a:ln>
                  <a:noFill/>
                </a:ln>
                <a:effectLst/>
                <a:uLnTx/>
                <a:uFillTx/>
                <a:latin typeface="Arial"/>
                <a:ea typeface="+mn-ea"/>
                <a:cs typeface="Arial"/>
              </a:rPr>
              <a:t> </a:t>
            </a:r>
            <a:r>
              <a:rPr kumimoji="0" sz="1600" b="0" i="0" u="none" strike="noStrike" kern="1200" cap="none" spc="55" normalizeH="0" baseline="0" noProof="0" dirty="0">
                <a:ln>
                  <a:noFill/>
                </a:ln>
                <a:effectLst/>
                <a:uLnTx/>
                <a:uFillTx/>
                <a:latin typeface="Arial"/>
                <a:ea typeface="+mn-ea"/>
                <a:cs typeface="Arial"/>
              </a:rPr>
              <a:t>vessels</a:t>
            </a:r>
            <a:endParaRPr kumimoji="0" sz="1600" b="0" i="0" u="none" strike="noStrike" kern="1200" cap="none" spc="0" normalizeH="0" baseline="0" noProof="0" dirty="0">
              <a:ln>
                <a:noFill/>
              </a:ln>
              <a:effectLst/>
              <a:uLnTx/>
              <a:uFillTx/>
              <a:latin typeface="Arial"/>
              <a:ea typeface="+mn-ea"/>
              <a:cs typeface="Arial"/>
            </a:endParaRPr>
          </a:p>
          <a:p>
            <a:pPr marL="13335" marR="22860" lvl="0" indent="-1270" algn="l" defTabSz="914400" rtl="0" eaLnBrk="1" fontAlgn="auto" latinLnBrk="0" hangingPunct="1">
              <a:lnSpc>
                <a:spcPct val="103200"/>
              </a:lnSpc>
              <a:spcBef>
                <a:spcPts val="1145"/>
              </a:spcBef>
              <a:spcAft>
                <a:spcPts val="0"/>
              </a:spcAft>
              <a:buClrTx/>
              <a:buSzTx/>
              <a:buFontTx/>
              <a:buNone/>
              <a:tabLst/>
              <a:defRPr/>
            </a:pPr>
            <a:r>
              <a:rPr kumimoji="0" sz="1600" b="1" i="0" u="none" strike="noStrike" kern="1200" cap="none" spc="15" normalizeH="0" baseline="0" noProof="0" dirty="0">
                <a:ln>
                  <a:noFill/>
                </a:ln>
                <a:solidFill>
                  <a:schemeClr val="accent1"/>
                </a:solidFill>
                <a:effectLst/>
                <a:uLnTx/>
                <a:uFillTx/>
                <a:latin typeface="Arial"/>
                <a:ea typeface="+mn-ea"/>
                <a:cs typeface="Arial"/>
              </a:rPr>
              <a:t>Cotton-wool </a:t>
            </a:r>
            <a:r>
              <a:rPr kumimoji="0" sz="1600" b="1" i="0" u="none" strike="noStrike" kern="1200" cap="none" spc="20" normalizeH="0" baseline="0" noProof="0" dirty="0">
                <a:ln>
                  <a:noFill/>
                </a:ln>
                <a:solidFill>
                  <a:schemeClr val="accent1"/>
                </a:solidFill>
                <a:effectLst/>
                <a:uLnTx/>
                <a:uFillTx/>
                <a:latin typeface="Arial"/>
                <a:ea typeface="+mn-ea"/>
                <a:cs typeface="Arial"/>
              </a:rPr>
              <a:t>spots:</a:t>
            </a:r>
            <a:br>
              <a:rPr lang="en-US" sz="1600" b="1" spc="20" dirty="0">
                <a:latin typeface="Arial"/>
                <a:cs typeface="Arial"/>
              </a:rPr>
            </a:br>
            <a:r>
              <a:rPr kumimoji="0" sz="1600" b="0" i="0" u="none" strike="noStrike" kern="1200" cap="none" spc="30" normalizeH="0" baseline="0" noProof="0" dirty="0">
                <a:ln>
                  <a:noFill/>
                </a:ln>
                <a:effectLst/>
                <a:uLnTx/>
                <a:uFillTx/>
                <a:latin typeface="Arial"/>
                <a:ea typeface="+mn-ea"/>
                <a:cs typeface="Arial"/>
              </a:rPr>
              <a:t>oxygen-deficient  </a:t>
            </a:r>
            <a:r>
              <a:rPr kumimoji="0" sz="1600" b="0" i="0" u="none" strike="noStrike" kern="1200" cap="none" spc="20" normalizeH="0" baseline="0" noProof="0" dirty="0">
                <a:ln>
                  <a:noFill/>
                </a:ln>
                <a:effectLst/>
                <a:uLnTx/>
                <a:uFillTx/>
                <a:latin typeface="Arial"/>
                <a:ea typeface="+mn-ea"/>
                <a:cs typeface="Arial"/>
              </a:rPr>
              <a:t>areas caused by </a:t>
            </a:r>
            <a:r>
              <a:rPr kumimoji="0" sz="1600" b="0" i="0" u="none" strike="noStrike" kern="1200" cap="none" spc="10" normalizeH="0" baseline="0" noProof="0" dirty="0">
                <a:ln>
                  <a:noFill/>
                </a:ln>
                <a:effectLst/>
                <a:uLnTx/>
                <a:uFillTx/>
                <a:latin typeface="Arial"/>
                <a:ea typeface="+mn-ea"/>
                <a:cs typeface="Arial"/>
              </a:rPr>
              <a:t>lost </a:t>
            </a:r>
            <a:r>
              <a:rPr kumimoji="0" sz="1600" b="0" i="0" u="none" strike="noStrike" kern="1200" cap="none" spc="15" normalizeH="0" baseline="0" noProof="0" dirty="0">
                <a:ln>
                  <a:noFill/>
                </a:ln>
                <a:effectLst/>
                <a:uLnTx/>
                <a:uFillTx/>
                <a:latin typeface="Arial"/>
                <a:ea typeface="+mn-ea"/>
                <a:cs typeface="Arial"/>
              </a:rPr>
              <a:t>capillary</a:t>
            </a:r>
            <a:r>
              <a:rPr kumimoji="0" sz="1600" b="0" i="0" u="none" strike="noStrike" kern="1200" cap="none" spc="25" normalizeH="0" baseline="0" noProof="0" dirty="0">
                <a:ln>
                  <a:noFill/>
                </a:ln>
                <a:effectLst/>
                <a:uLnTx/>
                <a:uFillTx/>
                <a:latin typeface="Arial"/>
                <a:ea typeface="+mn-ea"/>
                <a:cs typeface="Arial"/>
              </a:rPr>
              <a:t> </a:t>
            </a:r>
            <a:r>
              <a:rPr kumimoji="0" sz="1600" b="0" i="0" u="none" strike="noStrike" kern="1200" cap="none" spc="10" normalizeH="0" baseline="0" noProof="0" dirty="0">
                <a:ln>
                  <a:noFill/>
                </a:ln>
                <a:effectLst/>
                <a:uLnTx/>
                <a:uFillTx/>
                <a:latin typeface="Arial"/>
                <a:ea typeface="+mn-ea"/>
                <a:cs typeface="Arial"/>
              </a:rPr>
              <a:t>function</a:t>
            </a:r>
            <a:endParaRPr kumimoji="0" sz="1600" b="0" i="0" u="none" strike="noStrike" kern="1200" cap="none" spc="0" normalizeH="0" baseline="0" noProof="0" dirty="0">
              <a:ln>
                <a:noFill/>
              </a:ln>
              <a:effectLst/>
              <a:uLnTx/>
              <a:uFillTx/>
              <a:latin typeface="Arial"/>
              <a:ea typeface="+mn-ea"/>
              <a:cs typeface="Arial"/>
            </a:endParaRPr>
          </a:p>
          <a:p>
            <a:pPr marL="12700" marR="228600" lvl="0" indent="635" algn="l" defTabSz="914400" rtl="0" eaLnBrk="1" fontAlgn="auto" latinLnBrk="0" hangingPunct="1">
              <a:lnSpc>
                <a:spcPct val="102600"/>
              </a:lnSpc>
              <a:spcBef>
                <a:spcPts val="1105"/>
              </a:spcBef>
              <a:spcAft>
                <a:spcPts val="0"/>
              </a:spcAft>
              <a:buClrTx/>
              <a:buSzTx/>
              <a:buFontTx/>
              <a:buNone/>
              <a:tabLst/>
              <a:defRPr/>
            </a:pPr>
            <a:r>
              <a:rPr kumimoji="0" sz="1600" b="1" i="0" u="none" strike="noStrike" kern="1200" cap="none" spc="30" normalizeH="0" baseline="0" noProof="0" dirty="0">
                <a:ln>
                  <a:noFill/>
                </a:ln>
                <a:solidFill>
                  <a:schemeClr val="accent1"/>
                </a:solidFill>
                <a:effectLst/>
                <a:uLnTx/>
                <a:uFillTx/>
                <a:latin typeface="Arial"/>
                <a:ea typeface="+mn-ea"/>
                <a:cs typeface="Arial"/>
              </a:rPr>
              <a:t>Neovascularization:</a:t>
            </a:r>
            <a:br>
              <a:rPr lang="en-US" sz="1600" b="1" spc="30" dirty="0">
                <a:latin typeface="Arial"/>
                <a:cs typeface="Arial"/>
              </a:rPr>
            </a:br>
            <a:r>
              <a:rPr kumimoji="0" sz="1600" b="0" i="0" u="none" strike="noStrike" kern="1200" cap="none" spc="-65" normalizeH="0" baseline="0" noProof="0" dirty="0">
                <a:ln>
                  <a:noFill/>
                </a:ln>
                <a:effectLst/>
                <a:uLnTx/>
                <a:uFillTx/>
                <a:latin typeface="Arial"/>
                <a:ea typeface="+mn-ea"/>
                <a:cs typeface="Arial"/>
              </a:rPr>
              <a:t>VEGF-A  </a:t>
            </a:r>
            <a:r>
              <a:rPr kumimoji="0" sz="1600" b="0" i="0" u="none" strike="noStrike" kern="1200" cap="none" spc="15" normalizeH="0" baseline="0" noProof="0" dirty="0">
                <a:ln>
                  <a:noFill/>
                </a:ln>
                <a:effectLst/>
                <a:uLnTx/>
                <a:uFillTx/>
                <a:latin typeface="Arial"/>
                <a:ea typeface="+mn-ea"/>
                <a:cs typeface="Arial"/>
              </a:rPr>
              <a:t>triggers abnormal </a:t>
            </a:r>
            <a:r>
              <a:rPr kumimoji="0" sz="1600" b="0" i="0" u="none" strike="noStrike" kern="1200" cap="none" spc="20" normalizeH="0" baseline="0" noProof="0" dirty="0">
                <a:ln>
                  <a:noFill/>
                </a:ln>
                <a:effectLst/>
                <a:uLnTx/>
                <a:uFillTx/>
                <a:latin typeface="Arial"/>
                <a:ea typeface="+mn-ea"/>
                <a:cs typeface="Arial"/>
              </a:rPr>
              <a:t>new blood </a:t>
            </a:r>
            <a:r>
              <a:rPr kumimoji="0" sz="1600" b="0" i="0" u="none" strike="noStrike" kern="1200" cap="none" spc="45" normalizeH="0" baseline="0" noProof="0" dirty="0">
                <a:ln>
                  <a:noFill/>
                </a:ln>
                <a:effectLst/>
                <a:uLnTx/>
                <a:uFillTx/>
                <a:latin typeface="Arial"/>
                <a:ea typeface="+mn-ea"/>
                <a:cs typeface="Arial"/>
              </a:rPr>
              <a:t>vessel  </a:t>
            </a:r>
            <a:r>
              <a:rPr kumimoji="0" sz="1600" b="0" i="0" u="none" strike="noStrike" kern="1200" cap="none" spc="25" normalizeH="0" baseline="0" noProof="0" dirty="0">
                <a:ln>
                  <a:noFill/>
                </a:ln>
                <a:effectLst/>
                <a:uLnTx/>
                <a:uFillTx/>
                <a:latin typeface="Arial"/>
                <a:ea typeface="+mn-ea"/>
                <a:cs typeface="Arial"/>
              </a:rPr>
              <a:t>growth </a:t>
            </a:r>
            <a:r>
              <a:rPr kumimoji="0" sz="1600" b="0" i="0" u="none" strike="noStrike" kern="1200" cap="none" spc="50" normalizeH="0" baseline="0" noProof="0" dirty="0">
                <a:ln>
                  <a:noFill/>
                </a:ln>
                <a:effectLst/>
                <a:uLnTx/>
                <a:uFillTx/>
                <a:latin typeface="Arial"/>
                <a:ea typeface="+mn-ea"/>
                <a:cs typeface="Arial"/>
              </a:rPr>
              <a:t>in </a:t>
            </a:r>
            <a:r>
              <a:rPr kumimoji="0" sz="1600" b="0" i="0" u="none" strike="noStrike" kern="1200" cap="none" spc="15" normalizeH="0" baseline="0" noProof="0" dirty="0">
                <a:ln>
                  <a:noFill/>
                </a:ln>
                <a:effectLst/>
                <a:uLnTx/>
                <a:uFillTx/>
                <a:latin typeface="Arial"/>
                <a:ea typeface="+mn-ea"/>
                <a:cs typeface="Arial"/>
              </a:rPr>
              <a:t>response </a:t>
            </a:r>
            <a:r>
              <a:rPr kumimoji="0" sz="1600" b="0" i="0" u="none" strike="noStrike" kern="1200" cap="none" spc="30" normalizeH="0" baseline="0" noProof="0" dirty="0">
                <a:ln>
                  <a:noFill/>
                </a:ln>
                <a:effectLst/>
                <a:uLnTx/>
                <a:uFillTx/>
                <a:latin typeface="Arial"/>
                <a:ea typeface="+mn-ea"/>
                <a:cs typeface="Arial"/>
              </a:rPr>
              <a:t>to </a:t>
            </a:r>
            <a:r>
              <a:rPr kumimoji="0" sz="1600" b="0" i="0" u="none" strike="noStrike" kern="1200" cap="none" spc="35" normalizeH="0" baseline="0" noProof="0" dirty="0">
                <a:ln>
                  <a:noFill/>
                </a:ln>
                <a:effectLst/>
                <a:uLnTx/>
                <a:uFillTx/>
                <a:latin typeface="Arial"/>
                <a:ea typeface="+mn-ea"/>
                <a:cs typeface="Arial"/>
              </a:rPr>
              <a:t>the</a:t>
            </a:r>
            <a:r>
              <a:rPr kumimoji="0" sz="1600" b="0" i="0" u="none" strike="noStrike" kern="1200" cap="none" spc="-220" normalizeH="0" baseline="0" noProof="0" dirty="0">
                <a:ln>
                  <a:noFill/>
                </a:ln>
                <a:effectLst/>
                <a:uLnTx/>
                <a:uFillTx/>
                <a:latin typeface="Arial"/>
                <a:ea typeface="+mn-ea"/>
                <a:cs typeface="Arial"/>
              </a:rPr>
              <a:t> </a:t>
            </a:r>
            <a:r>
              <a:rPr kumimoji="0" sz="1600" b="0" i="0" u="none" strike="noStrike" kern="1200" cap="none" spc="15" normalizeH="0" baseline="0" noProof="0" dirty="0">
                <a:ln>
                  <a:noFill/>
                </a:ln>
                <a:effectLst/>
                <a:uLnTx/>
                <a:uFillTx/>
                <a:latin typeface="Arial"/>
                <a:ea typeface="+mn-ea"/>
                <a:cs typeface="Arial"/>
              </a:rPr>
              <a:t>damage</a:t>
            </a:r>
            <a:endParaRPr kumimoji="0" sz="1600" b="0" i="0" u="none" strike="noStrike" kern="1200" cap="none" spc="0" normalizeH="0" baseline="0" noProof="0" dirty="0">
              <a:ln>
                <a:noFill/>
              </a:ln>
              <a:effectLst/>
              <a:uLnTx/>
              <a:uFillTx/>
              <a:latin typeface="Arial"/>
              <a:ea typeface="+mn-ea"/>
              <a:cs typeface="Arial"/>
            </a:endParaRPr>
          </a:p>
          <a:p>
            <a:pPr marL="368300" marR="0" lvl="0" indent="-302260" algn="l" defTabSz="914400" rtl="0" eaLnBrk="1" fontAlgn="auto" latinLnBrk="0" hangingPunct="1">
              <a:lnSpc>
                <a:spcPct val="100000"/>
              </a:lnSpc>
              <a:spcBef>
                <a:spcPts val="540"/>
              </a:spcBef>
              <a:spcAft>
                <a:spcPts val="0"/>
              </a:spcAft>
              <a:buClrTx/>
              <a:buSzTx/>
              <a:buFont typeface="Wingdings" panose="05000000000000000000" pitchFamily="2" charset="2"/>
              <a:buChar char="ü"/>
              <a:tabLst>
                <a:tab pos="375285" algn="l"/>
                <a:tab pos="375920" algn="l"/>
              </a:tabLst>
              <a:defRPr/>
            </a:pPr>
            <a:r>
              <a:rPr kumimoji="0" sz="1600" b="0" i="0" u="none" strike="noStrike" kern="1200" cap="none" spc="-5" normalizeH="0" baseline="0" noProof="0" dirty="0">
                <a:ln>
                  <a:noFill/>
                </a:ln>
                <a:effectLst/>
                <a:uLnTx/>
                <a:uFillTx/>
                <a:latin typeface="Arial"/>
                <a:ea typeface="+mn-ea"/>
                <a:cs typeface="Arial"/>
              </a:rPr>
              <a:t>A </a:t>
            </a:r>
            <a:r>
              <a:rPr kumimoji="0" sz="1600" b="0" i="0" u="none" strike="noStrike" kern="1200" cap="none" spc="10" normalizeH="0" baseline="0" noProof="0" dirty="0">
                <a:ln>
                  <a:noFill/>
                </a:ln>
                <a:effectLst/>
                <a:uLnTx/>
                <a:uFillTx/>
                <a:latin typeface="Arial"/>
                <a:ea typeface="+mn-ea"/>
                <a:cs typeface="Arial"/>
              </a:rPr>
              <a:t>hallmark sign </a:t>
            </a:r>
            <a:r>
              <a:rPr kumimoji="0" sz="1600" b="0" i="0" u="none" strike="noStrike" kern="1200" cap="none" spc="-15" normalizeH="0" baseline="0" noProof="0" dirty="0">
                <a:ln>
                  <a:noFill/>
                </a:ln>
                <a:effectLst/>
                <a:uLnTx/>
                <a:uFillTx/>
                <a:latin typeface="Arial"/>
                <a:ea typeface="+mn-ea"/>
                <a:cs typeface="Arial"/>
              </a:rPr>
              <a:t>of</a:t>
            </a:r>
            <a:r>
              <a:rPr kumimoji="0" sz="1600" b="0" i="0" u="none" strike="noStrike" kern="1200" cap="none" spc="95" normalizeH="0" baseline="0" noProof="0" dirty="0">
                <a:ln>
                  <a:noFill/>
                </a:ln>
                <a:effectLst/>
                <a:uLnTx/>
                <a:uFillTx/>
                <a:latin typeface="Arial"/>
                <a:ea typeface="+mn-ea"/>
                <a:cs typeface="Arial"/>
              </a:rPr>
              <a:t> </a:t>
            </a:r>
            <a:r>
              <a:rPr kumimoji="0" sz="1600" b="0" i="0" u="none" strike="noStrike" kern="1200" cap="none" spc="10" normalizeH="0" baseline="0" noProof="0" dirty="0">
                <a:ln>
                  <a:noFill/>
                </a:ln>
                <a:effectLst/>
                <a:uLnTx/>
                <a:uFillTx/>
                <a:latin typeface="Arial"/>
                <a:ea typeface="+mn-ea"/>
                <a:cs typeface="Arial"/>
              </a:rPr>
              <a:t>PDR</a:t>
            </a:r>
            <a:endParaRPr kumimoji="0" sz="1600" b="0" i="0" u="none" strike="noStrike" kern="1200" cap="none" spc="0" normalizeH="0" baseline="0" noProof="0" dirty="0">
              <a:ln>
                <a:noFill/>
              </a:ln>
              <a:effectLst/>
              <a:uLnTx/>
              <a:uFillTx/>
              <a:latin typeface="Arial"/>
              <a:ea typeface="+mn-ea"/>
              <a:cs typeface="Arial"/>
            </a:endParaRPr>
          </a:p>
          <a:p>
            <a:pPr marL="368300" marR="5080" lvl="0" indent="-302260" algn="l" defTabSz="914400" rtl="0" eaLnBrk="1" fontAlgn="auto" latinLnBrk="0" hangingPunct="1">
              <a:lnSpc>
                <a:spcPct val="100600"/>
              </a:lnSpc>
              <a:spcBef>
                <a:spcPts val="430"/>
              </a:spcBef>
              <a:spcAft>
                <a:spcPts val="0"/>
              </a:spcAft>
              <a:buClrTx/>
              <a:buSzTx/>
              <a:buFont typeface="Wingdings" panose="05000000000000000000" pitchFamily="2" charset="2"/>
              <a:buChar char="ü"/>
              <a:tabLst>
                <a:tab pos="372110" algn="l"/>
                <a:tab pos="372745" algn="l"/>
              </a:tabLst>
              <a:defRPr/>
            </a:pPr>
            <a:r>
              <a:rPr kumimoji="0" sz="1600" b="0" i="0" u="none" strike="noStrike" kern="1200" cap="none" spc="30" normalizeH="0" baseline="0" noProof="0" dirty="0">
                <a:ln>
                  <a:noFill/>
                </a:ln>
                <a:effectLst/>
                <a:uLnTx/>
                <a:uFillTx/>
                <a:latin typeface="Arial"/>
                <a:ea typeface="+mn-ea"/>
                <a:cs typeface="Arial"/>
              </a:rPr>
              <a:t>New </a:t>
            </a:r>
            <a:r>
              <a:rPr kumimoji="0" sz="1600" b="0" i="0" u="none" strike="noStrike" kern="1200" cap="none" spc="50" normalizeH="0" baseline="0" noProof="0" dirty="0">
                <a:ln>
                  <a:noFill/>
                </a:ln>
                <a:effectLst/>
                <a:uLnTx/>
                <a:uFillTx/>
                <a:latin typeface="Arial"/>
                <a:ea typeface="+mn-ea"/>
                <a:cs typeface="Arial"/>
              </a:rPr>
              <a:t>vessels </a:t>
            </a:r>
            <a:r>
              <a:rPr kumimoji="0" sz="1600" b="0" i="0" u="none" strike="noStrike" kern="1200" cap="none" spc="10" normalizeH="0" baseline="0" noProof="0" dirty="0">
                <a:ln>
                  <a:noFill/>
                </a:ln>
                <a:effectLst/>
                <a:uLnTx/>
                <a:uFillTx/>
                <a:latin typeface="Arial"/>
                <a:ea typeface="+mn-ea"/>
                <a:cs typeface="Arial"/>
              </a:rPr>
              <a:t>are fragile </a:t>
            </a:r>
            <a:r>
              <a:rPr kumimoji="0" sz="1600" b="0" i="0" u="none" strike="noStrike" kern="1200" cap="none" spc="25" normalizeH="0" baseline="0" noProof="0" dirty="0">
                <a:ln>
                  <a:noFill/>
                </a:ln>
                <a:effectLst/>
                <a:uLnTx/>
                <a:uFillTx/>
                <a:latin typeface="Arial"/>
                <a:ea typeface="+mn-ea"/>
                <a:cs typeface="Arial"/>
              </a:rPr>
              <a:t>and</a:t>
            </a:r>
            <a:r>
              <a:rPr kumimoji="0" sz="1600" b="0" i="0" u="none" strike="noStrike" kern="1200" cap="none" spc="-254" normalizeH="0" baseline="0" noProof="0" dirty="0">
                <a:ln>
                  <a:noFill/>
                </a:ln>
                <a:effectLst/>
                <a:uLnTx/>
                <a:uFillTx/>
                <a:latin typeface="Arial"/>
                <a:ea typeface="+mn-ea"/>
                <a:cs typeface="Arial"/>
              </a:rPr>
              <a:t> </a:t>
            </a:r>
            <a:r>
              <a:rPr kumimoji="0" sz="1600" b="0" i="0" u="none" strike="noStrike" kern="1200" cap="none" spc="20" normalizeH="0" baseline="0" noProof="0" dirty="0">
                <a:ln>
                  <a:noFill/>
                </a:ln>
                <a:effectLst/>
                <a:uLnTx/>
                <a:uFillTx/>
                <a:latin typeface="Arial"/>
                <a:ea typeface="+mn-ea"/>
                <a:cs typeface="Arial"/>
              </a:rPr>
              <a:t>highly  prone </a:t>
            </a:r>
            <a:r>
              <a:rPr kumimoji="0" sz="1600" b="0" i="0" u="none" strike="noStrike" kern="1200" cap="none" spc="30" normalizeH="0" baseline="0" noProof="0" dirty="0">
                <a:ln>
                  <a:noFill/>
                </a:ln>
                <a:effectLst/>
                <a:uLnTx/>
                <a:uFillTx/>
                <a:latin typeface="Arial"/>
                <a:ea typeface="+mn-ea"/>
                <a:cs typeface="Arial"/>
              </a:rPr>
              <a:t>to </a:t>
            </a:r>
            <a:r>
              <a:rPr kumimoji="0" sz="1600" b="0" i="0" u="none" strike="noStrike" kern="1200" cap="none" spc="5" normalizeH="0" baseline="0" noProof="0" dirty="0">
                <a:ln>
                  <a:noFill/>
                </a:ln>
                <a:effectLst/>
                <a:uLnTx/>
                <a:uFillTx/>
                <a:latin typeface="Arial"/>
                <a:ea typeface="+mn-ea"/>
                <a:cs typeface="Arial"/>
              </a:rPr>
              <a:t>hemorrhages</a:t>
            </a:r>
            <a:r>
              <a:rPr kumimoji="0" sz="1600" b="0" i="0" u="none" strike="noStrike" kern="1200" cap="none" spc="185" normalizeH="0" baseline="0" noProof="0" dirty="0">
                <a:ln>
                  <a:noFill/>
                </a:ln>
                <a:effectLst/>
                <a:uLnTx/>
                <a:uFillTx/>
                <a:latin typeface="Arial"/>
                <a:ea typeface="+mn-ea"/>
                <a:cs typeface="Arial"/>
              </a:rPr>
              <a:t> </a:t>
            </a:r>
            <a:r>
              <a:rPr kumimoji="0" sz="1600" b="0" i="0" u="none" strike="noStrike" kern="1200" cap="none" spc="15" normalizeH="0" baseline="0" noProof="0" dirty="0">
                <a:ln>
                  <a:noFill/>
                </a:ln>
                <a:effectLst/>
                <a:uLnTx/>
                <a:uFillTx/>
                <a:latin typeface="Arial"/>
                <a:ea typeface="+mn-ea"/>
                <a:cs typeface="Arial"/>
              </a:rPr>
              <a:t>(bleeding)</a:t>
            </a:r>
            <a:endParaRPr kumimoji="0" sz="1600" b="0" i="0" u="none" strike="noStrike" kern="1200" cap="none" spc="0" normalizeH="0" baseline="0" noProof="0" dirty="0">
              <a:ln>
                <a:noFill/>
              </a:ln>
              <a:effectLst/>
              <a:uLnTx/>
              <a:uFillTx/>
              <a:latin typeface="Arial"/>
              <a:ea typeface="+mn-ea"/>
              <a:cs typeface="Arial"/>
            </a:endParaRPr>
          </a:p>
        </p:txBody>
      </p:sp>
      <p:sp>
        <p:nvSpPr>
          <p:cNvPr id="31" name="object 8">
            <a:extLst>
              <a:ext uri="{FF2B5EF4-FFF2-40B4-BE49-F238E27FC236}">
                <a16:creationId xmlns:a16="http://schemas.microsoft.com/office/drawing/2014/main" id="{96E51824-ADA7-7348-9517-DCBBC7A0C1E7}"/>
              </a:ext>
            </a:extLst>
          </p:cNvPr>
          <p:cNvSpPr txBox="1"/>
          <p:nvPr/>
        </p:nvSpPr>
        <p:spPr>
          <a:xfrm>
            <a:off x="5874250" y="2063240"/>
            <a:ext cx="920596" cy="246221"/>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600" b="1" u="none" strike="noStrike" kern="1200" cap="none" spc="25" normalizeH="0" baseline="0" noProof="0" dirty="0">
                <a:ln>
                  <a:noFill/>
                </a:ln>
                <a:solidFill>
                  <a:schemeClr val="bg1"/>
                </a:solidFill>
                <a:effectLst/>
                <a:uLnTx/>
                <a:uFillTx/>
                <a:latin typeface="Arial"/>
                <a:ea typeface="+mn-ea"/>
                <a:cs typeface="Arial"/>
              </a:rPr>
              <a:t>Early</a:t>
            </a:r>
            <a:r>
              <a:rPr kumimoji="0" sz="1600" b="1" u="none" strike="noStrike" kern="1200" cap="none" spc="-110" normalizeH="0" baseline="0" noProof="0" dirty="0">
                <a:ln>
                  <a:noFill/>
                </a:ln>
                <a:solidFill>
                  <a:schemeClr val="bg1"/>
                </a:solidFill>
                <a:effectLst/>
                <a:uLnTx/>
                <a:uFillTx/>
                <a:latin typeface="Arial"/>
                <a:ea typeface="+mn-ea"/>
                <a:cs typeface="Arial"/>
              </a:rPr>
              <a:t> </a:t>
            </a:r>
            <a:r>
              <a:rPr kumimoji="0" sz="1600" b="1" u="none" strike="noStrike" kern="1200" cap="none" spc="35" normalizeH="0" baseline="0" noProof="0" dirty="0">
                <a:ln>
                  <a:noFill/>
                </a:ln>
                <a:solidFill>
                  <a:schemeClr val="bg1"/>
                </a:solidFill>
                <a:effectLst/>
                <a:uLnTx/>
                <a:uFillTx/>
                <a:latin typeface="Arial"/>
                <a:ea typeface="+mn-ea"/>
                <a:cs typeface="Arial"/>
              </a:rPr>
              <a:t>DR</a:t>
            </a:r>
            <a:endParaRPr kumimoji="0" sz="1600" b="0" u="none" strike="noStrike" kern="1200" cap="none" spc="0" normalizeH="0" baseline="0" noProof="0" dirty="0">
              <a:ln>
                <a:noFill/>
              </a:ln>
              <a:solidFill>
                <a:schemeClr val="bg1"/>
              </a:solidFill>
              <a:effectLst/>
              <a:uLnTx/>
              <a:uFillTx/>
              <a:latin typeface="Arial"/>
              <a:ea typeface="+mn-ea"/>
              <a:cs typeface="Arial"/>
            </a:endParaRPr>
          </a:p>
        </p:txBody>
      </p:sp>
      <p:sp>
        <p:nvSpPr>
          <p:cNvPr id="32" name="object 10">
            <a:extLst>
              <a:ext uri="{FF2B5EF4-FFF2-40B4-BE49-F238E27FC236}">
                <a16:creationId xmlns:a16="http://schemas.microsoft.com/office/drawing/2014/main" id="{1B28E620-6D38-CD44-8758-AFF78AD41393}"/>
              </a:ext>
            </a:extLst>
          </p:cNvPr>
          <p:cNvSpPr txBox="1"/>
          <p:nvPr/>
        </p:nvSpPr>
        <p:spPr>
          <a:xfrm>
            <a:off x="5489523" y="4855757"/>
            <a:ext cx="1690051" cy="492443"/>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600" b="1" u="none" strike="noStrike" kern="1200" cap="none" spc="15" normalizeH="0" baseline="0" noProof="0" dirty="0">
                <a:ln>
                  <a:noFill/>
                </a:ln>
                <a:solidFill>
                  <a:schemeClr val="bg1"/>
                </a:solidFill>
                <a:effectLst/>
                <a:uLnTx/>
                <a:uFillTx/>
                <a:latin typeface="Arial"/>
                <a:ea typeface="+mn-ea"/>
                <a:cs typeface="Arial"/>
              </a:rPr>
              <a:t>Advanced</a:t>
            </a:r>
            <a:br>
              <a:rPr kumimoji="0" lang="en-US" sz="1600" b="1" u="none" strike="noStrike" kern="1200" cap="none" spc="60" normalizeH="0" baseline="0" noProof="0" dirty="0">
                <a:ln>
                  <a:noFill/>
                </a:ln>
                <a:solidFill>
                  <a:schemeClr val="bg1"/>
                </a:solidFill>
                <a:effectLst/>
                <a:uLnTx/>
                <a:uFillTx/>
                <a:latin typeface="Arial"/>
                <a:ea typeface="+mn-ea"/>
                <a:cs typeface="Arial"/>
              </a:rPr>
            </a:br>
            <a:r>
              <a:rPr kumimoji="0" sz="1600" b="1" u="none" strike="noStrike" kern="1200" cap="none" spc="50" normalizeH="0" baseline="0" noProof="0" dirty="0">
                <a:ln>
                  <a:noFill/>
                </a:ln>
                <a:solidFill>
                  <a:schemeClr val="bg1"/>
                </a:solidFill>
                <a:effectLst/>
                <a:uLnTx/>
                <a:uFillTx/>
                <a:latin typeface="Arial"/>
                <a:ea typeface="+mn-ea"/>
                <a:cs typeface="Arial"/>
              </a:rPr>
              <a:t>DR</a:t>
            </a:r>
            <a:endParaRPr kumimoji="0" sz="1600" b="0" u="none" strike="noStrike" kern="1200" cap="none" spc="0" normalizeH="0" baseline="0" noProof="0" dirty="0">
              <a:ln>
                <a:noFill/>
              </a:ln>
              <a:solidFill>
                <a:schemeClr val="bg1"/>
              </a:solidFill>
              <a:effectLst/>
              <a:uLnTx/>
              <a:uFillTx/>
              <a:latin typeface="Arial"/>
              <a:ea typeface="+mn-ea"/>
              <a:cs typeface="Arial"/>
            </a:endParaRPr>
          </a:p>
        </p:txBody>
      </p:sp>
      <p:sp>
        <p:nvSpPr>
          <p:cNvPr id="11" name="Up-down Arrow 10">
            <a:extLst>
              <a:ext uri="{FF2B5EF4-FFF2-40B4-BE49-F238E27FC236}">
                <a16:creationId xmlns:a16="http://schemas.microsoft.com/office/drawing/2014/main" id="{C603EBE8-CE6F-A942-8573-DF77FBE004ED}"/>
              </a:ext>
            </a:extLst>
          </p:cNvPr>
          <p:cNvSpPr/>
          <p:nvPr/>
        </p:nvSpPr>
        <p:spPr>
          <a:xfrm>
            <a:off x="6105997" y="2517757"/>
            <a:ext cx="381000" cy="2126573"/>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5" name="Group 14">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16" name="Pie 1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Block Arc 1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19" name="Picture 18">
            <a:extLst>
              <a:ext uri="{FF2B5EF4-FFF2-40B4-BE49-F238E27FC236}">
                <a16:creationId xmlns:a16="http://schemas.microsoft.com/office/drawing/2014/main" id="{951B298D-4A9F-054C-BA6A-8A4048E19951}"/>
              </a:ext>
            </a:extLst>
          </p:cNvPr>
          <p:cNvPicPr>
            <a:picLocks noChangeAspect="1"/>
          </p:cNvPicPr>
          <p:nvPr/>
        </p:nvPicPr>
        <p:blipFill>
          <a:blip r:embed="rId3"/>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264822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16</a:t>
            </a:fld>
            <a:endParaRPr lang="uk-UA" dirty="0"/>
          </a:p>
        </p:txBody>
      </p:sp>
      <p:sp>
        <p:nvSpPr>
          <p:cNvPr id="242" name="TextBox 241"/>
          <p:cNvSpPr txBox="1"/>
          <p:nvPr/>
        </p:nvSpPr>
        <p:spPr>
          <a:xfrm>
            <a:off x="482306" y="5819292"/>
            <a:ext cx="6003634" cy="464230"/>
          </a:xfrm>
          <a:prstGeom prst="rect">
            <a:avLst/>
          </a:prstGeom>
          <a:noFill/>
        </p:spPr>
        <p:txBody>
          <a:bodyPr wrap="square" rtlCol="0">
            <a:spAutoFit/>
          </a:bodyPr>
          <a:lstStyle/>
          <a:p>
            <a:pPr marL="246379" lvl="0" indent="-233679" defTabSz="914400">
              <a:lnSpc>
                <a:spcPts val="935"/>
              </a:lnSpc>
              <a:buFontTx/>
              <a:buAutoNum type="arabicPeriod"/>
              <a:tabLst>
                <a:tab pos="246379" algn="l"/>
                <a:tab pos="247015" algn="l"/>
              </a:tabLst>
              <a:defRPr/>
            </a:pPr>
            <a:r>
              <a:rPr lang="en-IN" sz="800" spc="5" dirty="0" err="1">
                <a:cs typeface="Tahoma"/>
              </a:rPr>
              <a:t>Eshaq</a:t>
            </a:r>
            <a:r>
              <a:rPr lang="en-IN" sz="800" spc="5" dirty="0">
                <a:cs typeface="Tahoma"/>
              </a:rPr>
              <a:t> </a:t>
            </a:r>
            <a:r>
              <a:rPr lang="en-IN" sz="800" spc="25" dirty="0">
                <a:cs typeface="Tahoma"/>
              </a:rPr>
              <a:t>RS, </a:t>
            </a:r>
            <a:r>
              <a:rPr lang="en-IN" sz="800" i="1" spc="-80" dirty="0">
                <a:cs typeface="Century Gothic"/>
              </a:rPr>
              <a:t>et  </a:t>
            </a:r>
            <a:r>
              <a:rPr lang="en-IN" sz="800" i="1" spc="-50" dirty="0">
                <a:cs typeface="Century Gothic"/>
              </a:rPr>
              <a:t>al.  </a:t>
            </a:r>
            <a:r>
              <a:rPr lang="en-IN" sz="800" i="1" spc="-40" dirty="0">
                <a:cs typeface="Century Gothic"/>
              </a:rPr>
              <a:t>Pathophysiology.  </a:t>
            </a:r>
            <a:r>
              <a:rPr lang="en-IN" sz="800" spc="-30" dirty="0">
                <a:cs typeface="Tahoma"/>
              </a:rPr>
              <a:t>2017; </a:t>
            </a:r>
            <a:r>
              <a:rPr lang="en-IN" sz="800" spc="-25" dirty="0">
                <a:cs typeface="Tahoma"/>
              </a:rPr>
              <a:t>24(4):</a:t>
            </a:r>
            <a:r>
              <a:rPr lang="en-IN" sz="800" spc="30" dirty="0">
                <a:cs typeface="Tahoma"/>
              </a:rPr>
              <a:t> </a:t>
            </a:r>
            <a:r>
              <a:rPr lang="en-IN" sz="800" spc="-5" dirty="0">
                <a:cs typeface="Tahoma"/>
              </a:rPr>
              <a:t>229-241.</a:t>
            </a:r>
            <a:endParaRPr lang="en-IN" sz="800" dirty="0">
              <a:cs typeface="Tahoma"/>
            </a:endParaRPr>
          </a:p>
          <a:p>
            <a:pPr marL="245110" lvl="0" indent="-231775" defTabSz="914400">
              <a:lnSpc>
                <a:spcPts val="965"/>
              </a:lnSpc>
              <a:buFontTx/>
              <a:buAutoNum type="arabicPeriod"/>
              <a:tabLst>
                <a:tab pos="244475" algn="l"/>
                <a:tab pos="245110" algn="l"/>
              </a:tabLst>
              <a:defRPr/>
            </a:pPr>
            <a:r>
              <a:rPr lang="en-IN" sz="800" spc="5" dirty="0">
                <a:cs typeface="Tahoma"/>
              </a:rPr>
              <a:t>Romero-</a:t>
            </a:r>
            <a:r>
              <a:rPr lang="en-IN" sz="800" spc="5" dirty="0" err="1">
                <a:cs typeface="Tahoma"/>
              </a:rPr>
              <a:t>Aroca</a:t>
            </a:r>
            <a:r>
              <a:rPr lang="en-IN" sz="800" spc="5" dirty="0">
                <a:cs typeface="Tahoma"/>
              </a:rPr>
              <a:t> P. </a:t>
            </a:r>
            <a:r>
              <a:rPr lang="en-IN" sz="800" i="1" dirty="0">
                <a:cs typeface="Bookman Old Style"/>
              </a:rPr>
              <a:t>J </a:t>
            </a:r>
            <a:r>
              <a:rPr lang="en-IN" sz="800" i="1" spc="-40" dirty="0">
                <a:cs typeface="Century Gothic"/>
              </a:rPr>
              <a:t>Diabetes </a:t>
            </a:r>
            <a:r>
              <a:rPr lang="en-IN" sz="800" i="1" spc="5" dirty="0">
                <a:cs typeface="Century Gothic"/>
              </a:rPr>
              <a:t>Res. </a:t>
            </a:r>
            <a:r>
              <a:rPr lang="en-IN" sz="800" spc="-30" dirty="0">
                <a:cs typeface="Tahoma"/>
              </a:rPr>
              <a:t>2016;  </a:t>
            </a:r>
            <a:r>
              <a:rPr lang="en-IN" sz="800" spc="-25" dirty="0">
                <a:cs typeface="Tahoma"/>
              </a:rPr>
              <a:t>2016:</a:t>
            </a:r>
            <a:r>
              <a:rPr lang="en-IN" sz="800" spc="-10" dirty="0">
                <a:cs typeface="Tahoma"/>
              </a:rPr>
              <a:t> </a:t>
            </a:r>
            <a:r>
              <a:rPr lang="en-IN" sz="800" spc="-5" dirty="0">
                <a:cs typeface="Tahoma"/>
              </a:rPr>
              <a:t>2156273.</a:t>
            </a:r>
            <a:endParaRPr lang="en-IN" sz="800" dirty="0">
              <a:cs typeface="Tahoma"/>
            </a:endParaRPr>
          </a:p>
          <a:p>
            <a:pPr marL="237490" lvl="0" indent="-223520" defTabSz="914400">
              <a:lnSpc>
                <a:spcPts val="990"/>
              </a:lnSpc>
              <a:buFontTx/>
              <a:buAutoNum type="arabicPeriod"/>
              <a:tabLst>
                <a:tab pos="237490" algn="l"/>
                <a:tab pos="238125" algn="l"/>
              </a:tabLst>
              <a:defRPr/>
            </a:pPr>
            <a:r>
              <a:rPr lang="en-IN" sz="800" spc="10" dirty="0" err="1">
                <a:cs typeface="Tahoma"/>
              </a:rPr>
              <a:t>Bahrami</a:t>
            </a:r>
            <a:r>
              <a:rPr lang="en-IN" sz="800" spc="10" dirty="0">
                <a:cs typeface="Tahoma"/>
              </a:rPr>
              <a:t> </a:t>
            </a:r>
            <a:r>
              <a:rPr lang="en-IN" sz="800" spc="5" dirty="0">
                <a:cs typeface="Tahoma"/>
              </a:rPr>
              <a:t>B, </a:t>
            </a:r>
            <a:r>
              <a:rPr lang="en-IN" sz="800" i="1" spc="-50" dirty="0">
                <a:cs typeface="Century Gothic"/>
              </a:rPr>
              <a:t>et al. </a:t>
            </a:r>
            <a:r>
              <a:rPr lang="en-IN" sz="800" i="1" dirty="0">
                <a:cs typeface="Century Gothic"/>
              </a:rPr>
              <a:t>Asia </a:t>
            </a:r>
            <a:r>
              <a:rPr lang="en-IN" sz="800" i="1" spc="-35" dirty="0">
                <a:cs typeface="Century Gothic"/>
              </a:rPr>
              <a:t>Pac </a:t>
            </a:r>
            <a:r>
              <a:rPr lang="en-IN" sz="800" i="1" dirty="0">
                <a:cs typeface="Bookman Old Style"/>
              </a:rPr>
              <a:t>J </a:t>
            </a:r>
            <a:r>
              <a:rPr lang="en-IN" sz="800" i="1" spc="-50" dirty="0" err="1">
                <a:cs typeface="Century Gothic"/>
              </a:rPr>
              <a:t>Ophthalmol</a:t>
            </a:r>
            <a:r>
              <a:rPr lang="en-IN" sz="800" i="1" spc="-50" dirty="0">
                <a:cs typeface="Century Gothic"/>
              </a:rPr>
              <a:t> </a:t>
            </a:r>
            <a:r>
              <a:rPr lang="en-IN" sz="800" i="1" spc="-45" dirty="0">
                <a:cs typeface="Century Gothic"/>
              </a:rPr>
              <a:t>(Phi/a).  </a:t>
            </a:r>
            <a:r>
              <a:rPr lang="en-IN" sz="800" spc="-15" dirty="0">
                <a:cs typeface="Tahoma"/>
              </a:rPr>
              <a:t>2017; </a:t>
            </a:r>
            <a:r>
              <a:rPr lang="en-IN" sz="800" spc="-35" dirty="0">
                <a:cs typeface="Tahoma"/>
              </a:rPr>
              <a:t>6(6):</a:t>
            </a:r>
            <a:r>
              <a:rPr lang="en-IN" sz="800" spc="-155" dirty="0">
                <a:cs typeface="Tahoma"/>
              </a:rPr>
              <a:t> </a:t>
            </a:r>
            <a:r>
              <a:rPr lang="en-IN" sz="800" spc="-5" dirty="0">
                <a:cs typeface="Tahoma"/>
              </a:rPr>
              <a:t>535-545.</a:t>
            </a:r>
            <a:endParaRPr lang="en-IN" sz="800" dirty="0">
              <a:cs typeface="Tahoma"/>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313454"/>
            <a:ext cx="10575363"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IN" sz="3200" spc="-100" dirty="0">
                <a:latin typeface="Arial Black" panose="020B0A04020102020204" pitchFamily="34" charset="0"/>
              </a:rPr>
              <a:t>Diabetes and vision loss (1/2)</a:t>
            </a:r>
            <a:endParaRPr lang="en-US" sz="3200" b="0" spc="-100" dirty="0"/>
          </a:p>
        </p:txBody>
      </p:sp>
      <p:sp>
        <p:nvSpPr>
          <p:cNvPr id="19" name="object 10">
            <a:extLst>
              <a:ext uri="{FF2B5EF4-FFF2-40B4-BE49-F238E27FC236}">
                <a16:creationId xmlns:a16="http://schemas.microsoft.com/office/drawing/2014/main" id="{49A44423-1CFD-704D-BED2-9C574FAF2F90}"/>
              </a:ext>
            </a:extLst>
          </p:cNvPr>
          <p:cNvSpPr txBox="1"/>
          <p:nvPr/>
        </p:nvSpPr>
        <p:spPr>
          <a:xfrm>
            <a:off x="612562" y="1582323"/>
            <a:ext cx="11122238" cy="492443"/>
          </a:xfrm>
          <a:prstGeom prst="rect">
            <a:avLst/>
          </a:prstGeom>
        </p:spPr>
        <p:txBody>
          <a:bodyPr vert="horz" wrap="square" lIns="0" tIns="0" rIns="0" bIns="0" rtlCol="0">
            <a:spAutoFit/>
          </a:bodyPr>
          <a:lstStyle/>
          <a:p>
            <a:pPr marL="297815" marR="104139"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sz="1600" b="0" i="0" u="none" strike="noStrike" kern="1200" cap="none" normalizeH="0" baseline="0" noProof="0" dirty="0">
                <a:ln>
                  <a:noFill/>
                </a:ln>
                <a:effectLst/>
                <a:uLnTx/>
                <a:uFillTx/>
                <a:latin typeface="Arial" panose="020B0604020202020204" pitchFamily="34" charset="0"/>
                <a:cs typeface="Arial" panose="020B0604020202020204" pitchFamily="34" charset="0"/>
              </a:rPr>
              <a:t>The </a:t>
            </a:r>
            <a:r>
              <a:rPr kumimoji="0" sz="1600" b="1" i="0" u="none" strike="noStrike" kern="1200" cap="none" normalizeH="0" baseline="0" noProof="0" dirty="0">
                <a:ln>
                  <a:noFill/>
                </a:ln>
                <a:effectLst/>
                <a:uLnTx/>
                <a:uFillTx/>
                <a:latin typeface="Arial" panose="020B0604020202020204" pitchFamily="34" charset="0"/>
                <a:cs typeface="Arial" panose="020B0604020202020204" pitchFamily="34" charset="0"/>
              </a:rPr>
              <a:t>blood-retinal barrier (BRB) </a:t>
            </a:r>
            <a:r>
              <a:rPr kumimoji="0" sz="1600" b="0" i="0" u="none" strike="noStrike" kern="1200" cap="none" normalizeH="0" baseline="0" noProof="0" dirty="0">
                <a:ln>
                  <a:noFill/>
                </a:ln>
                <a:effectLst/>
                <a:uLnTx/>
                <a:uFillTx/>
                <a:latin typeface="Arial" panose="020B0604020202020204" pitchFamily="34" charset="0"/>
                <a:cs typeface="Arial" panose="020B0604020202020204" pitchFamily="34" charset="0"/>
              </a:rPr>
              <a:t>is a wall of tightly joined cells separating the capillaries from the interior of the</a:t>
            </a:r>
            <a:r>
              <a:rPr kumimoji="0" lang="en-US" sz="1600" b="0" i="0" u="none" strike="noStrike" kern="1200" cap="none" normalizeH="0" baseline="0" noProof="0" dirty="0">
                <a:ln>
                  <a:noFill/>
                </a:ln>
                <a:effectLst/>
                <a:uLnTx/>
                <a:uFillTx/>
                <a:latin typeface="Arial" panose="020B0604020202020204" pitchFamily="34" charset="0"/>
                <a:cs typeface="Arial" panose="020B0604020202020204" pitchFamily="34" charset="0"/>
              </a:rPr>
              <a:t> </a:t>
            </a:r>
            <a:r>
              <a:rPr kumimoji="0" sz="1600" b="0" i="0" u="none" strike="noStrike" kern="1200" cap="none" normalizeH="0" baseline="0" noProof="0" dirty="0">
                <a:ln>
                  <a:noFill/>
                </a:ln>
                <a:effectLst/>
                <a:uLnTx/>
                <a:uFillTx/>
                <a:latin typeface="Arial" panose="020B0604020202020204" pitchFamily="34" charset="0"/>
                <a:cs typeface="Arial" panose="020B0604020202020204" pitchFamily="34" charset="0"/>
              </a:rPr>
              <a:t>retina</a:t>
            </a:r>
            <a:r>
              <a:rPr kumimoji="0" sz="1600" b="0" i="0" u="none" strike="noStrike" kern="1200" cap="none" normalizeH="0" baseline="26455" noProof="0" dirty="0">
                <a:ln>
                  <a:noFill/>
                </a:ln>
                <a:effectLst/>
                <a:uLnTx/>
                <a:uFillTx/>
                <a:latin typeface="Arial" panose="020B0604020202020204" pitchFamily="34" charset="0"/>
                <a:cs typeface="Arial" panose="020B0604020202020204" pitchFamily="34" charset="0"/>
              </a:rPr>
              <a:t>1</a:t>
            </a:r>
            <a:endParaRPr kumimoji="0" lang="en-US" sz="1600" b="0" i="0" u="none" strike="noStrike" kern="1200" cap="none" normalizeH="0" baseline="26455" noProof="0" dirty="0">
              <a:ln>
                <a:noFill/>
              </a:ln>
              <a:effectLst/>
              <a:uLnTx/>
              <a:uFillTx/>
              <a:latin typeface="Arial" panose="020B0604020202020204" pitchFamily="34" charset="0"/>
              <a:cs typeface="Arial" panose="020B0604020202020204" pitchFamily="34" charset="0"/>
            </a:endParaRPr>
          </a:p>
          <a:p>
            <a:pPr marL="297815" marR="104139"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sz="1600" b="0" i="0" u="none" strike="noStrike" kern="1200" cap="none" normalizeH="0" baseline="0" noProof="0" dirty="0">
                <a:ln>
                  <a:noFill/>
                </a:ln>
                <a:effectLst/>
                <a:uLnTx/>
                <a:uFillTx/>
                <a:latin typeface="Arial" panose="020B0604020202020204" pitchFamily="34" charset="0"/>
                <a:cs typeface="Arial" panose="020B0604020202020204" pitchFamily="34" charset="0"/>
              </a:rPr>
              <a:t>In  DR, the sustained high blood sugar of diabetes </a:t>
            </a:r>
            <a:r>
              <a:rPr kumimoji="0" sz="1600" b="1" i="0" u="none" strike="noStrike" kern="1200" cap="none" normalizeH="0" baseline="0" noProof="0" dirty="0">
                <a:ln>
                  <a:noFill/>
                </a:ln>
                <a:effectLst/>
                <a:uLnTx/>
                <a:uFillTx/>
                <a:latin typeface="Arial" panose="020B0604020202020204" pitchFamily="34" charset="0"/>
                <a:cs typeface="Arial" panose="020B0604020202020204" pitchFamily="34" charset="0"/>
              </a:rPr>
              <a:t>causes the BRB to rupture, </a:t>
            </a:r>
            <a:r>
              <a:rPr kumimoji="0" sz="1600" b="0" i="0" u="none" strike="noStrike" kern="1200" cap="none" normalizeH="0" baseline="0" noProof="0" dirty="0">
                <a:ln>
                  <a:noFill/>
                </a:ln>
                <a:effectLst/>
                <a:uLnTx/>
                <a:uFillTx/>
                <a:latin typeface="Arial" panose="020B0604020202020204" pitchFamily="34" charset="0"/>
                <a:cs typeface="Arial" panose="020B0604020202020204" pitchFamily="34" charset="0"/>
              </a:rPr>
              <a:t>leading to leaky blood vessels</a:t>
            </a:r>
            <a:r>
              <a:rPr lang="en-US" sz="1600" baseline="25252" dirty="0">
                <a:latin typeface="Arial" panose="020B0604020202020204" pitchFamily="34" charset="0"/>
                <a:cs typeface="Arial" panose="020B0604020202020204" pitchFamily="34" charset="0"/>
              </a:rPr>
              <a:t>1,2</a:t>
            </a:r>
            <a:endParaRPr kumimoji="0" sz="1600" b="0" i="0" u="none" strike="noStrike" kern="1200" cap="none" normalizeH="0" baseline="39682" noProof="0" dirty="0">
              <a:ln>
                <a:noFill/>
              </a:ln>
              <a:effectLst/>
              <a:uLnTx/>
              <a:uFillTx/>
              <a:latin typeface="Arial" panose="020B0604020202020204" pitchFamily="34" charset="0"/>
              <a:cs typeface="Arial" panose="020B0604020202020204" pitchFamily="34" charset="0"/>
            </a:endParaRPr>
          </a:p>
        </p:txBody>
      </p:sp>
      <p:sp>
        <p:nvSpPr>
          <p:cNvPr id="48" name="Rounded Rectangle 47">
            <a:extLst>
              <a:ext uri="{FF2B5EF4-FFF2-40B4-BE49-F238E27FC236}">
                <a16:creationId xmlns:a16="http://schemas.microsoft.com/office/drawing/2014/main" id="{15FE3D7F-3E90-3245-B4DF-8C6C50F7EF54}"/>
              </a:ext>
            </a:extLst>
          </p:cNvPr>
          <p:cNvSpPr/>
          <p:nvPr/>
        </p:nvSpPr>
        <p:spPr>
          <a:xfrm>
            <a:off x="591247" y="5118950"/>
            <a:ext cx="10968409" cy="451346"/>
          </a:xfrm>
          <a:prstGeom prst="roundRect">
            <a:avLst/>
          </a:prstGeom>
          <a:solidFill>
            <a:srgbClr val="0460A9"/>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3200"/>
          </a:p>
        </p:txBody>
      </p:sp>
      <p:sp>
        <p:nvSpPr>
          <p:cNvPr id="49" name="TextBox 48">
            <a:extLst>
              <a:ext uri="{FF2B5EF4-FFF2-40B4-BE49-F238E27FC236}">
                <a16:creationId xmlns:a16="http://schemas.microsoft.com/office/drawing/2014/main" id="{4908C117-7FF6-FD41-A759-BB2C1CC30D1F}"/>
              </a:ext>
            </a:extLst>
          </p:cNvPr>
          <p:cNvSpPr txBox="1"/>
          <p:nvPr/>
        </p:nvSpPr>
        <p:spPr>
          <a:xfrm>
            <a:off x="743576" y="5118950"/>
            <a:ext cx="10622541" cy="400110"/>
          </a:xfrm>
          <a:prstGeom prst="rect">
            <a:avLst/>
          </a:prstGeom>
          <a:noFill/>
        </p:spPr>
        <p:txBody>
          <a:bodyPr wrap="square" rtlCol="0">
            <a:spAutoFit/>
          </a:bodyPr>
          <a:lstStyle/>
          <a:p>
            <a:pPr marL="12700" lvl="0" algn="ctr" defTabSz="914400">
              <a:defRPr/>
            </a:pPr>
            <a:r>
              <a:rPr lang="en-IN" sz="2000" b="1" spc="-35" dirty="0">
                <a:solidFill>
                  <a:schemeClr val="bg1"/>
                </a:solidFill>
                <a:cs typeface="Arial"/>
              </a:rPr>
              <a:t>Bloo</a:t>
            </a:r>
            <a:r>
              <a:rPr lang="en-IN" sz="2000" b="1" spc="-45" dirty="0">
                <a:solidFill>
                  <a:schemeClr val="bg1"/>
                </a:solidFill>
                <a:cs typeface="Arial"/>
              </a:rPr>
              <a:t>d</a:t>
            </a:r>
            <a:r>
              <a:rPr lang="en-IN" sz="2000" b="1" spc="-10" dirty="0">
                <a:solidFill>
                  <a:schemeClr val="bg1"/>
                </a:solidFill>
                <a:cs typeface="Arial"/>
              </a:rPr>
              <a:t> </a:t>
            </a:r>
            <a:r>
              <a:rPr lang="en-IN" sz="2000" b="1" spc="-30" dirty="0">
                <a:solidFill>
                  <a:schemeClr val="bg1"/>
                </a:solidFill>
                <a:cs typeface="Arial"/>
              </a:rPr>
              <a:t>vessel</a:t>
            </a:r>
            <a:r>
              <a:rPr lang="en-IN" sz="2000" b="1" spc="45" dirty="0">
                <a:solidFill>
                  <a:schemeClr val="bg1"/>
                </a:solidFill>
                <a:cs typeface="Arial"/>
              </a:rPr>
              <a:t> </a:t>
            </a:r>
            <a:r>
              <a:rPr lang="en-IN" sz="2000" b="1" spc="-45" dirty="0">
                <a:solidFill>
                  <a:schemeClr val="bg1"/>
                </a:solidFill>
                <a:cs typeface="Arial"/>
              </a:rPr>
              <a:t>breakdown</a:t>
            </a:r>
            <a:r>
              <a:rPr lang="en-IN" sz="2000" b="1" spc="5" dirty="0">
                <a:solidFill>
                  <a:schemeClr val="bg1"/>
                </a:solidFill>
                <a:cs typeface="Arial"/>
              </a:rPr>
              <a:t> </a:t>
            </a:r>
            <a:r>
              <a:rPr lang="en-IN" sz="2000" b="1" spc="-50" dirty="0">
                <a:solidFill>
                  <a:schemeClr val="bg1"/>
                </a:solidFill>
                <a:cs typeface="Arial"/>
              </a:rPr>
              <a:t>in</a:t>
            </a:r>
            <a:r>
              <a:rPr lang="en-IN" sz="2000" b="1" spc="135" dirty="0">
                <a:solidFill>
                  <a:schemeClr val="bg1"/>
                </a:solidFill>
                <a:cs typeface="Arial"/>
              </a:rPr>
              <a:t> </a:t>
            </a:r>
            <a:r>
              <a:rPr lang="en-IN" sz="2000" b="1" spc="-50" dirty="0">
                <a:solidFill>
                  <a:schemeClr val="bg1"/>
                </a:solidFill>
                <a:cs typeface="Arial"/>
              </a:rPr>
              <a:t>D</a:t>
            </a:r>
            <a:r>
              <a:rPr lang="en-IN" sz="2000" b="1" spc="-70" dirty="0">
                <a:solidFill>
                  <a:schemeClr val="bg1"/>
                </a:solidFill>
                <a:cs typeface="Arial"/>
              </a:rPr>
              <a:t>R</a:t>
            </a:r>
            <a:r>
              <a:rPr lang="en-IN" sz="2000" b="1" spc="-35" dirty="0">
                <a:solidFill>
                  <a:schemeClr val="bg1"/>
                </a:solidFill>
                <a:cs typeface="Arial"/>
              </a:rPr>
              <a:t> </a:t>
            </a:r>
            <a:r>
              <a:rPr lang="en-IN" sz="2000" b="1" spc="-30" dirty="0">
                <a:solidFill>
                  <a:schemeClr val="bg1"/>
                </a:solidFill>
                <a:cs typeface="Arial"/>
              </a:rPr>
              <a:t>i</a:t>
            </a:r>
            <a:r>
              <a:rPr lang="en-IN" sz="2000" b="1" spc="-25" dirty="0">
                <a:solidFill>
                  <a:schemeClr val="bg1"/>
                </a:solidFill>
                <a:cs typeface="Arial"/>
              </a:rPr>
              <a:t>s</a:t>
            </a:r>
            <a:r>
              <a:rPr lang="en-IN" sz="2000" b="1" spc="35" dirty="0">
                <a:solidFill>
                  <a:schemeClr val="bg1"/>
                </a:solidFill>
                <a:cs typeface="Arial"/>
              </a:rPr>
              <a:t> </a:t>
            </a:r>
            <a:r>
              <a:rPr lang="en-IN" sz="2000" b="1" spc="-40" dirty="0">
                <a:solidFill>
                  <a:schemeClr val="bg1"/>
                </a:solidFill>
                <a:cs typeface="Arial"/>
              </a:rPr>
              <a:t>mediated</a:t>
            </a:r>
            <a:r>
              <a:rPr lang="en-IN" sz="2000" b="1" spc="75" dirty="0">
                <a:solidFill>
                  <a:schemeClr val="bg1"/>
                </a:solidFill>
                <a:cs typeface="Arial"/>
              </a:rPr>
              <a:t> </a:t>
            </a:r>
            <a:r>
              <a:rPr lang="en-IN" sz="2000" b="1" spc="-60" dirty="0">
                <a:solidFill>
                  <a:schemeClr val="bg1"/>
                </a:solidFill>
                <a:cs typeface="Arial"/>
              </a:rPr>
              <a:t>b</a:t>
            </a:r>
            <a:r>
              <a:rPr lang="en-IN" sz="2000" b="1" spc="-65" dirty="0">
                <a:solidFill>
                  <a:schemeClr val="bg1"/>
                </a:solidFill>
                <a:cs typeface="Arial"/>
              </a:rPr>
              <a:t>y</a:t>
            </a:r>
            <a:r>
              <a:rPr lang="en-IN" sz="2000" b="1" spc="20" dirty="0">
                <a:solidFill>
                  <a:schemeClr val="bg1"/>
                </a:solidFill>
                <a:cs typeface="Arial"/>
              </a:rPr>
              <a:t> </a:t>
            </a:r>
            <a:r>
              <a:rPr lang="en-IN" sz="2000" b="1" spc="-45" dirty="0">
                <a:solidFill>
                  <a:schemeClr val="bg1"/>
                </a:solidFill>
                <a:cs typeface="Arial"/>
              </a:rPr>
              <a:t>VEGF-</a:t>
            </a:r>
            <a:r>
              <a:rPr lang="en-IN" sz="2000" b="1" spc="-70" dirty="0">
                <a:solidFill>
                  <a:schemeClr val="bg1"/>
                </a:solidFill>
                <a:cs typeface="Arial"/>
              </a:rPr>
              <a:t>A</a:t>
            </a:r>
            <a:r>
              <a:rPr lang="en-IN" sz="2000" b="1" spc="-97" baseline="30000" dirty="0">
                <a:solidFill>
                  <a:schemeClr val="bg1"/>
                </a:solidFill>
                <a:latin typeface="Arial" panose="020B0604020202020204" pitchFamily="34" charset="0"/>
                <a:cs typeface="Arial" panose="020B0604020202020204" pitchFamily="34" charset="0"/>
              </a:rPr>
              <a:t>1,</a:t>
            </a:r>
            <a:r>
              <a:rPr lang="en-IN" sz="2000" b="1" spc="60" baseline="30000" dirty="0">
                <a:solidFill>
                  <a:schemeClr val="bg1"/>
                </a:solidFill>
                <a:latin typeface="Arial" panose="020B0604020202020204" pitchFamily="34" charset="0"/>
                <a:cs typeface="Arial" panose="020B0604020202020204" pitchFamily="34" charset="0"/>
              </a:rPr>
              <a:t>3</a:t>
            </a:r>
            <a:endParaRPr lang="en-IN" sz="2000" b="1" spc="187" baseline="30000" dirty="0">
              <a:solidFill>
                <a:schemeClr val="bg1"/>
              </a:solidFill>
              <a:latin typeface="Arial" panose="020B0604020202020204" pitchFamily="34" charset="0"/>
              <a:cs typeface="Arial" panose="020B0604020202020204" pitchFamily="34" charset="0"/>
            </a:endParaRPr>
          </a:p>
        </p:txBody>
      </p:sp>
      <p:sp>
        <p:nvSpPr>
          <p:cNvPr id="50" name="object 4">
            <a:extLst>
              <a:ext uri="{FF2B5EF4-FFF2-40B4-BE49-F238E27FC236}">
                <a16:creationId xmlns:a16="http://schemas.microsoft.com/office/drawing/2014/main" id="{E2A8CEC9-0749-8B43-971D-7893F3E9CC8B}"/>
              </a:ext>
            </a:extLst>
          </p:cNvPr>
          <p:cNvSpPr/>
          <p:nvPr/>
        </p:nvSpPr>
        <p:spPr>
          <a:xfrm>
            <a:off x="2209800" y="3493383"/>
            <a:ext cx="1904104" cy="1219201"/>
          </a:xfrm>
          <a:prstGeom prst="rect">
            <a:avLst/>
          </a:prstGeom>
          <a:blipFill>
            <a:blip r:embed="rId2" cstate="print"/>
            <a:stretch>
              <a:fillRect/>
            </a:stretch>
          </a:blipFill>
        </p:spPr>
        <p:txBody>
          <a:bodyPr wrap="square" lIns="0" tIns="0" rIns="0" bIns="0" rtlCol="0"/>
          <a:lstStyle/>
          <a:p>
            <a:pPr defTabSz="914400"/>
            <a:endParaRPr sz="1800" dirty="0">
              <a:solidFill>
                <a:prstClr val="black"/>
              </a:solidFill>
              <a:latin typeface="Calibri"/>
            </a:endParaRPr>
          </a:p>
        </p:txBody>
      </p:sp>
      <p:sp>
        <p:nvSpPr>
          <p:cNvPr id="51" name="object 5">
            <a:extLst>
              <a:ext uri="{FF2B5EF4-FFF2-40B4-BE49-F238E27FC236}">
                <a16:creationId xmlns:a16="http://schemas.microsoft.com/office/drawing/2014/main" id="{95934442-8943-D646-AF37-8BF63A5A070F}"/>
              </a:ext>
            </a:extLst>
          </p:cNvPr>
          <p:cNvSpPr/>
          <p:nvPr/>
        </p:nvSpPr>
        <p:spPr>
          <a:xfrm>
            <a:off x="4420364" y="3011275"/>
            <a:ext cx="1911184" cy="129085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6">
            <a:extLst>
              <a:ext uri="{FF2B5EF4-FFF2-40B4-BE49-F238E27FC236}">
                <a16:creationId xmlns:a16="http://schemas.microsoft.com/office/drawing/2014/main" id="{56319ED0-FD18-A34F-A006-D1E0DFAA313C}"/>
              </a:ext>
            </a:extLst>
          </p:cNvPr>
          <p:cNvSpPr/>
          <p:nvPr/>
        </p:nvSpPr>
        <p:spPr>
          <a:xfrm>
            <a:off x="6844412" y="3021922"/>
            <a:ext cx="1610061" cy="131601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11">
            <a:extLst>
              <a:ext uri="{FF2B5EF4-FFF2-40B4-BE49-F238E27FC236}">
                <a16:creationId xmlns:a16="http://schemas.microsoft.com/office/drawing/2014/main" id="{F6149F4B-07A4-5142-911F-8552F2F26DFF}"/>
              </a:ext>
            </a:extLst>
          </p:cNvPr>
          <p:cNvSpPr txBox="1"/>
          <p:nvPr/>
        </p:nvSpPr>
        <p:spPr>
          <a:xfrm>
            <a:off x="4640709" y="2596010"/>
            <a:ext cx="1033780" cy="393700"/>
          </a:xfrm>
          <a:prstGeom prst="rect">
            <a:avLst/>
          </a:prstGeom>
        </p:spPr>
        <p:txBody>
          <a:bodyPr vert="horz" wrap="square" lIns="0" tIns="0" rIns="0" bIns="0" rtlCol="0">
            <a:spAutoFit/>
          </a:bodyPr>
          <a:lstStyle/>
          <a:p>
            <a:pPr marL="76200" marR="5080" lvl="0" indent="-63500" algn="l" defTabSz="914400" rtl="0" eaLnBrk="1" fontAlgn="auto" latinLnBrk="0" hangingPunct="1">
              <a:lnSpc>
                <a:spcPts val="1440"/>
              </a:lnSpc>
              <a:spcBef>
                <a:spcPts val="0"/>
              </a:spcBef>
              <a:spcAft>
                <a:spcPts val="0"/>
              </a:spcAft>
              <a:buClrTx/>
              <a:buSzTx/>
              <a:buFontTx/>
              <a:buNone/>
              <a:tabLst/>
              <a:defRPr/>
            </a:pPr>
            <a:r>
              <a:rPr kumimoji="0" sz="1250" b="1" i="0" u="none" strike="noStrike" kern="1200" cap="none" spc="-50" normalizeH="0" baseline="0" noProof="0" dirty="0">
                <a:ln>
                  <a:noFill/>
                </a:ln>
                <a:solidFill>
                  <a:prstClr val="black"/>
                </a:solidFill>
                <a:effectLst/>
                <a:uLnTx/>
                <a:uFillTx/>
                <a:latin typeface="Arial"/>
                <a:ea typeface="+mn-ea"/>
                <a:cs typeface="Arial"/>
              </a:rPr>
              <a:t>Normal </a:t>
            </a:r>
            <a:r>
              <a:rPr kumimoji="0" sz="1250" b="1" i="0" u="none" strike="noStrike" kern="1200" cap="none" spc="-35" normalizeH="0" baseline="0" noProof="0" dirty="0">
                <a:ln>
                  <a:noFill/>
                </a:ln>
                <a:solidFill>
                  <a:prstClr val="black"/>
                </a:solidFill>
                <a:effectLst/>
                <a:uLnTx/>
                <a:uFillTx/>
                <a:latin typeface="Arial"/>
                <a:ea typeface="+mn-ea"/>
                <a:cs typeface="Arial"/>
              </a:rPr>
              <a:t>retinal  </a:t>
            </a:r>
            <a:r>
              <a:rPr kumimoji="0" sz="1250" b="1" i="0" u="none" strike="noStrike" kern="1200" cap="none" spc="-45" normalizeH="0" baseline="0" noProof="0" dirty="0">
                <a:ln>
                  <a:noFill/>
                </a:ln>
                <a:solidFill>
                  <a:prstClr val="black"/>
                </a:solidFill>
                <a:effectLst/>
                <a:uLnTx/>
                <a:uFillTx/>
                <a:latin typeface="Arial"/>
                <a:ea typeface="+mn-ea"/>
                <a:cs typeface="Arial"/>
              </a:rPr>
              <a:t>blood</a:t>
            </a:r>
            <a:r>
              <a:rPr kumimoji="0" sz="1250" b="1" i="0" u="none" strike="noStrike" kern="1200" cap="none" spc="15" normalizeH="0" baseline="0" noProof="0" dirty="0">
                <a:ln>
                  <a:noFill/>
                </a:ln>
                <a:solidFill>
                  <a:prstClr val="black"/>
                </a:solidFill>
                <a:effectLst/>
                <a:uLnTx/>
                <a:uFillTx/>
                <a:latin typeface="Arial"/>
                <a:ea typeface="+mn-ea"/>
                <a:cs typeface="Arial"/>
              </a:rPr>
              <a:t> </a:t>
            </a:r>
            <a:r>
              <a:rPr kumimoji="0" sz="1250" b="1" i="0" u="none" strike="noStrike" kern="1200" cap="none" spc="-40" normalizeH="0" baseline="0" noProof="0" dirty="0">
                <a:ln>
                  <a:noFill/>
                </a:ln>
                <a:solidFill>
                  <a:prstClr val="black"/>
                </a:solidFill>
                <a:effectLst/>
                <a:uLnTx/>
                <a:uFillTx/>
                <a:latin typeface="Arial"/>
                <a:ea typeface="+mn-ea"/>
                <a:cs typeface="Arial"/>
              </a:rPr>
              <a:t>vessel</a:t>
            </a:r>
            <a:endParaRPr kumimoji="0" sz="1250" b="0" i="0" u="none" strike="noStrike" kern="1200" cap="none" spc="0" normalizeH="0" baseline="0" noProof="0">
              <a:ln>
                <a:noFill/>
              </a:ln>
              <a:solidFill>
                <a:prstClr val="black"/>
              </a:solidFill>
              <a:effectLst/>
              <a:uLnTx/>
              <a:uFillTx/>
              <a:latin typeface="Arial"/>
              <a:ea typeface="+mn-ea"/>
              <a:cs typeface="Arial"/>
            </a:endParaRPr>
          </a:p>
        </p:txBody>
      </p:sp>
      <p:sp>
        <p:nvSpPr>
          <p:cNvPr id="54" name="object 12">
            <a:extLst>
              <a:ext uri="{FF2B5EF4-FFF2-40B4-BE49-F238E27FC236}">
                <a16:creationId xmlns:a16="http://schemas.microsoft.com/office/drawing/2014/main" id="{4D5A8F9E-9332-F244-9E2D-EC44315346C6}"/>
              </a:ext>
            </a:extLst>
          </p:cNvPr>
          <p:cNvSpPr txBox="1"/>
          <p:nvPr/>
        </p:nvSpPr>
        <p:spPr>
          <a:xfrm>
            <a:off x="4920362" y="4328163"/>
            <a:ext cx="467359" cy="184150"/>
          </a:xfrm>
          <a:prstGeom prst="rect">
            <a:avLst/>
          </a:prstGeom>
        </p:spPr>
        <p:txBody>
          <a:bodyPr vert="horz" wrap="square" lIns="0" tIns="0" rIns="0" bIns="0" rtlCol="0">
            <a:spAutoFit/>
          </a:bodyPr>
          <a:lstStyle/>
          <a:p>
            <a:pPr marL="12700" marR="5080" lvl="0" indent="10795" algn="l" defTabSz="914400" rtl="0" eaLnBrk="1" fontAlgn="auto" latinLnBrk="0" hangingPunct="1">
              <a:lnSpc>
                <a:spcPct val="111500"/>
              </a:lnSpc>
              <a:spcBef>
                <a:spcPts val="0"/>
              </a:spcBef>
              <a:spcAft>
                <a:spcPts val="0"/>
              </a:spcAft>
              <a:buClrTx/>
              <a:buSzTx/>
              <a:buFontTx/>
              <a:buNone/>
              <a:tabLst/>
              <a:defRPr/>
            </a:pPr>
            <a:r>
              <a:rPr kumimoji="0" sz="500" b="1" i="0" u="none" strike="noStrike" kern="1200" cap="none" spc="-105" normalizeH="0" baseline="0" noProof="0" dirty="0">
                <a:ln>
                  <a:noFill/>
                </a:ln>
                <a:solidFill>
                  <a:srgbClr val="474747"/>
                </a:solidFill>
                <a:effectLst/>
                <a:uLnTx/>
                <a:uFillTx/>
                <a:latin typeface="Verdana"/>
                <a:ea typeface="+mn-ea"/>
                <a:cs typeface="Verdana"/>
              </a:rPr>
              <a:t>En</a:t>
            </a:r>
            <a:r>
              <a:rPr kumimoji="0" sz="500" b="1" i="0" u="none" strike="noStrike" kern="1200" cap="none" spc="-50" normalizeH="0" baseline="0" noProof="0" dirty="0">
                <a:ln>
                  <a:noFill/>
                </a:ln>
                <a:solidFill>
                  <a:srgbClr val="474747"/>
                </a:solidFill>
                <a:effectLst/>
                <a:uLnTx/>
                <a:uFillTx/>
                <a:latin typeface="Verdana"/>
                <a:ea typeface="+mn-ea"/>
                <a:cs typeface="Verdana"/>
              </a:rPr>
              <a:t>doth</a:t>
            </a:r>
            <a:r>
              <a:rPr kumimoji="0" sz="500" b="1" i="0" u="none" strike="noStrike" kern="1200" cap="none" spc="-20" normalizeH="0" baseline="0" noProof="0" dirty="0">
                <a:ln>
                  <a:noFill/>
                </a:ln>
                <a:solidFill>
                  <a:srgbClr val="474747"/>
                </a:solidFill>
                <a:effectLst/>
                <a:uLnTx/>
                <a:uFillTx/>
                <a:latin typeface="Verdana"/>
                <a:ea typeface="+mn-ea"/>
                <a:cs typeface="Verdana"/>
              </a:rPr>
              <a:t>t</a:t>
            </a:r>
            <a:r>
              <a:rPr kumimoji="0" sz="500" b="1" i="0" u="none" strike="noStrike" kern="1200" cap="none" spc="85" normalizeH="0" baseline="0" noProof="0" dirty="0">
                <a:ln>
                  <a:noFill/>
                </a:ln>
                <a:solidFill>
                  <a:srgbClr val="474747"/>
                </a:solidFill>
                <a:effectLst/>
                <a:uLnTx/>
                <a:uFillTx/>
                <a:latin typeface="Verdana"/>
                <a:ea typeface="+mn-ea"/>
                <a:cs typeface="Verdana"/>
              </a:rPr>
              <a:t>..</a:t>
            </a:r>
            <a:r>
              <a:rPr kumimoji="0" sz="500" b="1" i="0" u="none" strike="noStrike" kern="1200" cap="none" spc="-5" normalizeH="0" baseline="0" noProof="0" dirty="0">
                <a:ln>
                  <a:noFill/>
                </a:ln>
                <a:solidFill>
                  <a:srgbClr val="474747"/>
                </a:solidFill>
                <a:effectLst/>
                <a:uLnTx/>
                <a:uFillTx/>
                <a:latin typeface="Verdana"/>
                <a:ea typeface="+mn-ea"/>
                <a:cs typeface="Verdana"/>
              </a:rPr>
              <a:t>l</a:t>
            </a:r>
            <a:r>
              <a:rPr kumimoji="0" sz="500" b="1" i="0" u="none" strike="noStrike" kern="1200" cap="none" spc="-90" normalizeH="0" baseline="0" noProof="0" dirty="0">
                <a:ln>
                  <a:noFill/>
                </a:ln>
                <a:solidFill>
                  <a:srgbClr val="474747"/>
                </a:solidFill>
                <a:effectLst/>
                <a:uLnTx/>
                <a:uFillTx/>
                <a:latin typeface="Verdana"/>
                <a:ea typeface="+mn-ea"/>
                <a:cs typeface="Verdana"/>
              </a:rPr>
              <a:t> </a:t>
            </a:r>
            <a:r>
              <a:rPr kumimoji="0" sz="500" b="1" i="0" u="none" strike="noStrike" kern="1200" cap="none" spc="25" normalizeH="0" baseline="0" noProof="0" dirty="0">
                <a:ln>
                  <a:noFill/>
                </a:ln>
                <a:solidFill>
                  <a:srgbClr val="474747"/>
                </a:solidFill>
                <a:effectLst/>
                <a:uLnTx/>
                <a:uFillTx/>
                <a:latin typeface="Verdana"/>
                <a:ea typeface="+mn-ea"/>
                <a:cs typeface="Verdana"/>
              </a:rPr>
              <a:t>ctl  </a:t>
            </a:r>
            <a:r>
              <a:rPr kumimoji="0" sz="500" b="1" i="0" u="none" strike="noStrike" kern="1200" cap="none" spc="-65" normalizeH="0" baseline="0" noProof="0" dirty="0">
                <a:ln>
                  <a:noFill/>
                </a:ln>
                <a:solidFill>
                  <a:srgbClr val="474747"/>
                </a:solidFill>
                <a:effectLst/>
                <a:uLnTx/>
                <a:uFillTx/>
                <a:latin typeface="Verdana"/>
                <a:ea typeface="+mn-ea"/>
                <a:cs typeface="Verdana"/>
              </a:rPr>
              <a:t>Junction</a:t>
            </a:r>
            <a:endParaRPr kumimoji="0" sz="500" b="0" i="0" u="none" strike="noStrike" kern="1200" cap="none" spc="0" normalizeH="0" baseline="0" noProof="0">
              <a:ln>
                <a:noFill/>
              </a:ln>
              <a:solidFill>
                <a:prstClr val="black"/>
              </a:solidFill>
              <a:effectLst/>
              <a:uLnTx/>
              <a:uFillTx/>
              <a:latin typeface="Verdana"/>
              <a:ea typeface="+mn-ea"/>
              <a:cs typeface="Verdana"/>
            </a:endParaRPr>
          </a:p>
        </p:txBody>
      </p:sp>
      <p:sp>
        <p:nvSpPr>
          <p:cNvPr id="55" name="object 13">
            <a:extLst>
              <a:ext uri="{FF2B5EF4-FFF2-40B4-BE49-F238E27FC236}">
                <a16:creationId xmlns:a16="http://schemas.microsoft.com/office/drawing/2014/main" id="{00A1A4D7-CA26-BA49-8B9F-88D33FB61A13}"/>
              </a:ext>
            </a:extLst>
          </p:cNvPr>
          <p:cNvSpPr txBox="1"/>
          <p:nvPr/>
        </p:nvSpPr>
        <p:spPr>
          <a:xfrm>
            <a:off x="5985385" y="3888108"/>
            <a:ext cx="154940" cy="39497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300" b="0" i="0" u="none" strike="noStrike" kern="1200" cap="none" spc="-275" normalizeH="0" baseline="0" noProof="0" dirty="0">
                <a:ln>
                  <a:noFill/>
                </a:ln>
                <a:solidFill>
                  <a:srgbClr val="424242"/>
                </a:solidFill>
                <a:effectLst/>
                <a:uLnTx/>
                <a:uFillTx/>
                <a:latin typeface="Arial Narrow"/>
                <a:ea typeface="+mn-ea"/>
                <a:cs typeface="Arial Narrow"/>
              </a:rPr>
              <a:t>....</a:t>
            </a:r>
            <a:endParaRPr kumimoji="0" sz="2300" b="0" i="0" u="none" strike="noStrike" kern="1200" cap="none" spc="0" normalizeH="0" baseline="0" noProof="0">
              <a:ln>
                <a:noFill/>
              </a:ln>
              <a:solidFill>
                <a:prstClr val="black"/>
              </a:solidFill>
              <a:effectLst/>
              <a:uLnTx/>
              <a:uFillTx/>
              <a:latin typeface="Arial Narrow"/>
              <a:ea typeface="+mn-ea"/>
              <a:cs typeface="Arial Narrow"/>
            </a:endParaRPr>
          </a:p>
        </p:txBody>
      </p:sp>
      <p:sp>
        <p:nvSpPr>
          <p:cNvPr id="56" name="object 14">
            <a:extLst>
              <a:ext uri="{FF2B5EF4-FFF2-40B4-BE49-F238E27FC236}">
                <a16:creationId xmlns:a16="http://schemas.microsoft.com/office/drawing/2014/main" id="{2B50D53F-8100-C04D-BFC8-B2E2F335F6A4}"/>
              </a:ext>
            </a:extLst>
          </p:cNvPr>
          <p:cNvSpPr txBox="1"/>
          <p:nvPr/>
        </p:nvSpPr>
        <p:spPr>
          <a:xfrm>
            <a:off x="5978272" y="4220721"/>
            <a:ext cx="312420" cy="958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00" b="1" i="0" u="none" strike="noStrike" kern="1200" cap="none" spc="15" normalizeH="0" baseline="0" noProof="0" dirty="0">
                <a:ln>
                  <a:noFill/>
                </a:ln>
                <a:solidFill>
                  <a:srgbClr val="424242"/>
                </a:solidFill>
                <a:effectLst/>
                <a:uLnTx/>
                <a:uFillTx/>
                <a:latin typeface="Trebuchet MS"/>
                <a:ea typeface="+mn-ea"/>
                <a:cs typeface="Trebuchet MS"/>
              </a:rPr>
              <a:t>lbsament</a:t>
            </a:r>
            <a:endParaRPr kumimoji="0" sz="500" b="0" i="0" u="none" strike="noStrike" kern="1200" cap="none" spc="0" normalizeH="0" baseline="0" noProof="0">
              <a:ln>
                <a:noFill/>
              </a:ln>
              <a:solidFill>
                <a:prstClr val="black"/>
              </a:solidFill>
              <a:effectLst/>
              <a:uLnTx/>
              <a:uFillTx/>
              <a:latin typeface="Trebuchet MS"/>
              <a:ea typeface="+mn-ea"/>
              <a:cs typeface="Trebuchet MS"/>
            </a:endParaRPr>
          </a:p>
        </p:txBody>
      </p:sp>
      <p:sp>
        <p:nvSpPr>
          <p:cNvPr id="57" name="object 15">
            <a:extLst>
              <a:ext uri="{FF2B5EF4-FFF2-40B4-BE49-F238E27FC236}">
                <a16:creationId xmlns:a16="http://schemas.microsoft.com/office/drawing/2014/main" id="{01FAB91E-E9A8-CD48-9C19-F2A9AB258562}"/>
              </a:ext>
            </a:extLst>
          </p:cNvPr>
          <p:cNvSpPr txBox="1"/>
          <p:nvPr/>
        </p:nvSpPr>
        <p:spPr>
          <a:xfrm>
            <a:off x="5978272" y="4205100"/>
            <a:ext cx="337820" cy="2286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300" b="0" i="0" u="none" strike="noStrike" kern="1200" cap="none" spc="-160" normalizeH="0" baseline="0" noProof="0" dirty="0">
                <a:ln>
                  <a:noFill/>
                </a:ln>
                <a:solidFill>
                  <a:srgbClr val="424242"/>
                </a:solidFill>
                <a:effectLst/>
                <a:uLnTx/>
                <a:uFillTx/>
                <a:latin typeface="Century Gothic"/>
                <a:ea typeface="+mn-ea"/>
                <a:cs typeface="Century Gothic"/>
              </a:rPr>
              <a:t>.,.....,.,,.</a:t>
            </a:r>
            <a:endParaRPr kumimoji="0" sz="130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58" name="object 16">
            <a:extLst>
              <a:ext uri="{FF2B5EF4-FFF2-40B4-BE49-F238E27FC236}">
                <a16:creationId xmlns:a16="http://schemas.microsoft.com/office/drawing/2014/main" id="{06AC3685-AA06-2342-A31B-7AB1B56BD270}"/>
              </a:ext>
            </a:extLst>
          </p:cNvPr>
          <p:cNvSpPr txBox="1"/>
          <p:nvPr/>
        </p:nvSpPr>
        <p:spPr>
          <a:xfrm>
            <a:off x="7211442" y="2596010"/>
            <a:ext cx="850265" cy="393700"/>
          </a:xfrm>
          <a:prstGeom prst="rect">
            <a:avLst/>
          </a:prstGeom>
        </p:spPr>
        <p:txBody>
          <a:bodyPr vert="horz" wrap="square" lIns="0" tIns="0" rIns="0" bIns="0" rtlCol="0">
            <a:spAutoFit/>
          </a:bodyPr>
          <a:lstStyle/>
          <a:p>
            <a:pPr marL="12700" marR="5080" lvl="0" indent="100330" algn="l" defTabSz="914400" rtl="0" eaLnBrk="1" fontAlgn="auto" latinLnBrk="0" hangingPunct="1">
              <a:lnSpc>
                <a:spcPts val="1440"/>
              </a:lnSpc>
              <a:spcBef>
                <a:spcPts val="0"/>
              </a:spcBef>
              <a:spcAft>
                <a:spcPts val="0"/>
              </a:spcAft>
              <a:buClrTx/>
              <a:buSzTx/>
              <a:buFontTx/>
              <a:buNone/>
              <a:tabLst/>
              <a:defRPr/>
            </a:pPr>
            <a:r>
              <a:rPr kumimoji="0" sz="1250" b="1" i="0" u="none" strike="noStrike" kern="1200" cap="none" spc="-40" normalizeH="0" baseline="0" noProof="0" dirty="0">
                <a:ln>
                  <a:noFill/>
                </a:ln>
                <a:solidFill>
                  <a:prstClr val="black"/>
                </a:solidFill>
                <a:effectLst/>
                <a:uLnTx/>
                <a:uFillTx/>
                <a:latin typeface="Arial"/>
                <a:ea typeface="+mn-ea"/>
                <a:cs typeface="Arial"/>
              </a:rPr>
              <a:t>Diabetic  </a:t>
            </a:r>
            <a:r>
              <a:rPr kumimoji="0" sz="1250" b="1" i="0" u="none" strike="noStrike" kern="1200" cap="none" spc="-35" normalizeH="0" baseline="0" noProof="0" dirty="0">
                <a:ln>
                  <a:noFill/>
                </a:ln>
                <a:solidFill>
                  <a:prstClr val="black"/>
                </a:solidFill>
                <a:effectLst/>
                <a:uLnTx/>
                <a:uFillTx/>
                <a:latin typeface="Arial"/>
                <a:ea typeface="+mn-ea"/>
                <a:cs typeface="Arial"/>
              </a:rPr>
              <a:t>retinopathy</a:t>
            </a:r>
            <a:endParaRPr kumimoji="0" sz="1250" b="0" i="0" u="none" strike="noStrike" kern="1200" cap="none" spc="0" normalizeH="0" baseline="0" noProof="0">
              <a:ln>
                <a:noFill/>
              </a:ln>
              <a:solidFill>
                <a:prstClr val="black"/>
              </a:solidFill>
              <a:effectLst/>
              <a:uLnTx/>
              <a:uFillTx/>
              <a:latin typeface="Arial"/>
              <a:ea typeface="+mn-ea"/>
              <a:cs typeface="Arial"/>
            </a:endParaRPr>
          </a:p>
        </p:txBody>
      </p:sp>
      <p:sp>
        <p:nvSpPr>
          <p:cNvPr id="59" name="object 17">
            <a:extLst>
              <a:ext uri="{FF2B5EF4-FFF2-40B4-BE49-F238E27FC236}">
                <a16:creationId xmlns:a16="http://schemas.microsoft.com/office/drawing/2014/main" id="{48BCF72E-4011-8247-8676-43751FFA5FD8}"/>
              </a:ext>
            </a:extLst>
          </p:cNvPr>
          <p:cNvSpPr txBox="1"/>
          <p:nvPr/>
        </p:nvSpPr>
        <p:spPr>
          <a:xfrm>
            <a:off x="8445375" y="4016861"/>
            <a:ext cx="344805" cy="37211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8700"/>
              </a:lnSpc>
              <a:spcBef>
                <a:spcPts val="0"/>
              </a:spcBef>
              <a:spcAft>
                <a:spcPts val="0"/>
              </a:spcAft>
              <a:buClrTx/>
              <a:buSzTx/>
              <a:buFontTx/>
              <a:buNone/>
              <a:tabLst/>
              <a:defRPr/>
            </a:pPr>
            <a:r>
              <a:rPr kumimoji="0" sz="500" b="1" i="0" u="none" strike="noStrike" kern="1200" cap="none" spc="-40" normalizeH="0" baseline="0" noProof="0" dirty="0">
                <a:ln>
                  <a:noFill/>
                </a:ln>
                <a:solidFill>
                  <a:srgbClr val="434343"/>
                </a:solidFill>
                <a:effectLst/>
                <a:uLnTx/>
                <a:uFillTx/>
                <a:latin typeface="Verdana"/>
                <a:ea typeface="+mn-ea"/>
                <a:cs typeface="Verdana"/>
              </a:rPr>
              <a:t>lndotliollol  </a:t>
            </a:r>
            <a:r>
              <a:rPr kumimoji="0" sz="500" b="1" i="0" u="none" strike="noStrike" kern="1200" cap="none" spc="-50" normalizeH="0" baseline="0" noProof="0" dirty="0">
                <a:ln>
                  <a:noFill/>
                </a:ln>
                <a:solidFill>
                  <a:srgbClr val="434343"/>
                </a:solidFill>
                <a:effectLst/>
                <a:uLnTx/>
                <a:uFillTx/>
                <a:latin typeface="Verdana"/>
                <a:ea typeface="+mn-ea"/>
                <a:cs typeface="Verdana"/>
              </a:rPr>
              <a:t>celh</a:t>
            </a:r>
            <a:endParaRPr kumimoji="0" sz="500" b="0" i="0" u="none" strike="noStrike" kern="1200" cap="none" spc="0" normalizeH="0" baseline="0" noProof="0">
              <a:ln>
                <a:noFill/>
              </a:ln>
              <a:solidFill>
                <a:prstClr val="black"/>
              </a:solidFill>
              <a:effectLst/>
              <a:uLnTx/>
              <a:uFillTx/>
              <a:latin typeface="Verdana"/>
              <a:ea typeface="+mn-ea"/>
              <a:cs typeface="Verdana"/>
            </a:endParaRPr>
          </a:p>
          <a:p>
            <a:pPr marL="15875" marR="15875" lvl="0" indent="-3810" algn="l" defTabSz="914400" rtl="0" eaLnBrk="1" fontAlgn="auto" latinLnBrk="0" hangingPunct="1">
              <a:lnSpc>
                <a:spcPct val="116500"/>
              </a:lnSpc>
              <a:spcBef>
                <a:spcPts val="114"/>
              </a:spcBef>
              <a:spcAft>
                <a:spcPts val="0"/>
              </a:spcAft>
              <a:buClrTx/>
              <a:buSzTx/>
              <a:buFontTx/>
              <a:buNone/>
              <a:tabLst/>
              <a:defRPr/>
            </a:pPr>
            <a:r>
              <a:rPr kumimoji="0" sz="500" b="1" i="0" u="none" strike="noStrike" kern="1200" cap="none" spc="-20" normalizeH="0" baseline="0" noProof="0" dirty="0">
                <a:ln>
                  <a:noFill/>
                </a:ln>
                <a:solidFill>
                  <a:srgbClr val="434343"/>
                </a:solidFill>
                <a:effectLst/>
                <a:uLnTx/>
                <a:uFillTx/>
                <a:latin typeface="Verdana"/>
                <a:ea typeface="+mn-ea"/>
                <a:cs typeface="Verdana"/>
              </a:rPr>
              <a:t>lnement  </a:t>
            </a:r>
            <a:r>
              <a:rPr kumimoji="0" sz="500" b="1" i="0" u="none" strike="noStrike" kern="1200" cap="none" spc="-70" normalizeH="0" baseline="0" noProof="0" dirty="0">
                <a:ln>
                  <a:noFill/>
                </a:ln>
                <a:solidFill>
                  <a:srgbClr val="434343"/>
                </a:solidFill>
                <a:effectLst/>
                <a:uLnTx/>
                <a:uFillTx/>
                <a:latin typeface="Verdana"/>
                <a:ea typeface="+mn-ea"/>
                <a:cs typeface="Verdana"/>
              </a:rPr>
              <a:t>mernbtartt</a:t>
            </a:r>
            <a:endParaRPr kumimoji="0" sz="500" b="0" i="0" u="none" strike="noStrike" kern="1200" cap="none" spc="0" normalizeH="0" baseline="0" noProof="0">
              <a:ln>
                <a:noFill/>
              </a:ln>
              <a:solidFill>
                <a:prstClr val="black"/>
              </a:solidFill>
              <a:effectLst/>
              <a:uLnTx/>
              <a:uFillTx/>
              <a:latin typeface="Verdana"/>
              <a:ea typeface="+mn-ea"/>
              <a:cs typeface="Verdana"/>
            </a:endParaRPr>
          </a:p>
        </p:txBody>
      </p:sp>
      <p:sp>
        <p:nvSpPr>
          <p:cNvPr id="60" name="Rectangle 59">
            <a:extLst>
              <a:ext uri="{FF2B5EF4-FFF2-40B4-BE49-F238E27FC236}">
                <a16:creationId xmlns:a16="http://schemas.microsoft.com/office/drawing/2014/main" id="{CB36E666-6FFD-184B-9C71-C0AE2A4210BA}"/>
              </a:ext>
            </a:extLst>
          </p:cNvPr>
          <p:cNvSpPr/>
          <p:nvPr/>
        </p:nvSpPr>
        <p:spPr>
          <a:xfrm>
            <a:off x="4114800" y="2426308"/>
            <a:ext cx="5024108" cy="22545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E51CA3C3-B884-6B4E-A55C-5216064C40DC}"/>
              </a:ext>
            </a:extLst>
          </p:cNvPr>
          <p:cNvCxnSpPr>
            <a:cxnSpLocks/>
          </p:cNvCxnSpPr>
          <p:nvPr/>
        </p:nvCxnSpPr>
        <p:spPr>
          <a:xfrm flipV="1">
            <a:off x="3343163" y="2426309"/>
            <a:ext cx="767060" cy="1144545"/>
          </a:xfrm>
          <a:prstGeom prst="line">
            <a:avLst/>
          </a:prstGeom>
        </p:spPr>
        <p:style>
          <a:lnRef idx="1">
            <a:schemeClr val="accent5"/>
          </a:lnRef>
          <a:fillRef idx="0">
            <a:schemeClr val="accent5"/>
          </a:fillRef>
          <a:effectRef idx="0">
            <a:schemeClr val="accent5"/>
          </a:effectRef>
          <a:fontRef idx="minor">
            <a:schemeClr val="tx1"/>
          </a:fontRef>
        </p:style>
      </p:cxnSp>
      <p:sp>
        <p:nvSpPr>
          <p:cNvPr id="62" name="Rectangle 61">
            <a:extLst>
              <a:ext uri="{FF2B5EF4-FFF2-40B4-BE49-F238E27FC236}">
                <a16:creationId xmlns:a16="http://schemas.microsoft.com/office/drawing/2014/main" id="{04BCB2D2-2335-4748-A130-91B2890820B3}"/>
              </a:ext>
            </a:extLst>
          </p:cNvPr>
          <p:cNvSpPr/>
          <p:nvPr/>
        </p:nvSpPr>
        <p:spPr>
          <a:xfrm>
            <a:off x="632344" y="2247456"/>
            <a:ext cx="1303023" cy="25594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3" name="Rectangle 62">
            <a:extLst>
              <a:ext uri="{FF2B5EF4-FFF2-40B4-BE49-F238E27FC236}">
                <a16:creationId xmlns:a16="http://schemas.microsoft.com/office/drawing/2014/main" id="{D8073E8C-FF8C-0B49-A99B-FCC3AE45AA45}"/>
              </a:ext>
            </a:extLst>
          </p:cNvPr>
          <p:cNvSpPr/>
          <p:nvPr/>
        </p:nvSpPr>
        <p:spPr>
          <a:xfrm>
            <a:off x="9444472" y="2247456"/>
            <a:ext cx="2462209" cy="25594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24" name="Group 23">
            <a:extLst>
              <a:ext uri="{FF2B5EF4-FFF2-40B4-BE49-F238E27FC236}">
                <a16:creationId xmlns:a16="http://schemas.microsoft.com/office/drawing/2014/main" id="{AAC416C0-E415-8C49-BA90-DCCFD8E7805D}"/>
              </a:ext>
            </a:extLst>
          </p:cNvPr>
          <p:cNvGrpSpPr/>
          <p:nvPr/>
        </p:nvGrpSpPr>
        <p:grpSpPr>
          <a:xfrm>
            <a:off x="10505735" y="-1686265"/>
            <a:ext cx="3372530" cy="3372530"/>
            <a:chOff x="10363200" y="-1804038"/>
            <a:chExt cx="3659885" cy="3659885"/>
          </a:xfrm>
        </p:grpSpPr>
        <p:sp>
          <p:nvSpPr>
            <p:cNvPr id="25" name="Pie 24">
              <a:extLst>
                <a:ext uri="{FF2B5EF4-FFF2-40B4-BE49-F238E27FC236}">
                  <a16:creationId xmlns:a16="http://schemas.microsoft.com/office/drawing/2014/main" id="{54B4D9CD-C3A8-454B-B4C7-C55836FD3A98}"/>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6" name="Block Arc 25">
              <a:extLst>
                <a:ext uri="{FF2B5EF4-FFF2-40B4-BE49-F238E27FC236}">
                  <a16:creationId xmlns:a16="http://schemas.microsoft.com/office/drawing/2014/main" id="{1F31DB5E-0D11-544B-91C0-09A2BA5C181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2" name="Picture 1">
            <a:extLst>
              <a:ext uri="{FF2B5EF4-FFF2-40B4-BE49-F238E27FC236}">
                <a16:creationId xmlns:a16="http://schemas.microsoft.com/office/drawing/2014/main" id="{07886759-E99B-354A-8E60-5B073144B428}"/>
              </a:ext>
            </a:extLst>
          </p:cNvPr>
          <p:cNvPicPr>
            <a:picLocks noChangeAspect="1"/>
          </p:cNvPicPr>
          <p:nvPr/>
        </p:nvPicPr>
        <p:blipFill>
          <a:blip r:embed="rId5"/>
          <a:stretch>
            <a:fillRect/>
          </a:stretch>
        </p:blipFill>
        <p:spPr>
          <a:xfrm>
            <a:off x="11172507" y="343222"/>
            <a:ext cx="702194" cy="626052"/>
          </a:xfrm>
          <a:prstGeom prst="rect">
            <a:avLst/>
          </a:prstGeom>
        </p:spPr>
      </p:pic>
    </p:spTree>
    <p:extLst>
      <p:ext uri="{BB962C8B-B14F-4D97-AF65-F5344CB8AC3E}">
        <p14:creationId xmlns:p14="http://schemas.microsoft.com/office/powerpoint/2010/main" val="138703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17</a:t>
            </a:fld>
            <a:endParaRPr lang="uk-UA" dirty="0"/>
          </a:p>
        </p:txBody>
      </p:sp>
      <p:sp>
        <p:nvSpPr>
          <p:cNvPr id="7" name="Text Placeholder 6"/>
          <p:cNvSpPr>
            <a:spLocks noGrp="1"/>
          </p:cNvSpPr>
          <p:nvPr>
            <p:ph type="body" sz="quarter" idx="12"/>
          </p:nvPr>
        </p:nvSpPr>
        <p:spPr/>
        <p:txBody>
          <a:bodyPr>
            <a:normAutofit/>
          </a:bodyPr>
          <a:lstStyle/>
          <a:p>
            <a:r>
              <a:rPr lang="en-US" sz="4000" b="1" spc="-100" dirty="0">
                <a:latin typeface="+mj-lt"/>
              </a:rPr>
              <a:t>Landscape of Diabetic Eye Disease</a:t>
            </a:r>
          </a:p>
        </p:txBody>
      </p:sp>
      <p:grpSp>
        <p:nvGrpSpPr>
          <p:cNvPr id="5" name="Group 4">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6" name="Pie 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Block Arc 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9" name="Picture 8">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915569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18</a:t>
            </a:fld>
            <a:endParaRPr lang="uk-UA" dirty="0"/>
          </a:p>
        </p:txBody>
      </p:sp>
      <p:sp>
        <p:nvSpPr>
          <p:cNvPr id="242" name="TextBox 241"/>
          <p:cNvSpPr txBox="1"/>
          <p:nvPr/>
        </p:nvSpPr>
        <p:spPr>
          <a:xfrm>
            <a:off x="533400" y="5977133"/>
            <a:ext cx="6003634" cy="215444"/>
          </a:xfrm>
          <a:prstGeom prst="rect">
            <a:avLst/>
          </a:prstGeom>
          <a:noFill/>
        </p:spPr>
        <p:txBody>
          <a:bodyPr wrap="square" rtlCol="0">
            <a:spAutoFit/>
          </a:bodyPr>
          <a:lstStyle/>
          <a:p>
            <a:pPr lvl="0" defTabSz="609585">
              <a:defRPr/>
            </a:pPr>
            <a:r>
              <a:rPr lang="en-GB" sz="800" dirty="0"/>
              <a:t>Das A. </a:t>
            </a:r>
            <a:r>
              <a:rPr lang="en-GB" sz="800" i="1" dirty="0"/>
              <a:t>Invest </a:t>
            </a:r>
            <a:r>
              <a:rPr lang="en-GB" sz="800" i="1" dirty="0" err="1"/>
              <a:t>Ophthalmol</a:t>
            </a:r>
            <a:r>
              <a:rPr lang="en-GB" sz="800" i="1" dirty="0"/>
              <a:t> Vis Sci. </a:t>
            </a:r>
            <a:r>
              <a:rPr lang="en-GB" sz="800" dirty="0"/>
              <a:t>2016;57:6669–82</a:t>
            </a: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5741687"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lvl="0">
              <a:defRPr/>
            </a:pPr>
            <a:r>
              <a:rPr lang="en-US" sz="3200" spc="-100" dirty="0"/>
              <a:t>Diabetes and vision loss</a:t>
            </a:r>
          </a:p>
        </p:txBody>
      </p:sp>
      <p:sp>
        <p:nvSpPr>
          <p:cNvPr id="45" name="Rounded Rectangle 44">
            <a:extLst>
              <a:ext uri="{FF2B5EF4-FFF2-40B4-BE49-F238E27FC236}">
                <a16:creationId xmlns:a16="http://schemas.microsoft.com/office/drawing/2014/main" id="{14677A1F-5312-4847-B94A-D97659D05621}"/>
              </a:ext>
            </a:extLst>
          </p:cNvPr>
          <p:cNvSpPr/>
          <p:nvPr/>
        </p:nvSpPr>
        <p:spPr>
          <a:xfrm>
            <a:off x="591247" y="5183310"/>
            <a:ext cx="10968409" cy="741104"/>
          </a:xfrm>
          <a:prstGeom prst="roundRect">
            <a:avLst/>
          </a:prstGeom>
          <a:solidFill>
            <a:srgbClr val="0460A9"/>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3200"/>
          </a:p>
        </p:txBody>
      </p:sp>
      <p:sp>
        <p:nvSpPr>
          <p:cNvPr id="46" name="TextBox 45">
            <a:extLst>
              <a:ext uri="{FF2B5EF4-FFF2-40B4-BE49-F238E27FC236}">
                <a16:creationId xmlns:a16="http://schemas.microsoft.com/office/drawing/2014/main" id="{60CB18AE-0A87-F149-8226-2B02B73CE5E7}"/>
              </a:ext>
            </a:extLst>
          </p:cNvPr>
          <p:cNvSpPr txBox="1"/>
          <p:nvPr/>
        </p:nvSpPr>
        <p:spPr>
          <a:xfrm>
            <a:off x="790923" y="5177324"/>
            <a:ext cx="10569056"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VEGF is major factor involved in pathophysiology of Diabetic Macular Edema and Proliferative Diabetic Retinopathy</a:t>
            </a:r>
          </a:p>
        </p:txBody>
      </p:sp>
      <p:sp>
        <p:nvSpPr>
          <p:cNvPr id="2" name="Rectangle 1">
            <a:extLst>
              <a:ext uri="{FF2B5EF4-FFF2-40B4-BE49-F238E27FC236}">
                <a16:creationId xmlns:a16="http://schemas.microsoft.com/office/drawing/2014/main" id="{7C2CB7EE-A8A3-9D48-A3A0-FC05D9700215}"/>
              </a:ext>
            </a:extLst>
          </p:cNvPr>
          <p:cNvSpPr/>
          <p:nvPr/>
        </p:nvSpPr>
        <p:spPr>
          <a:xfrm>
            <a:off x="632345" y="1477211"/>
            <a:ext cx="967856" cy="35519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7" name="Rectangle 46">
            <a:extLst>
              <a:ext uri="{FF2B5EF4-FFF2-40B4-BE49-F238E27FC236}">
                <a16:creationId xmlns:a16="http://schemas.microsoft.com/office/drawing/2014/main" id="{B9BC2F06-4D47-9F45-8A39-369F61C1CE0B}"/>
              </a:ext>
            </a:extLst>
          </p:cNvPr>
          <p:cNvSpPr/>
          <p:nvPr/>
        </p:nvSpPr>
        <p:spPr>
          <a:xfrm>
            <a:off x="10434392" y="1477211"/>
            <a:ext cx="1117222" cy="35519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13" name="Picture 12">
            <a:extLst>
              <a:ext uri="{FF2B5EF4-FFF2-40B4-BE49-F238E27FC236}">
                <a16:creationId xmlns:a16="http://schemas.microsoft.com/office/drawing/2014/main" id="{7DFA4C33-BD4A-914E-BAE7-4370F4642051}"/>
              </a:ext>
            </a:extLst>
          </p:cNvPr>
          <p:cNvPicPr>
            <a:picLocks noChangeAspect="1"/>
          </p:cNvPicPr>
          <p:nvPr/>
        </p:nvPicPr>
        <p:blipFill>
          <a:blip r:embed="rId2"/>
          <a:stretch>
            <a:fillRect/>
          </a:stretch>
        </p:blipFill>
        <p:spPr>
          <a:xfrm>
            <a:off x="1592318" y="1400744"/>
            <a:ext cx="8839200" cy="3588481"/>
          </a:xfrm>
          <a:prstGeom prst="rect">
            <a:avLst/>
          </a:prstGeom>
        </p:spPr>
      </p:pic>
      <p:grpSp>
        <p:nvGrpSpPr>
          <p:cNvPr id="10" name="Group 9">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11" name="Pie 10">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Block Arc 11">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14" name="Picture 13">
            <a:extLst>
              <a:ext uri="{FF2B5EF4-FFF2-40B4-BE49-F238E27FC236}">
                <a16:creationId xmlns:a16="http://schemas.microsoft.com/office/drawing/2014/main" id="{951B298D-4A9F-054C-BA6A-8A4048E19951}"/>
              </a:ext>
            </a:extLst>
          </p:cNvPr>
          <p:cNvPicPr>
            <a:picLocks noChangeAspect="1"/>
          </p:cNvPicPr>
          <p:nvPr/>
        </p:nvPicPr>
        <p:blipFill>
          <a:blip r:embed="rId3"/>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260867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19</a:t>
            </a:fld>
            <a:endParaRPr lang="uk-UA" dirty="0"/>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74639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defRPr/>
            </a:pPr>
            <a:r>
              <a:rPr lang="en-US" sz="3200" spc="-100" dirty="0"/>
              <a:t>Stages of Diabetic Retinopathy</a:t>
            </a:r>
            <a:r>
              <a:rPr lang="en-US" sz="3200" spc="-100" baseline="30000" dirty="0"/>
              <a:t>1,2</a:t>
            </a:r>
          </a:p>
        </p:txBody>
      </p:sp>
      <p:grpSp>
        <p:nvGrpSpPr>
          <p:cNvPr id="13" name="Group 12">
            <a:extLst>
              <a:ext uri="{FF2B5EF4-FFF2-40B4-BE49-F238E27FC236}">
                <a16:creationId xmlns:a16="http://schemas.microsoft.com/office/drawing/2014/main" id="{032E85A8-A311-3743-A66F-605DE779FD8E}"/>
              </a:ext>
            </a:extLst>
          </p:cNvPr>
          <p:cNvGrpSpPr/>
          <p:nvPr/>
        </p:nvGrpSpPr>
        <p:grpSpPr>
          <a:xfrm>
            <a:off x="2092325" y="2267362"/>
            <a:ext cx="7317746" cy="2413873"/>
            <a:chOff x="1026866" y="2311863"/>
            <a:chExt cx="7317746" cy="2413873"/>
          </a:xfrm>
          <a:solidFill>
            <a:schemeClr val="accent1"/>
          </a:solidFill>
          <a:effectLst>
            <a:outerShdw blurRad="50800" dist="38100" dir="2700000" algn="tl" rotWithShape="0">
              <a:prstClr val="black">
                <a:alpha val="40000"/>
              </a:prstClr>
            </a:outerShdw>
          </a:effectLst>
        </p:grpSpPr>
        <p:grpSp>
          <p:nvGrpSpPr>
            <p:cNvPr id="14" name="Group 13">
              <a:extLst>
                <a:ext uri="{FF2B5EF4-FFF2-40B4-BE49-F238E27FC236}">
                  <a16:creationId xmlns:a16="http://schemas.microsoft.com/office/drawing/2014/main" id="{2BFB2EF8-0A25-8C4A-AAEE-58743D8F8600}"/>
                </a:ext>
              </a:extLst>
            </p:cNvPr>
            <p:cNvGrpSpPr/>
            <p:nvPr/>
          </p:nvGrpSpPr>
          <p:grpSpPr>
            <a:xfrm>
              <a:off x="1026866" y="2311863"/>
              <a:ext cx="7317746" cy="2413873"/>
              <a:chOff x="505106" y="1933430"/>
              <a:chExt cx="7317746" cy="2413873"/>
            </a:xfrm>
            <a:grpFill/>
          </p:grpSpPr>
          <p:sp>
            <p:nvSpPr>
              <p:cNvPr id="17" name="Rectangle 16">
                <a:extLst>
                  <a:ext uri="{FF2B5EF4-FFF2-40B4-BE49-F238E27FC236}">
                    <a16:creationId xmlns:a16="http://schemas.microsoft.com/office/drawing/2014/main" id="{CD4CFFF3-122A-6E47-B166-2F42B8273B77}"/>
                  </a:ext>
                </a:extLst>
              </p:cNvPr>
              <p:cNvSpPr/>
              <p:nvPr/>
            </p:nvSpPr>
            <p:spPr>
              <a:xfrm>
                <a:off x="505107" y="1935303"/>
                <a:ext cx="7317745" cy="2412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4"/>
                  </a:solidFill>
                </a:endParaRPr>
              </a:p>
            </p:txBody>
          </p:sp>
          <p:sp>
            <p:nvSpPr>
              <p:cNvPr id="18" name="Rectangle 17">
                <a:extLst>
                  <a:ext uri="{FF2B5EF4-FFF2-40B4-BE49-F238E27FC236}">
                    <a16:creationId xmlns:a16="http://schemas.microsoft.com/office/drawing/2014/main" id="{F1142402-F876-3B49-A8AE-C561D6757E35}"/>
                  </a:ext>
                </a:extLst>
              </p:cNvPr>
              <p:cNvSpPr/>
              <p:nvPr/>
            </p:nvSpPr>
            <p:spPr>
              <a:xfrm>
                <a:off x="505106" y="1933430"/>
                <a:ext cx="7317745" cy="6037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bg1"/>
                    </a:solidFill>
                  </a:rPr>
                  <a:t>Mild non-proliferative</a:t>
                </a:r>
              </a:p>
            </p:txBody>
          </p:sp>
        </p:grpSp>
        <p:sp>
          <p:nvSpPr>
            <p:cNvPr id="15" name="TextBox 14">
              <a:extLst>
                <a:ext uri="{FF2B5EF4-FFF2-40B4-BE49-F238E27FC236}">
                  <a16:creationId xmlns:a16="http://schemas.microsoft.com/office/drawing/2014/main" id="{6DD02D47-D373-1448-B8ED-D08D5A0888AA}"/>
                </a:ext>
              </a:extLst>
            </p:cNvPr>
            <p:cNvSpPr txBox="1"/>
            <p:nvPr/>
          </p:nvSpPr>
          <p:spPr>
            <a:xfrm>
              <a:off x="1097638" y="2967192"/>
              <a:ext cx="4892973" cy="147732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2000" b="1" dirty="0">
                  <a:solidFill>
                    <a:schemeClr val="bg1"/>
                  </a:solidFill>
                </a:rPr>
                <a:t>Earliest stage of disease</a:t>
              </a:r>
            </a:p>
            <a:p>
              <a:pPr marL="285750" indent="-285750">
                <a:spcBef>
                  <a:spcPts val="600"/>
                </a:spcBef>
                <a:spcAft>
                  <a:spcPts val="600"/>
                </a:spcAft>
                <a:buFont typeface="Arial" panose="020B0604020202020204" pitchFamily="34" charset="0"/>
                <a:buChar char="•"/>
              </a:pPr>
              <a:r>
                <a:rPr lang="en-GB" sz="2000" b="1" dirty="0">
                  <a:solidFill>
                    <a:schemeClr val="bg1"/>
                  </a:solidFill>
                </a:rPr>
                <a:t>Small areas of balloon-like swelling in the tiny blood vessels of the retina (microaneurysms)</a:t>
              </a:r>
            </a:p>
          </p:txBody>
        </p:sp>
        <p:pic>
          <p:nvPicPr>
            <p:cNvPr id="16" name="Picture 15">
              <a:extLst>
                <a:ext uri="{FF2B5EF4-FFF2-40B4-BE49-F238E27FC236}">
                  <a16:creationId xmlns:a16="http://schemas.microsoft.com/office/drawing/2014/main" id="{D8BA5421-FACA-0E4F-8DCF-DBFD6AB3A2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0009" y="2675370"/>
              <a:ext cx="1864384" cy="1596262"/>
            </a:xfrm>
            <a:prstGeom prst="rect">
              <a:avLst/>
            </a:prstGeom>
            <a:grpFill/>
          </p:spPr>
        </p:pic>
      </p:grpSp>
      <p:sp>
        <p:nvSpPr>
          <p:cNvPr id="26" name="TextBox 25">
            <a:extLst>
              <a:ext uri="{FF2B5EF4-FFF2-40B4-BE49-F238E27FC236}">
                <a16:creationId xmlns:a16="http://schemas.microsoft.com/office/drawing/2014/main" id="{F2C67C98-1684-E147-9E4B-1E8F08C9F6DF}"/>
              </a:ext>
            </a:extLst>
          </p:cNvPr>
          <p:cNvSpPr txBox="1"/>
          <p:nvPr/>
        </p:nvSpPr>
        <p:spPr>
          <a:xfrm>
            <a:off x="533400" y="5862935"/>
            <a:ext cx="6003634" cy="461665"/>
          </a:xfrm>
          <a:prstGeom prst="rect">
            <a:avLst/>
          </a:prstGeom>
          <a:noFill/>
        </p:spPr>
        <p:txBody>
          <a:bodyPr wrap="square" rtlCol="0">
            <a:spAutoFit/>
          </a:bodyPr>
          <a:lstStyle/>
          <a:p>
            <a:r>
              <a:rPr lang="en-GB" sz="800" dirty="0"/>
              <a:t>DR, diabetic retinopathy</a:t>
            </a:r>
          </a:p>
          <a:p>
            <a:pPr marL="228600" indent="-228600">
              <a:buFontTx/>
              <a:buAutoNum type="arabicPeriod"/>
            </a:pPr>
            <a:r>
              <a:rPr lang="en-GB" sz="800" kern="0" dirty="0"/>
              <a:t>NEI. 2015: http://</a:t>
            </a:r>
            <a:r>
              <a:rPr lang="en-GB" sz="800" kern="0" dirty="0" err="1"/>
              <a:t>www.nei.nih.gov</a:t>
            </a:r>
            <a:r>
              <a:rPr lang="en-GB" sz="800" kern="0" dirty="0"/>
              <a:t>/health/diabetic/</a:t>
            </a:r>
            <a:r>
              <a:rPr lang="en-GB" sz="800" kern="0" dirty="0" err="1"/>
              <a:t>retinopathy.asp</a:t>
            </a:r>
            <a:r>
              <a:rPr lang="en-GB" sz="800" kern="0" dirty="0"/>
              <a:t> [accessed December 2015]; </a:t>
            </a:r>
          </a:p>
          <a:p>
            <a:pPr marL="228600" indent="-228600">
              <a:buFontTx/>
              <a:buAutoNum type="arabicPeriod"/>
            </a:pPr>
            <a:r>
              <a:rPr lang="en-GB" sz="800" kern="0" dirty="0"/>
              <a:t>Wilkinson CP, et al. Ophthalmology 2003;110:1677-82.</a:t>
            </a:r>
          </a:p>
        </p:txBody>
      </p:sp>
      <p:grpSp>
        <p:nvGrpSpPr>
          <p:cNvPr id="11" name="Group 10">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12" name="Pie 11">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Block Arc 18">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20" name="Picture 19">
            <a:extLst>
              <a:ext uri="{FF2B5EF4-FFF2-40B4-BE49-F238E27FC236}">
                <a16:creationId xmlns:a16="http://schemas.microsoft.com/office/drawing/2014/main" id="{951B298D-4A9F-054C-BA6A-8A4048E19951}"/>
              </a:ext>
            </a:extLst>
          </p:cNvPr>
          <p:cNvPicPr>
            <a:picLocks noChangeAspect="1"/>
          </p:cNvPicPr>
          <p:nvPr/>
        </p:nvPicPr>
        <p:blipFill>
          <a:blip r:embed="rId3"/>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117498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7547CF9-5B10-D24F-A8D7-45A9778164F7}" type="slidenum">
              <a:rPr lang="uk-UA" smtClean="0"/>
              <a:pPr/>
              <a:t>2</a:t>
            </a:fld>
            <a:endParaRPr lang="uk-UA" dirty="0"/>
          </a:p>
        </p:txBody>
      </p:sp>
      <p:sp>
        <p:nvSpPr>
          <p:cNvPr id="2" name="Content Placeholder 1"/>
          <p:cNvSpPr>
            <a:spLocks noGrp="1"/>
          </p:cNvSpPr>
          <p:nvPr>
            <p:ph idx="1"/>
          </p:nvPr>
        </p:nvSpPr>
        <p:spPr>
          <a:xfrm>
            <a:off x="624669" y="1830439"/>
            <a:ext cx="10954054" cy="2174954"/>
          </a:xfrm>
        </p:spPr>
        <p:txBody>
          <a:bodyPr/>
          <a:lstStyle/>
          <a:p>
            <a:pPr algn="just">
              <a:spcBef>
                <a:spcPts val="1600"/>
              </a:spcBef>
              <a:buClr>
                <a:schemeClr val="tx1"/>
              </a:buClr>
              <a:buFont typeface="Wingdings" pitchFamily="2" charset="2"/>
              <a:buChar char="§"/>
            </a:pPr>
            <a:r>
              <a:rPr lang="en-US" sz="1800" kern="0" dirty="0"/>
              <a:t>“The views, opinions, ideas </a:t>
            </a:r>
            <a:r>
              <a:rPr lang="en-US" sz="1800" kern="0" dirty="0" err="1"/>
              <a:t>etc</a:t>
            </a:r>
            <a:r>
              <a:rPr lang="en-US" sz="1800" kern="0" dirty="0"/>
              <a:t> expressed  therein are solely those of the author.  Novartis does not certify the accuracy, completeness, currency of any information and  shall not be responsible or in anyway liable for any errors, omissions or inaccuracies in such information. Novartis is not  liable to you in any manner whatsoever for any decision made or action or non-action taken by you in reliance upon the information provided. Novartis does not recommend the  use of its products in unapproved indications and recommends to refer to complete prescribing information prior to using any of the Novartis products.”</a:t>
            </a:r>
          </a:p>
          <a:p>
            <a:pPr algn="just">
              <a:spcBef>
                <a:spcPts val="1600"/>
              </a:spcBef>
              <a:buClr>
                <a:schemeClr val="tx1"/>
              </a:buClr>
              <a:buFont typeface="Wingdings" pitchFamily="2" charset="2"/>
              <a:buChar char="§"/>
            </a:pPr>
            <a:r>
              <a:rPr lang="en-US" sz="1800" kern="0" dirty="0"/>
              <a:t>Information is not shared with an intent to generate prescription </a:t>
            </a:r>
          </a:p>
        </p:txBody>
      </p:sp>
      <p:pic>
        <p:nvPicPr>
          <p:cNvPr id="7" name="Picture 2" descr="Image result for DISCLAIMER ICON VECTO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86470"/>
            <a:ext cx="555765" cy="55576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3277" y="178792"/>
            <a:ext cx="9935186" cy="1371122"/>
          </a:xfrm>
        </p:spPr>
        <p:txBody>
          <a:bodyPr wrap="square" anchor="ctr">
            <a:normAutofit/>
          </a:bodyPr>
          <a:lstStyle/>
          <a:p>
            <a:pPr>
              <a:lnSpc>
                <a:spcPct val="90000"/>
              </a:lnSpc>
            </a:pPr>
            <a:r>
              <a:rPr lang="en-US" b="0" spc="-100" dirty="0"/>
              <a:t>Disclaimer</a:t>
            </a:r>
          </a:p>
        </p:txBody>
      </p:sp>
    </p:spTree>
    <p:extLst>
      <p:ext uri="{BB962C8B-B14F-4D97-AF65-F5344CB8AC3E}">
        <p14:creationId xmlns:p14="http://schemas.microsoft.com/office/powerpoint/2010/main" val="411933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20</a:t>
            </a:fld>
            <a:endParaRPr lang="uk-UA" dirty="0"/>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74639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defRPr/>
            </a:pPr>
            <a:r>
              <a:rPr lang="en-US" sz="3200" spc="-100" dirty="0"/>
              <a:t>Stages of Diabetic Retinopathy</a:t>
            </a:r>
            <a:r>
              <a:rPr lang="en-US" sz="3200" spc="-100" baseline="30000" dirty="0"/>
              <a:t>1,2</a:t>
            </a:r>
          </a:p>
        </p:txBody>
      </p:sp>
      <p:sp>
        <p:nvSpPr>
          <p:cNvPr id="38" name="Slide Number Placeholder 1">
            <a:extLst>
              <a:ext uri="{FF2B5EF4-FFF2-40B4-BE49-F238E27FC236}">
                <a16:creationId xmlns:a16="http://schemas.microsoft.com/office/drawing/2014/main" id="{77BABDB9-57BF-8341-B34B-D441EF68AA1F}"/>
              </a:ext>
            </a:extLst>
          </p:cNvPr>
          <p:cNvSpPr txBox="1">
            <a:spLocks/>
          </p:cNvSpPr>
          <p:nvPr/>
        </p:nvSpPr>
        <p:spPr>
          <a:xfrm>
            <a:off x="11551614" y="6119000"/>
            <a:ext cx="304800" cy="304800"/>
          </a:xfrm>
          <a:prstGeom prst="rect">
            <a:avLst/>
          </a:prstGeom>
        </p:spPr>
        <p:txBody>
          <a:bodyPr vert="horz" lIns="0" tIns="0" rIns="0" bIns="0" rtlCol="0" anchor="t" anchorCtr="0"/>
          <a:lstStyle>
            <a:defPPr>
              <a:defRPr lang="en-US"/>
            </a:defPPr>
            <a:lvl1pPr marL="0" algn="l" defTabSz="1219160" rtl="0" eaLnBrk="1" latinLnBrk="0" hangingPunct="1">
              <a:defRPr lang="en-US" sz="1200" b="0" i="0" kern="1200" spc="0" baseline="0" smtClean="0">
                <a:solidFill>
                  <a:srgbClr val="7F7F7F"/>
                </a:solidFill>
                <a:latin typeface="+mn-lt"/>
                <a:ea typeface="+mn-ea"/>
                <a:cs typeface="+mn-cs"/>
              </a:defRPr>
            </a:lvl1pPr>
            <a:lvl2pPr marL="609580" algn="l" defTabSz="1219160" rtl="0" eaLnBrk="1" latinLnBrk="0" hangingPunct="1">
              <a:defRPr sz="2400" kern="1200">
                <a:solidFill>
                  <a:schemeClr val="tx1"/>
                </a:solidFill>
                <a:latin typeface="+mn-lt"/>
                <a:ea typeface="+mn-ea"/>
                <a:cs typeface="+mn-cs"/>
              </a:defRPr>
            </a:lvl2pPr>
            <a:lvl3pPr marL="1219160" algn="l" defTabSz="1219160" rtl="0" eaLnBrk="1" latinLnBrk="0" hangingPunct="1">
              <a:defRPr sz="2400" kern="1200">
                <a:solidFill>
                  <a:schemeClr val="tx1"/>
                </a:solidFill>
                <a:latin typeface="+mn-lt"/>
                <a:ea typeface="+mn-ea"/>
                <a:cs typeface="+mn-cs"/>
              </a:defRPr>
            </a:lvl3pPr>
            <a:lvl4pPr marL="1828738" algn="l" defTabSz="1219160" rtl="0" eaLnBrk="1" latinLnBrk="0" hangingPunct="1">
              <a:defRPr sz="2400" kern="1200">
                <a:solidFill>
                  <a:schemeClr val="tx1"/>
                </a:solidFill>
                <a:latin typeface="+mn-lt"/>
                <a:ea typeface="+mn-ea"/>
                <a:cs typeface="+mn-cs"/>
              </a:defRPr>
            </a:lvl4pPr>
            <a:lvl5pPr marL="2438319" algn="l" defTabSz="1219160" rtl="0" eaLnBrk="1" latinLnBrk="0" hangingPunct="1">
              <a:defRPr sz="2400" kern="1200">
                <a:solidFill>
                  <a:schemeClr val="tx1"/>
                </a:solidFill>
                <a:latin typeface="+mn-lt"/>
                <a:ea typeface="+mn-ea"/>
                <a:cs typeface="+mn-cs"/>
              </a:defRPr>
            </a:lvl5pPr>
            <a:lvl6pPr marL="3047898" algn="l" defTabSz="1219160" rtl="0" eaLnBrk="1" latinLnBrk="0" hangingPunct="1">
              <a:defRPr sz="2400" kern="1200">
                <a:solidFill>
                  <a:schemeClr val="tx1"/>
                </a:solidFill>
                <a:latin typeface="+mn-lt"/>
                <a:ea typeface="+mn-ea"/>
                <a:cs typeface="+mn-cs"/>
              </a:defRPr>
            </a:lvl6pPr>
            <a:lvl7pPr marL="3657478" algn="l" defTabSz="1219160" rtl="0" eaLnBrk="1" latinLnBrk="0" hangingPunct="1">
              <a:defRPr sz="2400" kern="1200">
                <a:solidFill>
                  <a:schemeClr val="tx1"/>
                </a:solidFill>
                <a:latin typeface="+mn-lt"/>
                <a:ea typeface="+mn-ea"/>
                <a:cs typeface="+mn-cs"/>
              </a:defRPr>
            </a:lvl7pPr>
            <a:lvl8pPr marL="4267057" algn="l" defTabSz="1219160" rtl="0" eaLnBrk="1" latinLnBrk="0" hangingPunct="1">
              <a:defRPr sz="2400" kern="1200">
                <a:solidFill>
                  <a:schemeClr val="tx1"/>
                </a:solidFill>
                <a:latin typeface="+mn-lt"/>
                <a:ea typeface="+mn-ea"/>
                <a:cs typeface="+mn-cs"/>
              </a:defRPr>
            </a:lvl8pPr>
            <a:lvl9pPr marL="4876637" algn="l" defTabSz="1219160" rtl="0" eaLnBrk="1" latinLnBrk="0" hangingPunct="1">
              <a:defRPr sz="2400" kern="1200">
                <a:solidFill>
                  <a:schemeClr val="tx1"/>
                </a:solidFill>
                <a:latin typeface="+mn-lt"/>
                <a:ea typeface="+mn-ea"/>
                <a:cs typeface="+mn-cs"/>
              </a:defRPr>
            </a:lvl9pPr>
          </a:lstStyle>
          <a:p>
            <a:fld id="{47547CF9-5B10-D24F-A8D7-45A9778164F7}" type="slidenum">
              <a:rPr lang="uk-UA" smtClean="0"/>
              <a:pPr/>
              <a:t>20</a:t>
            </a:fld>
            <a:endParaRPr lang="uk-UA" dirty="0"/>
          </a:p>
        </p:txBody>
      </p:sp>
      <p:grpSp>
        <p:nvGrpSpPr>
          <p:cNvPr id="19" name="Group 18">
            <a:extLst>
              <a:ext uri="{FF2B5EF4-FFF2-40B4-BE49-F238E27FC236}">
                <a16:creationId xmlns:a16="http://schemas.microsoft.com/office/drawing/2014/main" id="{3FD66F38-DAD5-E442-925A-FF359959D69F}"/>
              </a:ext>
            </a:extLst>
          </p:cNvPr>
          <p:cNvGrpSpPr/>
          <p:nvPr/>
        </p:nvGrpSpPr>
        <p:grpSpPr>
          <a:xfrm>
            <a:off x="2092325" y="1468439"/>
            <a:ext cx="7317746" cy="2413873"/>
            <a:chOff x="1026866" y="2311863"/>
            <a:chExt cx="7317746" cy="2413873"/>
          </a:xfrm>
          <a:solidFill>
            <a:schemeClr val="accent1"/>
          </a:solidFill>
          <a:effectLst>
            <a:outerShdw blurRad="50800" dist="38100" dir="2700000" algn="tl" rotWithShape="0">
              <a:prstClr val="black">
                <a:alpha val="40000"/>
              </a:prstClr>
            </a:outerShdw>
          </a:effectLst>
        </p:grpSpPr>
        <p:grpSp>
          <p:nvGrpSpPr>
            <p:cNvPr id="21" name="Group 20">
              <a:extLst>
                <a:ext uri="{FF2B5EF4-FFF2-40B4-BE49-F238E27FC236}">
                  <a16:creationId xmlns:a16="http://schemas.microsoft.com/office/drawing/2014/main" id="{FD9278FB-D88B-8D41-AE25-466388B25FAC}"/>
                </a:ext>
              </a:extLst>
            </p:cNvPr>
            <p:cNvGrpSpPr/>
            <p:nvPr/>
          </p:nvGrpSpPr>
          <p:grpSpPr>
            <a:xfrm>
              <a:off x="1026866" y="2311863"/>
              <a:ext cx="7317746" cy="2413873"/>
              <a:chOff x="505106" y="1933430"/>
              <a:chExt cx="7317746" cy="2413873"/>
            </a:xfrm>
            <a:grpFill/>
          </p:grpSpPr>
          <p:sp>
            <p:nvSpPr>
              <p:cNvPr id="25" name="Rectangle 24">
                <a:extLst>
                  <a:ext uri="{FF2B5EF4-FFF2-40B4-BE49-F238E27FC236}">
                    <a16:creationId xmlns:a16="http://schemas.microsoft.com/office/drawing/2014/main" id="{4A1F17D8-8B92-0640-84B3-84813AC02ADB}"/>
                  </a:ext>
                </a:extLst>
              </p:cNvPr>
              <p:cNvSpPr/>
              <p:nvPr/>
            </p:nvSpPr>
            <p:spPr>
              <a:xfrm>
                <a:off x="505107" y="1935303"/>
                <a:ext cx="7317745" cy="2412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4"/>
                  </a:solidFill>
                </a:endParaRPr>
              </a:p>
            </p:txBody>
          </p:sp>
          <p:sp>
            <p:nvSpPr>
              <p:cNvPr id="26" name="Rectangle 25">
                <a:extLst>
                  <a:ext uri="{FF2B5EF4-FFF2-40B4-BE49-F238E27FC236}">
                    <a16:creationId xmlns:a16="http://schemas.microsoft.com/office/drawing/2014/main" id="{573C9424-5F51-6F4F-8CF1-11C0CE92440A}"/>
                  </a:ext>
                </a:extLst>
              </p:cNvPr>
              <p:cNvSpPr/>
              <p:nvPr/>
            </p:nvSpPr>
            <p:spPr>
              <a:xfrm>
                <a:off x="505106" y="1933430"/>
                <a:ext cx="7317745" cy="6037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accent4"/>
                    </a:solidFill>
                  </a:rPr>
                  <a:t>Mild non-proliferative</a:t>
                </a:r>
              </a:p>
            </p:txBody>
          </p:sp>
        </p:grpSp>
        <p:sp>
          <p:nvSpPr>
            <p:cNvPr id="22" name="TextBox 21">
              <a:extLst>
                <a:ext uri="{FF2B5EF4-FFF2-40B4-BE49-F238E27FC236}">
                  <a16:creationId xmlns:a16="http://schemas.microsoft.com/office/drawing/2014/main" id="{318D6BF0-41FE-BE42-8127-122AE5287F79}"/>
                </a:ext>
              </a:extLst>
            </p:cNvPr>
            <p:cNvSpPr txBox="1"/>
            <p:nvPr/>
          </p:nvSpPr>
          <p:spPr>
            <a:xfrm>
              <a:off x="1109134" y="3007580"/>
              <a:ext cx="4881477" cy="89255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1400" dirty="0">
                  <a:solidFill>
                    <a:schemeClr val="accent4"/>
                  </a:solidFill>
                </a:rPr>
                <a:t>Earliest stage of disease</a:t>
              </a:r>
            </a:p>
            <a:p>
              <a:pPr marL="285750" indent="-285750">
                <a:spcBef>
                  <a:spcPts val="600"/>
                </a:spcBef>
                <a:spcAft>
                  <a:spcPts val="600"/>
                </a:spcAft>
                <a:buFont typeface="Arial" panose="020B0604020202020204" pitchFamily="34" charset="0"/>
                <a:buChar char="•"/>
              </a:pPr>
              <a:r>
                <a:rPr lang="en-GB" sz="1400" dirty="0">
                  <a:solidFill>
                    <a:schemeClr val="accent4"/>
                  </a:solidFill>
                </a:rPr>
                <a:t>Small areas of balloon-like swelling in the tiny blood vessels of the retina (microaneurysms)</a:t>
              </a:r>
            </a:p>
          </p:txBody>
        </p:sp>
        <p:pic>
          <p:nvPicPr>
            <p:cNvPr id="24" name="Picture 23">
              <a:extLst>
                <a:ext uri="{FF2B5EF4-FFF2-40B4-BE49-F238E27FC236}">
                  <a16:creationId xmlns:a16="http://schemas.microsoft.com/office/drawing/2014/main" id="{EF435BDF-778B-AE43-BF4E-D0B41886D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0009" y="3025091"/>
              <a:ext cx="1864384" cy="1596262"/>
            </a:xfrm>
            <a:prstGeom prst="rect">
              <a:avLst/>
            </a:prstGeom>
            <a:grpFill/>
          </p:spPr>
        </p:pic>
      </p:grpSp>
      <p:sp>
        <p:nvSpPr>
          <p:cNvPr id="27" name="Title 1">
            <a:extLst>
              <a:ext uri="{FF2B5EF4-FFF2-40B4-BE49-F238E27FC236}">
                <a16:creationId xmlns:a16="http://schemas.microsoft.com/office/drawing/2014/main" id="{583AD30F-9906-6E4B-B43F-C596F09F9C11}"/>
              </a:ext>
            </a:extLst>
          </p:cNvPr>
          <p:cNvSpPr txBox="1">
            <a:spLocks/>
          </p:cNvSpPr>
          <p:nvPr/>
        </p:nvSpPr>
        <p:spPr>
          <a:xfrm>
            <a:off x="2346960" y="286605"/>
            <a:ext cx="75438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GB" sz="4000" baseline="30000" dirty="0"/>
          </a:p>
        </p:txBody>
      </p:sp>
      <p:grpSp>
        <p:nvGrpSpPr>
          <p:cNvPr id="28" name="Group 27">
            <a:extLst>
              <a:ext uri="{FF2B5EF4-FFF2-40B4-BE49-F238E27FC236}">
                <a16:creationId xmlns:a16="http://schemas.microsoft.com/office/drawing/2014/main" id="{0C893A53-73B3-2C43-959B-9675E5AB2D55}"/>
              </a:ext>
            </a:extLst>
          </p:cNvPr>
          <p:cNvGrpSpPr/>
          <p:nvPr/>
        </p:nvGrpSpPr>
        <p:grpSpPr>
          <a:xfrm>
            <a:off x="2354184" y="2083676"/>
            <a:ext cx="7317746" cy="2413873"/>
            <a:chOff x="644525" y="2440137"/>
            <a:chExt cx="7317746" cy="2413873"/>
          </a:xfrm>
          <a:solidFill>
            <a:schemeClr val="bg1">
              <a:lumMod val="85000"/>
            </a:schemeClr>
          </a:solidFill>
        </p:grpSpPr>
        <p:grpSp>
          <p:nvGrpSpPr>
            <p:cNvPr id="29" name="Group 28">
              <a:extLst>
                <a:ext uri="{FF2B5EF4-FFF2-40B4-BE49-F238E27FC236}">
                  <a16:creationId xmlns:a16="http://schemas.microsoft.com/office/drawing/2014/main" id="{6FCCAF5A-0AC8-BB47-90D9-13415845D450}"/>
                </a:ext>
              </a:extLst>
            </p:cNvPr>
            <p:cNvGrpSpPr/>
            <p:nvPr/>
          </p:nvGrpSpPr>
          <p:grpSpPr>
            <a:xfrm>
              <a:off x="644525" y="2440137"/>
              <a:ext cx="7317746" cy="2413873"/>
              <a:chOff x="849317" y="2546397"/>
              <a:chExt cx="7317746" cy="2413873"/>
            </a:xfrm>
            <a:grpFill/>
            <a:effectLst>
              <a:outerShdw blurRad="50800" dist="38100" dir="2700000" algn="tl" rotWithShape="0">
                <a:prstClr val="black">
                  <a:alpha val="40000"/>
                </a:prstClr>
              </a:outerShdw>
            </a:effectLst>
          </p:grpSpPr>
          <p:grpSp>
            <p:nvGrpSpPr>
              <p:cNvPr id="31" name="Group 30">
                <a:extLst>
                  <a:ext uri="{FF2B5EF4-FFF2-40B4-BE49-F238E27FC236}">
                    <a16:creationId xmlns:a16="http://schemas.microsoft.com/office/drawing/2014/main" id="{7B05B5BA-4DD7-3A47-9BF6-7C63214EA5DB}"/>
                  </a:ext>
                </a:extLst>
              </p:cNvPr>
              <p:cNvGrpSpPr/>
              <p:nvPr/>
            </p:nvGrpSpPr>
            <p:grpSpPr>
              <a:xfrm>
                <a:off x="849317" y="2546397"/>
                <a:ext cx="7317746" cy="2413873"/>
                <a:chOff x="849317" y="2546397"/>
                <a:chExt cx="7317746" cy="2413873"/>
              </a:xfrm>
              <a:grpFill/>
            </p:grpSpPr>
            <p:sp>
              <p:nvSpPr>
                <p:cNvPr id="33" name="Rectangle 32">
                  <a:extLst>
                    <a:ext uri="{FF2B5EF4-FFF2-40B4-BE49-F238E27FC236}">
                      <a16:creationId xmlns:a16="http://schemas.microsoft.com/office/drawing/2014/main" id="{F641FC75-F844-E048-82AF-E868707BE937}"/>
                    </a:ext>
                  </a:extLst>
                </p:cNvPr>
                <p:cNvSpPr/>
                <p:nvPr/>
              </p:nvSpPr>
              <p:spPr>
                <a:xfrm>
                  <a:off x="849318" y="2548270"/>
                  <a:ext cx="7317745" cy="2412000"/>
                </a:xfrm>
                <a:prstGeom prst="rect">
                  <a:avLst/>
                </a:prstGeom>
                <a:grpFill/>
                <a:ln>
                  <a:solidFill>
                    <a:schemeClr val="accent3">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solidFill>
                      <a:schemeClr val="accent4"/>
                    </a:solidFill>
                  </a:endParaRPr>
                </a:p>
              </p:txBody>
            </p:sp>
            <p:sp>
              <p:nvSpPr>
                <p:cNvPr id="34" name="Rectangle 33">
                  <a:extLst>
                    <a:ext uri="{FF2B5EF4-FFF2-40B4-BE49-F238E27FC236}">
                      <a16:creationId xmlns:a16="http://schemas.microsoft.com/office/drawing/2014/main" id="{3B27A30F-CC48-1D44-A4DA-43618FA5684B}"/>
                    </a:ext>
                  </a:extLst>
                </p:cNvPr>
                <p:cNvSpPr/>
                <p:nvPr/>
              </p:nvSpPr>
              <p:spPr>
                <a:xfrm>
                  <a:off x="849317" y="2546397"/>
                  <a:ext cx="7317745" cy="603725"/>
                </a:xfrm>
                <a:prstGeom prst="rect">
                  <a:avLst/>
                </a:prstGeom>
                <a:grpFill/>
                <a:ln>
                  <a:solidFill>
                    <a:schemeClr val="accent3">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GB" b="1" dirty="0">
                      <a:solidFill>
                        <a:schemeClr val="tx1">
                          <a:lumMod val="75000"/>
                          <a:lumOff val="25000"/>
                        </a:schemeClr>
                      </a:solidFill>
                    </a:rPr>
                    <a:t>Moderate non-proliferative</a:t>
                  </a:r>
                </a:p>
              </p:txBody>
            </p:sp>
          </p:grpSp>
          <p:sp>
            <p:nvSpPr>
              <p:cNvPr id="32" name="TextBox 31">
                <a:extLst>
                  <a:ext uri="{FF2B5EF4-FFF2-40B4-BE49-F238E27FC236}">
                    <a16:creationId xmlns:a16="http://schemas.microsoft.com/office/drawing/2014/main" id="{19C23777-E6C8-2348-8B25-AE1536C4AB69}"/>
                  </a:ext>
                </a:extLst>
              </p:cNvPr>
              <p:cNvSpPr txBox="1"/>
              <p:nvPr/>
            </p:nvSpPr>
            <p:spPr>
              <a:xfrm>
                <a:off x="950157" y="3222095"/>
                <a:ext cx="5184417" cy="1661993"/>
              </a:xfrm>
              <a:prstGeom prst="rect">
                <a:avLst/>
              </a:prstGeom>
              <a:grpFill/>
            </p:spPr>
            <p:txBody>
              <a:bodyPr wrap="square" rtlCol="0">
                <a:spAutoFit/>
              </a:bodyPr>
              <a:lstStyle/>
              <a:p>
                <a:pPr marL="285750" indent="-285750">
                  <a:spcBef>
                    <a:spcPts val="600"/>
                  </a:spcBef>
                  <a:spcAft>
                    <a:spcPts val="600"/>
                  </a:spcAft>
                  <a:buFont typeface="Arial" panose="020B0604020202020204" pitchFamily="34" charset="0"/>
                  <a:buChar char="•"/>
                </a:pPr>
                <a:r>
                  <a:rPr lang="en-US" sz="1800" b="1" dirty="0">
                    <a:solidFill>
                      <a:schemeClr val="tx1">
                        <a:lumMod val="75000"/>
                        <a:lumOff val="25000"/>
                      </a:schemeClr>
                    </a:solidFill>
                  </a:rPr>
                  <a:t>Swollen and distorted retinal blood vessels</a:t>
                </a:r>
              </a:p>
              <a:p>
                <a:pPr marL="285750" indent="-285750">
                  <a:spcBef>
                    <a:spcPts val="600"/>
                  </a:spcBef>
                  <a:spcAft>
                    <a:spcPts val="600"/>
                  </a:spcAft>
                  <a:buFont typeface="Arial" panose="020B0604020202020204" pitchFamily="34" charset="0"/>
                  <a:buChar char="•"/>
                </a:pPr>
                <a:r>
                  <a:rPr lang="en-US" sz="1800" b="1" dirty="0">
                    <a:solidFill>
                      <a:schemeClr val="tx1">
                        <a:lumMod val="75000"/>
                        <a:lumOff val="25000"/>
                      </a:schemeClr>
                    </a:solidFill>
                  </a:rPr>
                  <a:t>Blood supply in the eye may be reduced</a:t>
                </a:r>
              </a:p>
              <a:p>
                <a:pPr marL="285750" indent="-285750">
                  <a:spcBef>
                    <a:spcPts val="600"/>
                  </a:spcBef>
                  <a:spcAft>
                    <a:spcPts val="600"/>
                  </a:spcAft>
                  <a:buFont typeface="Arial" panose="020B0604020202020204" pitchFamily="34" charset="0"/>
                  <a:buChar char="•"/>
                </a:pPr>
                <a:r>
                  <a:rPr lang="en-US" altLang="en-US" sz="1800" b="1" dirty="0">
                    <a:solidFill>
                      <a:schemeClr val="tx1">
                        <a:lumMod val="75000"/>
                        <a:lumOff val="25000"/>
                      </a:schemeClr>
                    </a:solidFill>
                  </a:rPr>
                  <a:t>Possible blockage of vessels</a:t>
                </a:r>
              </a:p>
              <a:p>
                <a:pPr>
                  <a:spcBef>
                    <a:spcPts val="600"/>
                  </a:spcBef>
                  <a:spcAft>
                    <a:spcPts val="600"/>
                  </a:spcAft>
                </a:pPr>
                <a:endParaRPr lang="en-GB" sz="1800" dirty="0">
                  <a:solidFill>
                    <a:schemeClr val="accent4"/>
                  </a:solidFill>
                </a:endParaRPr>
              </a:p>
            </p:txBody>
          </p:sp>
        </p:grpSp>
        <p:pic>
          <p:nvPicPr>
            <p:cNvPr id="30" name="Picture 2" descr="Click to view full size image">
              <a:extLst>
                <a:ext uri="{FF2B5EF4-FFF2-40B4-BE49-F238E27FC236}">
                  <a16:creationId xmlns:a16="http://schemas.microsoft.com/office/drawing/2014/main" id="{2801AE4A-9926-6C48-AE81-D5E7E60605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67" t="2052" r="11467" b="2052"/>
            <a:stretch/>
          </p:blipFill>
          <p:spPr bwMode="auto">
            <a:xfrm>
              <a:off x="5929783" y="3185762"/>
              <a:ext cx="1864800" cy="1545397"/>
            </a:xfrm>
            <a:prstGeom prst="rect">
              <a:avLst/>
            </a:prstGeom>
            <a:grpFill/>
          </p:spPr>
        </p:pic>
      </p:grpSp>
      <p:sp>
        <p:nvSpPr>
          <p:cNvPr id="41" name="TextBox 40">
            <a:extLst>
              <a:ext uri="{FF2B5EF4-FFF2-40B4-BE49-F238E27FC236}">
                <a16:creationId xmlns:a16="http://schemas.microsoft.com/office/drawing/2014/main" id="{740B4362-9226-AB43-A263-9D64566555A9}"/>
              </a:ext>
            </a:extLst>
          </p:cNvPr>
          <p:cNvSpPr txBox="1"/>
          <p:nvPr/>
        </p:nvSpPr>
        <p:spPr>
          <a:xfrm>
            <a:off x="533400" y="5862935"/>
            <a:ext cx="6003634" cy="461665"/>
          </a:xfrm>
          <a:prstGeom prst="rect">
            <a:avLst/>
          </a:prstGeom>
          <a:noFill/>
        </p:spPr>
        <p:txBody>
          <a:bodyPr wrap="square" rtlCol="0">
            <a:spAutoFit/>
          </a:bodyPr>
          <a:lstStyle/>
          <a:p>
            <a:r>
              <a:rPr lang="en-GB" sz="800" dirty="0"/>
              <a:t>DR, diabetic retinopathy</a:t>
            </a:r>
          </a:p>
          <a:p>
            <a:pPr marL="228600" indent="-228600">
              <a:buFontTx/>
              <a:buAutoNum type="arabicPeriod"/>
            </a:pPr>
            <a:r>
              <a:rPr lang="en-GB" sz="800" kern="0" dirty="0"/>
              <a:t>NEI. 2015: http://</a:t>
            </a:r>
            <a:r>
              <a:rPr lang="en-GB" sz="800" kern="0" dirty="0" err="1"/>
              <a:t>www.nei.nih.gov</a:t>
            </a:r>
            <a:r>
              <a:rPr lang="en-GB" sz="800" kern="0" dirty="0"/>
              <a:t>/health/diabetic/</a:t>
            </a:r>
            <a:r>
              <a:rPr lang="en-GB" sz="800" kern="0" dirty="0" err="1"/>
              <a:t>retinopathy.asp</a:t>
            </a:r>
            <a:r>
              <a:rPr lang="en-GB" sz="800" kern="0" dirty="0"/>
              <a:t> [accessed December 2015]; </a:t>
            </a:r>
          </a:p>
          <a:p>
            <a:pPr marL="228600" indent="-228600">
              <a:buFontTx/>
              <a:buAutoNum type="arabicPeriod"/>
            </a:pPr>
            <a:r>
              <a:rPr lang="en-GB" sz="800" kern="0" dirty="0"/>
              <a:t>Wilkinson CP, et al. Ophthalmology 2003;110:1677-82.</a:t>
            </a:r>
          </a:p>
        </p:txBody>
      </p:sp>
      <p:grpSp>
        <p:nvGrpSpPr>
          <p:cNvPr id="20" name="Group 19">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35" name="Pie 34">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6" name="Block Arc 35">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7" name="Picture 36">
            <a:extLst>
              <a:ext uri="{FF2B5EF4-FFF2-40B4-BE49-F238E27FC236}">
                <a16:creationId xmlns:a16="http://schemas.microsoft.com/office/drawing/2014/main" id="{951B298D-4A9F-054C-BA6A-8A4048E19951}"/>
              </a:ext>
            </a:extLst>
          </p:cNvPr>
          <p:cNvPicPr>
            <a:picLocks noChangeAspect="1"/>
          </p:cNvPicPr>
          <p:nvPr/>
        </p:nvPicPr>
        <p:blipFill>
          <a:blip r:embed="rId4"/>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36405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21</a:t>
            </a:fld>
            <a:endParaRPr lang="uk-UA" dirty="0"/>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74639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defRPr/>
            </a:pPr>
            <a:r>
              <a:rPr lang="en-US" sz="3200" spc="-100" dirty="0"/>
              <a:t>Stages of Diabetic Retinopathy</a:t>
            </a:r>
            <a:r>
              <a:rPr lang="en-US" sz="3200" spc="-100" baseline="30000" dirty="0"/>
              <a:t>1,2</a:t>
            </a:r>
          </a:p>
        </p:txBody>
      </p:sp>
      <p:sp>
        <p:nvSpPr>
          <p:cNvPr id="27" name="Title 1">
            <a:extLst>
              <a:ext uri="{FF2B5EF4-FFF2-40B4-BE49-F238E27FC236}">
                <a16:creationId xmlns:a16="http://schemas.microsoft.com/office/drawing/2014/main" id="{583AD30F-9906-6E4B-B43F-C596F09F9C11}"/>
              </a:ext>
            </a:extLst>
          </p:cNvPr>
          <p:cNvSpPr txBox="1">
            <a:spLocks/>
          </p:cNvSpPr>
          <p:nvPr/>
        </p:nvSpPr>
        <p:spPr>
          <a:xfrm>
            <a:off x="2346960" y="286605"/>
            <a:ext cx="75438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GB" sz="4000" baseline="30000" dirty="0"/>
          </a:p>
        </p:txBody>
      </p:sp>
      <p:grpSp>
        <p:nvGrpSpPr>
          <p:cNvPr id="35" name="Group 34">
            <a:extLst>
              <a:ext uri="{FF2B5EF4-FFF2-40B4-BE49-F238E27FC236}">
                <a16:creationId xmlns:a16="http://schemas.microsoft.com/office/drawing/2014/main" id="{EFA3CFB2-FDE0-784E-A0E7-F86599541F95}"/>
              </a:ext>
            </a:extLst>
          </p:cNvPr>
          <p:cNvGrpSpPr/>
          <p:nvPr/>
        </p:nvGrpSpPr>
        <p:grpSpPr>
          <a:xfrm>
            <a:off x="2092325" y="1468439"/>
            <a:ext cx="7317746" cy="2413873"/>
            <a:chOff x="1026866" y="2311863"/>
            <a:chExt cx="7317746" cy="2413873"/>
          </a:xfrm>
          <a:solidFill>
            <a:schemeClr val="accent1"/>
          </a:solidFill>
          <a:effectLst>
            <a:outerShdw blurRad="50800" dist="38100" dir="2700000" algn="tl" rotWithShape="0">
              <a:prstClr val="black">
                <a:alpha val="40000"/>
              </a:prstClr>
            </a:outerShdw>
          </a:effectLst>
        </p:grpSpPr>
        <p:grpSp>
          <p:nvGrpSpPr>
            <p:cNvPr id="36" name="Group 35">
              <a:extLst>
                <a:ext uri="{FF2B5EF4-FFF2-40B4-BE49-F238E27FC236}">
                  <a16:creationId xmlns:a16="http://schemas.microsoft.com/office/drawing/2014/main" id="{57858B6F-C263-7A44-A61E-FAB857DD5AFB}"/>
                </a:ext>
              </a:extLst>
            </p:cNvPr>
            <p:cNvGrpSpPr/>
            <p:nvPr/>
          </p:nvGrpSpPr>
          <p:grpSpPr>
            <a:xfrm>
              <a:off x="1026866" y="2311863"/>
              <a:ext cx="7317746" cy="2413873"/>
              <a:chOff x="505106" y="1933430"/>
              <a:chExt cx="7317746" cy="2413873"/>
            </a:xfrm>
            <a:grpFill/>
          </p:grpSpPr>
          <p:sp>
            <p:nvSpPr>
              <p:cNvPr id="41" name="Rectangle 40">
                <a:extLst>
                  <a:ext uri="{FF2B5EF4-FFF2-40B4-BE49-F238E27FC236}">
                    <a16:creationId xmlns:a16="http://schemas.microsoft.com/office/drawing/2014/main" id="{8151E61E-6459-1247-A113-F6864CB1A19A}"/>
                  </a:ext>
                </a:extLst>
              </p:cNvPr>
              <p:cNvSpPr/>
              <p:nvPr/>
            </p:nvSpPr>
            <p:spPr>
              <a:xfrm>
                <a:off x="505107" y="1935303"/>
                <a:ext cx="7317745" cy="2412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4"/>
                  </a:solidFill>
                </a:endParaRPr>
              </a:p>
            </p:txBody>
          </p:sp>
          <p:sp>
            <p:nvSpPr>
              <p:cNvPr id="42" name="Rectangle 41">
                <a:extLst>
                  <a:ext uri="{FF2B5EF4-FFF2-40B4-BE49-F238E27FC236}">
                    <a16:creationId xmlns:a16="http://schemas.microsoft.com/office/drawing/2014/main" id="{3298C834-B233-9441-844F-65C165F8FC86}"/>
                  </a:ext>
                </a:extLst>
              </p:cNvPr>
              <p:cNvSpPr/>
              <p:nvPr/>
            </p:nvSpPr>
            <p:spPr>
              <a:xfrm>
                <a:off x="505106" y="1933430"/>
                <a:ext cx="7317745" cy="6037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accent4"/>
                    </a:solidFill>
                  </a:rPr>
                  <a:t>Mild non-proliferative</a:t>
                </a:r>
              </a:p>
            </p:txBody>
          </p:sp>
        </p:grpSp>
        <p:sp>
          <p:nvSpPr>
            <p:cNvPr id="37" name="TextBox 36">
              <a:extLst>
                <a:ext uri="{FF2B5EF4-FFF2-40B4-BE49-F238E27FC236}">
                  <a16:creationId xmlns:a16="http://schemas.microsoft.com/office/drawing/2014/main" id="{00E35E9C-E5CE-9240-84AA-45138E885CAD}"/>
                </a:ext>
              </a:extLst>
            </p:cNvPr>
            <p:cNvSpPr txBox="1"/>
            <p:nvPr/>
          </p:nvSpPr>
          <p:spPr>
            <a:xfrm>
              <a:off x="1109134" y="3007580"/>
              <a:ext cx="4881477" cy="89255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1400" dirty="0">
                  <a:solidFill>
                    <a:schemeClr val="accent4"/>
                  </a:solidFill>
                </a:rPr>
                <a:t>Earliest stage of disease</a:t>
              </a:r>
            </a:p>
            <a:p>
              <a:pPr marL="285750" indent="-285750">
                <a:spcBef>
                  <a:spcPts val="600"/>
                </a:spcBef>
                <a:spcAft>
                  <a:spcPts val="600"/>
                </a:spcAft>
                <a:buFont typeface="Arial" panose="020B0604020202020204" pitchFamily="34" charset="0"/>
                <a:buChar char="•"/>
              </a:pPr>
              <a:r>
                <a:rPr lang="en-GB" sz="1400" dirty="0">
                  <a:solidFill>
                    <a:schemeClr val="accent4"/>
                  </a:solidFill>
                </a:rPr>
                <a:t>Small areas of balloon-like swelling in the tiny blood vessels of the retina (microaneurysms)</a:t>
              </a:r>
            </a:p>
          </p:txBody>
        </p:sp>
        <p:pic>
          <p:nvPicPr>
            <p:cNvPr id="39" name="Picture 38">
              <a:extLst>
                <a:ext uri="{FF2B5EF4-FFF2-40B4-BE49-F238E27FC236}">
                  <a16:creationId xmlns:a16="http://schemas.microsoft.com/office/drawing/2014/main" id="{239DC6B6-25E5-1345-9486-96542C044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0009" y="3025091"/>
              <a:ext cx="1864384" cy="1596262"/>
            </a:xfrm>
            <a:prstGeom prst="rect">
              <a:avLst/>
            </a:prstGeom>
            <a:grpFill/>
          </p:spPr>
        </p:pic>
      </p:grpSp>
      <p:grpSp>
        <p:nvGrpSpPr>
          <p:cNvPr id="43" name="Group 42">
            <a:extLst>
              <a:ext uri="{FF2B5EF4-FFF2-40B4-BE49-F238E27FC236}">
                <a16:creationId xmlns:a16="http://schemas.microsoft.com/office/drawing/2014/main" id="{12FE4CE7-05A5-6347-BE5B-85CB631FD941}"/>
              </a:ext>
            </a:extLst>
          </p:cNvPr>
          <p:cNvGrpSpPr/>
          <p:nvPr/>
        </p:nvGrpSpPr>
        <p:grpSpPr>
          <a:xfrm>
            <a:off x="2354184" y="2083676"/>
            <a:ext cx="7317746" cy="2413873"/>
            <a:chOff x="644525" y="2440137"/>
            <a:chExt cx="7317746" cy="2413873"/>
          </a:xfrm>
          <a:solidFill>
            <a:schemeClr val="accent2"/>
          </a:solidFill>
        </p:grpSpPr>
        <p:grpSp>
          <p:nvGrpSpPr>
            <p:cNvPr id="44" name="Group 43">
              <a:extLst>
                <a:ext uri="{FF2B5EF4-FFF2-40B4-BE49-F238E27FC236}">
                  <a16:creationId xmlns:a16="http://schemas.microsoft.com/office/drawing/2014/main" id="{F242221E-DFAC-DC4C-8330-FB4019C2D825}"/>
                </a:ext>
              </a:extLst>
            </p:cNvPr>
            <p:cNvGrpSpPr/>
            <p:nvPr/>
          </p:nvGrpSpPr>
          <p:grpSpPr>
            <a:xfrm>
              <a:off x="644525" y="2440137"/>
              <a:ext cx="7317746" cy="2413873"/>
              <a:chOff x="849317" y="2546397"/>
              <a:chExt cx="7317746" cy="2413873"/>
            </a:xfrm>
            <a:grpFill/>
            <a:effectLst>
              <a:outerShdw blurRad="50800" dist="38100" dir="2700000" algn="tl" rotWithShape="0">
                <a:prstClr val="black">
                  <a:alpha val="40000"/>
                </a:prstClr>
              </a:outerShdw>
            </a:effectLst>
          </p:grpSpPr>
          <p:grpSp>
            <p:nvGrpSpPr>
              <p:cNvPr id="46" name="Group 45">
                <a:extLst>
                  <a:ext uri="{FF2B5EF4-FFF2-40B4-BE49-F238E27FC236}">
                    <a16:creationId xmlns:a16="http://schemas.microsoft.com/office/drawing/2014/main" id="{C53EF47F-927F-8A44-9E86-EA3C19C18D9D}"/>
                  </a:ext>
                </a:extLst>
              </p:cNvPr>
              <p:cNvGrpSpPr/>
              <p:nvPr/>
            </p:nvGrpSpPr>
            <p:grpSpPr>
              <a:xfrm>
                <a:off x="849317" y="2546397"/>
                <a:ext cx="7317746" cy="2413873"/>
                <a:chOff x="849317" y="2546397"/>
                <a:chExt cx="7317746" cy="2413873"/>
              </a:xfrm>
              <a:grpFill/>
            </p:grpSpPr>
            <p:sp>
              <p:nvSpPr>
                <p:cNvPr id="48" name="Rectangle 47">
                  <a:extLst>
                    <a:ext uri="{FF2B5EF4-FFF2-40B4-BE49-F238E27FC236}">
                      <a16:creationId xmlns:a16="http://schemas.microsoft.com/office/drawing/2014/main" id="{FB6E8106-710E-8046-8C46-B61456100267}"/>
                    </a:ext>
                  </a:extLst>
                </p:cNvPr>
                <p:cNvSpPr/>
                <p:nvPr/>
              </p:nvSpPr>
              <p:spPr>
                <a:xfrm>
                  <a:off x="849318" y="2548270"/>
                  <a:ext cx="7317745" cy="2412000"/>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solidFill>
                      <a:schemeClr val="accent4"/>
                    </a:solidFill>
                  </a:endParaRPr>
                </a:p>
              </p:txBody>
            </p:sp>
            <p:sp>
              <p:nvSpPr>
                <p:cNvPr id="49" name="Rectangle 48">
                  <a:extLst>
                    <a:ext uri="{FF2B5EF4-FFF2-40B4-BE49-F238E27FC236}">
                      <a16:creationId xmlns:a16="http://schemas.microsoft.com/office/drawing/2014/main" id="{B2FF0951-3ABA-1845-A9E1-6E9894B4EBAB}"/>
                    </a:ext>
                  </a:extLst>
                </p:cNvPr>
                <p:cNvSpPr/>
                <p:nvPr/>
              </p:nvSpPr>
              <p:spPr>
                <a:xfrm>
                  <a:off x="849317" y="2546397"/>
                  <a:ext cx="7317745" cy="603725"/>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GB" b="1" dirty="0">
                      <a:solidFill>
                        <a:schemeClr val="accent4"/>
                      </a:solidFill>
                    </a:rPr>
                    <a:t>Moderate non-proliferative</a:t>
                  </a:r>
                </a:p>
              </p:txBody>
            </p:sp>
          </p:grpSp>
          <p:sp>
            <p:nvSpPr>
              <p:cNvPr id="47" name="TextBox 46">
                <a:extLst>
                  <a:ext uri="{FF2B5EF4-FFF2-40B4-BE49-F238E27FC236}">
                    <a16:creationId xmlns:a16="http://schemas.microsoft.com/office/drawing/2014/main" id="{78EB9F15-366F-5D49-A240-BBCE086C0DBC}"/>
                  </a:ext>
                </a:extLst>
              </p:cNvPr>
              <p:cNvSpPr txBox="1"/>
              <p:nvPr/>
            </p:nvSpPr>
            <p:spPr>
              <a:xfrm>
                <a:off x="950158" y="3222095"/>
                <a:ext cx="4755698" cy="147732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400" dirty="0">
                    <a:solidFill>
                      <a:schemeClr val="accent4"/>
                    </a:solidFill>
                  </a:rPr>
                  <a:t>Swollen and distorted retinal blood vessels</a:t>
                </a:r>
              </a:p>
              <a:p>
                <a:pPr marL="285750" indent="-285750">
                  <a:spcBef>
                    <a:spcPts val="600"/>
                  </a:spcBef>
                  <a:spcAft>
                    <a:spcPts val="600"/>
                  </a:spcAft>
                  <a:buFont typeface="Arial" panose="020B0604020202020204" pitchFamily="34" charset="0"/>
                  <a:buChar char="•"/>
                </a:pPr>
                <a:r>
                  <a:rPr lang="en-US" sz="1400" dirty="0">
                    <a:solidFill>
                      <a:schemeClr val="accent4"/>
                    </a:solidFill>
                  </a:rPr>
                  <a:t>Blood supply in the eye may be reduced</a:t>
                </a:r>
              </a:p>
              <a:p>
                <a:pPr marL="285750" indent="-285750">
                  <a:spcBef>
                    <a:spcPts val="600"/>
                  </a:spcBef>
                  <a:spcAft>
                    <a:spcPts val="600"/>
                  </a:spcAft>
                  <a:buFont typeface="Arial" panose="020B0604020202020204" pitchFamily="34" charset="0"/>
                  <a:buChar char="•"/>
                </a:pPr>
                <a:r>
                  <a:rPr lang="en-US" altLang="en-US" sz="1400" dirty="0">
                    <a:solidFill>
                      <a:schemeClr val="accent4"/>
                    </a:solidFill>
                  </a:rPr>
                  <a:t>Possible blockage of vessels</a:t>
                </a:r>
              </a:p>
              <a:p>
                <a:pPr>
                  <a:spcBef>
                    <a:spcPts val="600"/>
                  </a:spcBef>
                  <a:spcAft>
                    <a:spcPts val="600"/>
                  </a:spcAft>
                </a:pPr>
                <a:endParaRPr lang="en-GB" dirty="0">
                  <a:solidFill>
                    <a:schemeClr val="accent4"/>
                  </a:solidFill>
                </a:endParaRPr>
              </a:p>
            </p:txBody>
          </p:sp>
        </p:grpSp>
        <p:pic>
          <p:nvPicPr>
            <p:cNvPr id="45" name="Picture 2" descr="Click to view full size image">
              <a:extLst>
                <a:ext uri="{FF2B5EF4-FFF2-40B4-BE49-F238E27FC236}">
                  <a16:creationId xmlns:a16="http://schemas.microsoft.com/office/drawing/2014/main" id="{C79B63BD-1866-FC42-B2BC-DDD435F94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67" t="2052" r="11467" b="2052"/>
            <a:stretch/>
          </p:blipFill>
          <p:spPr bwMode="auto">
            <a:xfrm>
              <a:off x="5929783" y="3185762"/>
              <a:ext cx="1864800" cy="1545397"/>
            </a:xfrm>
            <a:prstGeom prst="rect">
              <a:avLst/>
            </a:prstGeom>
            <a:grpFill/>
          </p:spPr>
        </p:pic>
      </p:grpSp>
      <p:grpSp>
        <p:nvGrpSpPr>
          <p:cNvPr id="50" name="Group 49">
            <a:extLst>
              <a:ext uri="{FF2B5EF4-FFF2-40B4-BE49-F238E27FC236}">
                <a16:creationId xmlns:a16="http://schemas.microsoft.com/office/drawing/2014/main" id="{CED8B75D-BC7B-0743-8426-5D37E414770A}"/>
              </a:ext>
            </a:extLst>
          </p:cNvPr>
          <p:cNvGrpSpPr/>
          <p:nvPr/>
        </p:nvGrpSpPr>
        <p:grpSpPr>
          <a:xfrm>
            <a:off x="2677889" y="2560987"/>
            <a:ext cx="7317747" cy="3176483"/>
            <a:chOff x="1967181" y="4296753"/>
            <a:chExt cx="7317747" cy="2634567"/>
          </a:xfrm>
          <a:solidFill>
            <a:schemeClr val="accent3">
              <a:lumMod val="40000"/>
              <a:lumOff val="60000"/>
            </a:schemeClr>
          </a:solidFill>
          <a:effectLst>
            <a:outerShdw blurRad="50800" dist="38100" dir="2700000" algn="tl" rotWithShape="0">
              <a:prstClr val="black">
                <a:alpha val="40000"/>
              </a:prstClr>
            </a:outerShdw>
          </a:effectLst>
        </p:grpSpPr>
        <p:sp>
          <p:nvSpPr>
            <p:cNvPr id="51" name="Rectangle 50">
              <a:extLst>
                <a:ext uri="{FF2B5EF4-FFF2-40B4-BE49-F238E27FC236}">
                  <a16:creationId xmlns:a16="http://schemas.microsoft.com/office/drawing/2014/main" id="{4105C7AF-A30E-5245-B161-F609C5A9F22E}"/>
                </a:ext>
              </a:extLst>
            </p:cNvPr>
            <p:cNvSpPr/>
            <p:nvPr/>
          </p:nvSpPr>
          <p:spPr>
            <a:xfrm>
              <a:off x="1967183" y="4312903"/>
              <a:ext cx="7317745" cy="2618417"/>
            </a:xfrm>
            <a:prstGeom prst="rect">
              <a:avLst/>
            </a:prstGeom>
            <a:solidFill>
              <a:schemeClr val="bg1">
                <a:lumMod val="5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grpSp>
          <p:nvGrpSpPr>
            <p:cNvPr id="52" name="Group 51">
              <a:extLst>
                <a:ext uri="{FF2B5EF4-FFF2-40B4-BE49-F238E27FC236}">
                  <a16:creationId xmlns:a16="http://schemas.microsoft.com/office/drawing/2014/main" id="{852E70E7-51A4-134E-A870-2B8FB086C3C9}"/>
                </a:ext>
              </a:extLst>
            </p:cNvPr>
            <p:cNvGrpSpPr/>
            <p:nvPr/>
          </p:nvGrpSpPr>
          <p:grpSpPr>
            <a:xfrm>
              <a:off x="1967181" y="4296753"/>
              <a:ext cx="7317746" cy="2416430"/>
              <a:chOff x="884580" y="3325771"/>
              <a:chExt cx="7317746" cy="2416430"/>
            </a:xfrm>
            <a:grpFill/>
          </p:grpSpPr>
          <p:sp>
            <p:nvSpPr>
              <p:cNvPr id="53" name="Rectangle 52">
                <a:extLst>
                  <a:ext uri="{FF2B5EF4-FFF2-40B4-BE49-F238E27FC236}">
                    <a16:creationId xmlns:a16="http://schemas.microsoft.com/office/drawing/2014/main" id="{63E08463-895C-2643-83BD-7D9E788CE464}"/>
                  </a:ext>
                </a:extLst>
              </p:cNvPr>
              <p:cNvSpPr/>
              <p:nvPr/>
            </p:nvSpPr>
            <p:spPr>
              <a:xfrm>
                <a:off x="884581" y="3325771"/>
                <a:ext cx="7317745" cy="603725"/>
              </a:xfrm>
              <a:prstGeom prst="rect">
                <a:avLst/>
              </a:prstGeom>
              <a:solidFill>
                <a:schemeClr val="bg1">
                  <a:lumMod val="5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GB" b="1" dirty="0"/>
                  <a:t>Severe non-proliferative</a:t>
                </a:r>
              </a:p>
            </p:txBody>
          </p:sp>
          <p:sp>
            <p:nvSpPr>
              <p:cNvPr id="54" name="Rectangle 53">
                <a:extLst>
                  <a:ext uri="{FF2B5EF4-FFF2-40B4-BE49-F238E27FC236}">
                    <a16:creationId xmlns:a16="http://schemas.microsoft.com/office/drawing/2014/main" id="{1FB3DC5C-2D6C-AE4D-9C9C-1ED4C2B229E4}"/>
                  </a:ext>
                </a:extLst>
              </p:cNvPr>
              <p:cNvSpPr/>
              <p:nvPr/>
            </p:nvSpPr>
            <p:spPr>
              <a:xfrm>
                <a:off x="884580" y="3802156"/>
                <a:ext cx="5503791" cy="1940045"/>
              </a:xfrm>
              <a:prstGeom prst="rect">
                <a:avLst/>
              </a:prstGeom>
              <a:solidFill>
                <a:schemeClr val="bg1">
                  <a:lumMod val="50000"/>
                </a:schemeClr>
              </a:solidFill>
              <a:ln>
                <a:noFill/>
              </a:ln>
            </p:spPr>
            <p:txBody>
              <a:bodyPr wrap="square">
                <a:spAutoFit/>
              </a:bodyPr>
              <a:lstStyle/>
              <a:p>
                <a:pPr marL="285750" indent="-285750">
                  <a:spcBef>
                    <a:spcPts val="600"/>
                  </a:spcBef>
                  <a:spcAft>
                    <a:spcPts val="600"/>
                  </a:spcAft>
                  <a:buFont typeface="Arial" panose="020B0604020202020204" pitchFamily="34" charset="0"/>
                  <a:buChar char="•"/>
                </a:pPr>
                <a:r>
                  <a:rPr lang="en-US" sz="1800" b="1" dirty="0">
                    <a:solidFill>
                      <a:schemeClr val="bg1"/>
                    </a:solidFill>
                  </a:rPr>
                  <a:t>Increased numbers of retinal blood vessels are blocked</a:t>
                </a:r>
              </a:p>
              <a:p>
                <a:pPr marL="285750" indent="-285750">
                  <a:spcBef>
                    <a:spcPts val="600"/>
                  </a:spcBef>
                  <a:spcAft>
                    <a:spcPts val="600"/>
                  </a:spcAft>
                  <a:buFont typeface="Arial" panose="020B0604020202020204" pitchFamily="34" charset="0"/>
                  <a:buChar char="•"/>
                </a:pPr>
                <a:r>
                  <a:rPr lang="en-US" sz="1800" b="1" dirty="0">
                    <a:solidFill>
                      <a:schemeClr val="bg1"/>
                    </a:solidFill>
                  </a:rPr>
                  <a:t>Deprived blood supply to areas of the retina leads to the release of growth factors that stimulate growth of</a:t>
                </a:r>
                <a:br>
                  <a:rPr lang="en-US" sz="1800" b="1" dirty="0">
                    <a:solidFill>
                      <a:schemeClr val="bg1"/>
                    </a:solidFill>
                  </a:rPr>
                </a:br>
                <a:r>
                  <a:rPr lang="en-US" sz="1800" b="1" dirty="0">
                    <a:solidFill>
                      <a:schemeClr val="bg1"/>
                    </a:solidFill>
                  </a:rPr>
                  <a:t>new blood vessels</a:t>
                </a:r>
              </a:p>
              <a:p>
                <a:pPr marL="285750" indent="-285750">
                  <a:spcBef>
                    <a:spcPts val="600"/>
                  </a:spcBef>
                  <a:spcAft>
                    <a:spcPts val="600"/>
                  </a:spcAft>
                  <a:buFont typeface="Arial" panose="020B0604020202020204" pitchFamily="34" charset="0"/>
                  <a:buChar char="•"/>
                </a:pPr>
                <a:r>
                  <a:rPr lang="en-US" altLang="en-US" sz="1800" b="1" dirty="0">
                    <a:solidFill>
                      <a:schemeClr val="bg1"/>
                    </a:solidFill>
                  </a:rPr>
                  <a:t>More significant damage in retina</a:t>
                </a:r>
              </a:p>
            </p:txBody>
          </p:sp>
          <p:pic>
            <p:nvPicPr>
              <p:cNvPr id="55" name="Picture 54">
                <a:extLst>
                  <a:ext uri="{FF2B5EF4-FFF2-40B4-BE49-F238E27FC236}">
                    <a16:creationId xmlns:a16="http://schemas.microsoft.com/office/drawing/2014/main" id="{E7607C1C-058F-5D4B-951B-AD290F2BB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9879" y="3921930"/>
                <a:ext cx="1864800" cy="1410849"/>
              </a:xfrm>
              <a:prstGeom prst="rect">
                <a:avLst/>
              </a:prstGeom>
              <a:grpFill/>
              <a:ln>
                <a:noFill/>
              </a:ln>
            </p:spPr>
          </p:pic>
        </p:grpSp>
      </p:grpSp>
      <p:pic>
        <p:nvPicPr>
          <p:cNvPr id="31" name="Picture 30">
            <a:extLst>
              <a:ext uri="{FF2B5EF4-FFF2-40B4-BE49-F238E27FC236}">
                <a16:creationId xmlns:a16="http://schemas.microsoft.com/office/drawing/2014/main" id="{F8F36AFC-21A0-0C4B-AF4E-8F2777B51273}"/>
              </a:ext>
            </a:extLst>
          </p:cNvPr>
          <p:cNvPicPr>
            <a:picLocks noChangeAspect="1"/>
          </p:cNvPicPr>
          <p:nvPr/>
        </p:nvPicPr>
        <p:blipFill>
          <a:blip r:embed="rId5"/>
          <a:stretch>
            <a:fillRect/>
          </a:stretch>
        </p:blipFill>
        <p:spPr>
          <a:xfrm>
            <a:off x="10972800" y="407260"/>
            <a:ext cx="949034" cy="453164"/>
          </a:xfrm>
          <a:prstGeom prst="rect">
            <a:avLst/>
          </a:prstGeom>
        </p:spPr>
      </p:pic>
      <p:sp>
        <p:nvSpPr>
          <p:cNvPr id="32" name="TextBox 31">
            <a:extLst>
              <a:ext uri="{FF2B5EF4-FFF2-40B4-BE49-F238E27FC236}">
                <a16:creationId xmlns:a16="http://schemas.microsoft.com/office/drawing/2014/main" id="{A3F4B7F8-AE8B-2244-BB9D-33521FE95B07}"/>
              </a:ext>
            </a:extLst>
          </p:cNvPr>
          <p:cNvSpPr txBox="1"/>
          <p:nvPr/>
        </p:nvSpPr>
        <p:spPr>
          <a:xfrm>
            <a:off x="533400" y="5862935"/>
            <a:ext cx="6003634" cy="461665"/>
          </a:xfrm>
          <a:prstGeom prst="rect">
            <a:avLst/>
          </a:prstGeom>
          <a:noFill/>
        </p:spPr>
        <p:txBody>
          <a:bodyPr wrap="square" rtlCol="0">
            <a:spAutoFit/>
          </a:bodyPr>
          <a:lstStyle/>
          <a:p>
            <a:r>
              <a:rPr lang="en-GB" sz="800" dirty="0"/>
              <a:t>DR, diabetic retinopathy</a:t>
            </a:r>
          </a:p>
          <a:p>
            <a:pPr marL="228600" indent="-228600">
              <a:buFontTx/>
              <a:buAutoNum type="arabicPeriod"/>
            </a:pPr>
            <a:r>
              <a:rPr lang="en-GB" sz="800" kern="0" dirty="0"/>
              <a:t>NEI. 2015: http://</a:t>
            </a:r>
            <a:r>
              <a:rPr lang="en-GB" sz="800" kern="0" dirty="0" err="1"/>
              <a:t>www.nei.nih.gov</a:t>
            </a:r>
            <a:r>
              <a:rPr lang="en-GB" sz="800" kern="0" dirty="0"/>
              <a:t>/health/diabetic/</a:t>
            </a:r>
            <a:r>
              <a:rPr lang="en-GB" sz="800" kern="0" dirty="0" err="1"/>
              <a:t>retinopathy.asp</a:t>
            </a:r>
            <a:r>
              <a:rPr lang="en-GB" sz="800" kern="0" dirty="0"/>
              <a:t> [accessed December 2015]; </a:t>
            </a:r>
          </a:p>
          <a:p>
            <a:pPr marL="228600" indent="-228600">
              <a:buFontTx/>
              <a:buAutoNum type="arabicPeriod"/>
            </a:pPr>
            <a:r>
              <a:rPr lang="en-GB" sz="800" kern="0" dirty="0"/>
              <a:t>Wilkinson CP, et al. Ophthalmology 2003;110:1677-82.</a:t>
            </a:r>
          </a:p>
        </p:txBody>
      </p:sp>
      <p:grpSp>
        <p:nvGrpSpPr>
          <p:cNvPr id="26" name="Group 25">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28" name="Pie 27">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9" name="Block Arc 28">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0" name="Picture 29">
            <a:extLst>
              <a:ext uri="{FF2B5EF4-FFF2-40B4-BE49-F238E27FC236}">
                <a16:creationId xmlns:a16="http://schemas.microsoft.com/office/drawing/2014/main" id="{951B298D-4A9F-054C-BA6A-8A4048E19951}"/>
              </a:ext>
            </a:extLst>
          </p:cNvPr>
          <p:cNvPicPr>
            <a:picLocks noChangeAspect="1"/>
          </p:cNvPicPr>
          <p:nvPr/>
        </p:nvPicPr>
        <p:blipFill>
          <a:blip r:embed="rId6"/>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14776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22</a:t>
            </a:fld>
            <a:endParaRPr lang="uk-UA" dirty="0"/>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74639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defRPr/>
            </a:pPr>
            <a:r>
              <a:rPr lang="en-US" sz="3200" spc="-100" dirty="0"/>
              <a:t>Stages of Diabetic Retinopathy</a:t>
            </a:r>
            <a:r>
              <a:rPr lang="en-US" sz="3200" spc="-100" baseline="30000" dirty="0"/>
              <a:t>1,2</a:t>
            </a:r>
          </a:p>
        </p:txBody>
      </p:sp>
      <p:sp>
        <p:nvSpPr>
          <p:cNvPr id="27" name="Title 1">
            <a:extLst>
              <a:ext uri="{FF2B5EF4-FFF2-40B4-BE49-F238E27FC236}">
                <a16:creationId xmlns:a16="http://schemas.microsoft.com/office/drawing/2014/main" id="{583AD30F-9906-6E4B-B43F-C596F09F9C11}"/>
              </a:ext>
            </a:extLst>
          </p:cNvPr>
          <p:cNvSpPr txBox="1">
            <a:spLocks/>
          </p:cNvSpPr>
          <p:nvPr/>
        </p:nvSpPr>
        <p:spPr>
          <a:xfrm>
            <a:off x="2346960" y="286605"/>
            <a:ext cx="75438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GB" sz="4000" baseline="30000" dirty="0"/>
          </a:p>
        </p:txBody>
      </p:sp>
      <p:grpSp>
        <p:nvGrpSpPr>
          <p:cNvPr id="2" name="Group 1">
            <a:extLst>
              <a:ext uri="{FF2B5EF4-FFF2-40B4-BE49-F238E27FC236}">
                <a16:creationId xmlns:a16="http://schemas.microsoft.com/office/drawing/2014/main" id="{CCE98A0A-CDB2-5448-B5BC-9ECBDA2D5B89}"/>
              </a:ext>
            </a:extLst>
          </p:cNvPr>
          <p:cNvGrpSpPr/>
          <p:nvPr/>
        </p:nvGrpSpPr>
        <p:grpSpPr>
          <a:xfrm>
            <a:off x="2092325" y="1468439"/>
            <a:ext cx="8042275" cy="4076591"/>
            <a:chOff x="2092325" y="1468439"/>
            <a:chExt cx="8168619" cy="4920218"/>
          </a:xfrm>
        </p:grpSpPr>
        <p:grpSp>
          <p:nvGrpSpPr>
            <p:cNvPr id="28" name="Group 27">
              <a:extLst>
                <a:ext uri="{FF2B5EF4-FFF2-40B4-BE49-F238E27FC236}">
                  <a16:creationId xmlns:a16="http://schemas.microsoft.com/office/drawing/2014/main" id="{DD47F9DB-80CA-214A-8A84-94EB7F58632C}"/>
                </a:ext>
              </a:extLst>
            </p:cNvPr>
            <p:cNvGrpSpPr/>
            <p:nvPr/>
          </p:nvGrpSpPr>
          <p:grpSpPr>
            <a:xfrm>
              <a:off x="2092325" y="1468439"/>
              <a:ext cx="7317746" cy="2413873"/>
              <a:chOff x="1026866" y="2311863"/>
              <a:chExt cx="7317746" cy="2413873"/>
            </a:xfrm>
            <a:solidFill>
              <a:schemeClr val="accent1"/>
            </a:solidFill>
            <a:effectLst>
              <a:outerShdw blurRad="50800" dist="38100" dir="2700000" algn="tl" rotWithShape="0">
                <a:prstClr val="black">
                  <a:alpha val="40000"/>
                </a:prstClr>
              </a:outerShdw>
            </a:effectLst>
          </p:grpSpPr>
          <p:grpSp>
            <p:nvGrpSpPr>
              <p:cNvPr id="29" name="Group 28">
                <a:extLst>
                  <a:ext uri="{FF2B5EF4-FFF2-40B4-BE49-F238E27FC236}">
                    <a16:creationId xmlns:a16="http://schemas.microsoft.com/office/drawing/2014/main" id="{6FAF0613-9890-D247-A468-C01F0EA47527}"/>
                  </a:ext>
                </a:extLst>
              </p:cNvPr>
              <p:cNvGrpSpPr/>
              <p:nvPr/>
            </p:nvGrpSpPr>
            <p:grpSpPr>
              <a:xfrm>
                <a:off x="1026866" y="2311863"/>
                <a:ext cx="7317746" cy="2413873"/>
                <a:chOff x="505106" y="1933430"/>
                <a:chExt cx="7317746" cy="2413873"/>
              </a:xfrm>
              <a:grpFill/>
            </p:grpSpPr>
            <p:sp>
              <p:nvSpPr>
                <p:cNvPr id="32" name="Rectangle 31">
                  <a:extLst>
                    <a:ext uri="{FF2B5EF4-FFF2-40B4-BE49-F238E27FC236}">
                      <a16:creationId xmlns:a16="http://schemas.microsoft.com/office/drawing/2014/main" id="{DD848AC9-2671-A24C-B8D3-40E99DE0971F}"/>
                    </a:ext>
                  </a:extLst>
                </p:cNvPr>
                <p:cNvSpPr/>
                <p:nvPr/>
              </p:nvSpPr>
              <p:spPr>
                <a:xfrm>
                  <a:off x="505107" y="1935303"/>
                  <a:ext cx="7317745" cy="2412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4"/>
                    </a:solidFill>
                  </a:endParaRPr>
                </a:p>
              </p:txBody>
            </p:sp>
            <p:sp>
              <p:nvSpPr>
                <p:cNvPr id="33" name="Rectangle 32">
                  <a:extLst>
                    <a:ext uri="{FF2B5EF4-FFF2-40B4-BE49-F238E27FC236}">
                      <a16:creationId xmlns:a16="http://schemas.microsoft.com/office/drawing/2014/main" id="{781B5C26-FF72-1645-ABB2-FC6308B2AC4E}"/>
                    </a:ext>
                  </a:extLst>
                </p:cNvPr>
                <p:cNvSpPr/>
                <p:nvPr/>
              </p:nvSpPr>
              <p:spPr>
                <a:xfrm>
                  <a:off x="505106" y="1933430"/>
                  <a:ext cx="7317745" cy="6037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accent4"/>
                      </a:solidFill>
                    </a:rPr>
                    <a:t>Mild non-proliferative</a:t>
                  </a:r>
                </a:p>
              </p:txBody>
            </p:sp>
          </p:grpSp>
          <p:sp>
            <p:nvSpPr>
              <p:cNvPr id="30" name="TextBox 29">
                <a:extLst>
                  <a:ext uri="{FF2B5EF4-FFF2-40B4-BE49-F238E27FC236}">
                    <a16:creationId xmlns:a16="http://schemas.microsoft.com/office/drawing/2014/main" id="{A0DB4BC1-A90F-6945-8803-57600DDBED74}"/>
                  </a:ext>
                </a:extLst>
              </p:cNvPr>
              <p:cNvSpPr txBox="1"/>
              <p:nvPr/>
            </p:nvSpPr>
            <p:spPr>
              <a:xfrm>
                <a:off x="1109134" y="3007580"/>
                <a:ext cx="4881477" cy="89255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1400" dirty="0">
                    <a:solidFill>
                      <a:schemeClr val="accent4"/>
                    </a:solidFill>
                  </a:rPr>
                  <a:t>Earliest stage of disease</a:t>
                </a:r>
              </a:p>
              <a:p>
                <a:pPr marL="285750" indent="-285750">
                  <a:spcBef>
                    <a:spcPts val="600"/>
                  </a:spcBef>
                  <a:spcAft>
                    <a:spcPts val="600"/>
                  </a:spcAft>
                  <a:buFont typeface="Arial" panose="020B0604020202020204" pitchFamily="34" charset="0"/>
                  <a:buChar char="•"/>
                </a:pPr>
                <a:r>
                  <a:rPr lang="en-GB" sz="1400" dirty="0">
                    <a:solidFill>
                      <a:schemeClr val="accent4"/>
                    </a:solidFill>
                  </a:rPr>
                  <a:t>Small areas of balloon-like swelling in the tiny blood vessels of the retina (microaneurysms)</a:t>
                </a:r>
              </a:p>
            </p:txBody>
          </p:sp>
          <p:pic>
            <p:nvPicPr>
              <p:cNvPr id="31" name="Picture 30">
                <a:extLst>
                  <a:ext uri="{FF2B5EF4-FFF2-40B4-BE49-F238E27FC236}">
                    <a16:creationId xmlns:a16="http://schemas.microsoft.com/office/drawing/2014/main" id="{08E0AEC6-4F79-9A45-99C9-F1D04AFC4D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0009" y="3025091"/>
                <a:ext cx="1864384" cy="1596262"/>
              </a:xfrm>
              <a:prstGeom prst="rect">
                <a:avLst/>
              </a:prstGeom>
              <a:grpFill/>
            </p:spPr>
          </p:pic>
        </p:grpSp>
        <p:grpSp>
          <p:nvGrpSpPr>
            <p:cNvPr id="34" name="Group 33">
              <a:extLst>
                <a:ext uri="{FF2B5EF4-FFF2-40B4-BE49-F238E27FC236}">
                  <a16:creationId xmlns:a16="http://schemas.microsoft.com/office/drawing/2014/main" id="{5365DB8C-4B56-DE47-9782-604266E0A608}"/>
                </a:ext>
              </a:extLst>
            </p:cNvPr>
            <p:cNvGrpSpPr/>
            <p:nvPr/>
          </p:nvGrpSpPr>
          <p:grpSpPr>
            <a:xfrm>
              <a:off x="2354184" y="2083676"/>
              <a:ext cx="7317746" cy="2413873"/>
              <a:chOff x="644525" y="2440137"/>
              <a:chExt cx="7317746" cy="2413873"/>
            </a:xfrm>
            <a:solidFill>
              <a:schemeClr val="accent2"/>
            </a:solidFill>
          </p:grpSpPr>
          <p:grpSp>
            <p:nvGrpSpPr>
              <p:cNvPr id="56" name="Group 55">
                <a:extLst>
                  <a:ext uri="{FF2B5EF4-FFF2-40B4-BE49-F238E27FC236}">
                    <a16:creationId xmlns:a16="http://schemas.microsoft.com/office/drawing/2014/main" id="{57037E83-7949-0F46-993B-21C328EBB542}"/>
                  </a:ext>
                </a:extLst>
              </p:cNvPr>
              <p:cNvGrpSpPr/>
              <p:nvPr/>
            </p:nvGrpSpPr>
            <p:grpSpPr>
              <a:xfrm>
                <a:off x="644525" y="2440137"/>
                <a:ext cx="7317746" cy="2413873"/>
                <a:chOff x="849317" y="2546397"/>
                <a:chExt cx="7317746" cy="2413873"/>
              </a:xfrm>
              <a:grpFill/>
              <a:effectLst>
                <a:outerShdw blurRad="50800" dist="38100" dir="2700000" algn="tl" rotWithShape="0">
                  <a:prstClr val="black">
                    <a:alpha val="40000"/>
                  </a:prstClr>
                </a:outerShdw>
              </a:effectLst>
            </p:grpSpPr>
            <p:grpSp>
              <p:nvGrpSpPr>
                <p:cNvPr id="58" name="Group 57">
                  <a:extLst>
                    <a:ext uri="{FF2B5EF4-FFF2-40B4-BE49-F238E27FC236}">
                      <a16:creationId xmlns:a16="http://schemas.microsoft.com/office/drawing/2014/main" id="{50600226-3F94-9141-981D-9E01006F4178}"/>
                    </a:ext>
                  </a:extLst>
                </p:cNvPr>
                <p:cNvGrpSpPr/>
                <p:nvPr/>
              </p:nvGrpSpPr>
              <p:grpSpPr>
                <a:xfrm>
                  <a:off x="849317" y="2546397"/>
                  <a:ext cx="7317746" cy="2413873"/>
                  <a:chOff x="849317" y="2546397"/>
                  <a:chExt cx="7317746" cy="2413873"/>
                </a:xfrm>
                <a:grpFill/>
              </p:grpSpPr>
              <p:sp>
                <p:nvSpPr>
                  <p:cNvPr id="60" name="Rectangle 59">
                    <a:extLst>
                      <a:ext uri="{FF2B5EF4-FFF2-40B4-BE49-F238E27FC236}">
                        <a16:creationId xmlns:a16="http://schemas.microsoft.com/office/drawing/2014/main" id="{A568946B-B2D9-0E46-9212-50368F8342D8}"/>
                      </a:ext>
                    </a:extLst>
                  </p:cNvPr>
                  <p:cNvSpPr/>
                  <p:nvPr/>
                </p:nvSpPr>
                <p:spPr>
                  <a:xfrm>
                    <a:off x="849318" y="2548270"/>
                    <a:ext cx="7317745" cy="2412000"/>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solidFill>
                        <a:schemeClr val="accent4"/>
                      </a:solidFill>
                    </a:endParaRPr>
                  </a:p>
                </p:txBody>
              </p:sp>
              <p:sp>
                <p:nvSpPr>
                  <p:cNvPr id="61" name="Rectangle 60">
                    <a:extLst>
                      <a:ext uri="{FF2B5EF4-FFF2-40B4-BE49-F238E27FC236}">
                        <a16:creationId xmlns:a16="http://schemas.microsoft.com/office/drawing/2014/main" id="{55BCA386-EF64-3640-81D6-E6666D39BAC3}"/>
                      </a:ext>
                    </a:extLst>
                  </p:cNvPr>
                  <p:cNvSpPr/>
                  <p:nvPr/>
                </p:nvSpPr>
                <p:spPr>
                  <a:xfrm>
                    <a:off x="849317" y="2546397"/>
                    <a:ext cx="7317745" cy="603725"/>
                  </a:xfrm>
                  <a:prstGeom prst="rect">
                    <a:avLst/>
                  </a:prstGeom>
                  <a:solidFill>
                    <a:schemeClr val="accent3">
                      <a:lumMod val="40000"/>
                      <a:lumOff val="60000"/>
                    </a:schemeClr>
                  </a:solidFill>
                  <a:ln>
                    <a:solidFill>
                      <a:schemeClr val="accent3">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GB" b="1" dirty="0">
                        <a:solidFill>
                          <a:schemeClr val="accent4"/>
                        </a:solidFill>
                      </a:rPr>
                      <a:t>Moderate non-proliferative</a:t>
                    </a:r>
                  </a:p>
                </p:txBody>
              </p:sp>
            </p:grpSp>
            <p:sp>
              <p:nvSpPr>
                <p:cNvPr id="59" name="TextBox 58">
                  <a:extLst>
                    <a:ext uri="{FF2B5EF4-FFF2-40B4-BE49-F238E27FC236}">
                      <a16:creationId xmlns:a16="http://schemas.microsoft.com/office/drawing/2014/main" id="{8C015185-0A1A-1A4C-8F21-3D122EBA3B11}"/>
                    </a:ext>
                  </a:extLst>
                </p:cNvPr>
                <p:cNvSpPr txBox="1"/>
                <p:nvPr/>
              </p:nvSpPr>
              <p:spPr>
                <a:xfrm>
                  <a:off x="950158" y="3222095"/>
                  <a:ext cx="4755698" cy="147732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400" dirty="0">
                      <a:solidFill>
                        <a:schemeClr val="accent4"/>
                      </a:solidFill>
                    </a:rPr>
                    <a:t>Swollen and distorted retinal blood vessels</a:t>
                  </a:r>
                </a:p>
                <a:p>
                  <a:pPr marL="285750" indent="-285750">
                    <a:spcBef>
                      <a:spcPts val="600"/>
                    </a:spcBef>
                    <a:spcAft>
                      <a:spcPts val="600"/>
                    </a:spcAft>
                    <a:buFont typeface="Arial" panose="020B0604020202020204" pitchFamily="34" charset="0"/>
                    <a:buChar char="•"/>
                  </a:pPr>
                  <a:r>
                    <a:rPr lang="en-US" sz="1400" dirty="0">
                      <a:solidFill>
                        <a:schemeClr val="accent4"/>
                      </a:solidFill>
                    </a:rPr>
                    <a:t>Blood supply in the eye may be reduced</a:t>
                  </a:r>
                </a:p>
                <a:p>
                  <a:pPr marL="285750" indent="-285750">
                    <a:spcBef>
                      <a:spcPts val="600"/>
                    </a:spcBef>
                    <a:spcAft>
                      <a:spcPts val="600"/>
                    </a:spcAft>
                    <a:buFont typeface="Arial" panose="020B0604020202020204" pitchFamily="34" charset="0"/>
                    <a:buChar char="•"/>
                  </a:pPr>
                  <a:r>
                    <a:rPr lang="en-US" altLang="en-US" sz="1400" dirty="0">
                      <a:solidFill>
                        <a:schemeClr val="accent4"/>
                      </a:solidFill>
                    </a:rPr>
                    <a:t>Possible blockage of vessels</a:t>
                  </a:r>
                </a:p>
                <a:p>
                  <a:pPr>
                    <a:spcBef>
                      <a:spcPts val="600"/>
                    </a:spcBef>
                    <a:spcAft>
                      <a:spcPts val="600"/>
                    </a:spcAft>
                  </a:pPr>
                  <a:endParaRPr lang="en-GB" dirty="0">
                    <a:solidFill>
                      <a:schemeClr val="accent4"/>
                    </a:solidFill>
                  </a:endParaRPr>
                </a:p>
              </p:txBody>
            </p:sp>
          </p:grpSp>
          <p:pic>
            <p:nvPicPr>
              <p:cNvPr id="57" name="Picture 2" descr="Click to view full size image">
                <a:extLst>
                  <a:ext uri="{FF2B5EF4-FFF2-40B4-BE49-F238E27FC236}">
                    <a16:creationId xmlns:a16="http://schemas.microsoft.com/office/drawing/2014/main" id="{514C8CEC-26B5-7145-BFA1-4A09C9CFC9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67" t="2052" r="11467" b="2052"/>
              <a:stretch/>
            </p:blipFill>
            <p:spPr bwMode="auto">
              <a:xfrm>
                <a:off x="5929783" y="3185762"/>
                <a:ext cx="1864800" cy="1545397"/>
              </a:xfrm>
              <a:prstGeom prst="rect">
                <a:avLst/>
              </a:prstGeom>
              <a:grpFill/>
            </p:spPr>
          </p:pic>
        </p:grpSp>
        <p:grpSp>
          <p:nvGrpSpPr>
            <p:cNvPr id="62" name="Group 61">
              <a:extLst>
                <a:ext uri="{FF2B5EF4-FFF2-40B4-BE49-F238E27FC236}">
                  <a16:creationId xmlns:a16="http://schemas.microsoft.com/office/drawing/2014/main" id="{B445DAFF-A4FB-8A42-8E9A-BA35561176D1}"/>
                </a:ext>
              </a:extLst>
            </p:cNvPr>
            <p:cNvGrpSpPr/>
            <p:nvPr/>
          </p:nvGrpSpPr>
          <p:grpSpPr>
            <a:xfrm>
              <a:off x="2648693" y="2700174"/>
              <a:ext cx="7317745" cy="2418144"/>
              <a:chOff x="1967183" y="4306759"/>
              <a:chExt cx="7317745" cy="2418144"/>
            </a:xfrm>
            <a:effectLst>
              <a:outerShdw blurRad="50800" dist="38100" dir="2700000" algn="tl" rotWithShape="0">
                <a:prstClr val="black">
                  <a:alpha val="40000"/>
                </a:prstClr>
              </a:outerShdw>
            </a:effectLst>
          </p:grpSpPr>
          <p:sp>
            <p:nvSpPr>
              <p:cNvPr id="63" name="Rectangle 62">
                <a:extLst>
                  <a:ext uri="{FF2B5EF4-FFF2-40B4-BE49-F238E27FC236}">
                    <a16:creationId xmlns:a16="http://schemas.microsoft.com/office/drawing/2014/main" id="{6ACE6E32-C3C7-1648-9DD5-1357FDB3B8E4}"/>
                  </a:ext>
                </a:extLst>
              </p:cNvPr>
              <p:cNvSpPr/>
              <p:nvPr/>
            </p:nvSpPr>
            <p:spPr>
              <a:xfrm>
                <a:off x="1967183" y="4312903"/>
                <a:ext cx="7317745" cy="2412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grpSp>
            <p:nvGrpSpPr>
              <p:cNvPr id="64" name="Group 63">
                <a:extLst>
                  <a:ext uri="{FF2B5EF4-FFF2-40B4-BE49-F238E27FC236}">
                    <a16:creationId xmlns:a16="http://schemas.microsoft.com/office/drawing/2014/main" id="{EB0EFADA-D04D-BA48-9871-D08B21F7B9D5}"/>
                  </a:ext>
                </a:extLst>
              </p:cNvPr>
              <p:cNvGrpSpPr/>
              <p:nvPr/>
            </p:nvGrpSpPr>
            <p:grpSpPr>
              <a:xfrm>
                <a:off x="1967183" y="4306759"/>
                <a:ext cx="7317745" cy="2199837"/>
                <a:chOff x="884582" y="3335777"/>
                <a:chExt cx="7317745" cy="2199837"/>
              </a:xfrm>
            </p:grpSpPr>
            <p:sp>
              <p:nvSpPr>
                <p:cNvPr id="65" name="Rectangle 64">
                  <a:extLst>
                    <a:ext uri="{FF2B5EF4-FFF2-40B4-BE49-F238E27FC236}">
                      <a16:creationId xmlns:a16="http://schemas.microsoft.com/office/drawing/2014/main" id="{BA269507-D409-A640-9BA5-2CE62EC059F2}"/>
                    </a:ext>
                  </a:extLst>
                </p:cNvPr>
                <p:cNvSpPr/>
                <p:nvPr/>
              </p:nvSpPr>
              <p:spPr>
                <a:xfrm>
                  <a:off x="884582" y="3335777"/>
                  <a:ext cx="7317745" cy="603725"/>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r>
                    <a:rPr lang="en-GB" b="1" dirty="0"/>
                    <a:t>Severe non-proliferative</a:t>
                  </a:r>
                </a:p>
              </p:txBody>
            </p:sp>
            <p:sp>
              <p:nvSpPr>
                <p:cNvPr id="66" name="Rectangle 65">
                  <a:extLst>
                    <a:ext uri="{FF2B5EF4-FFF2-40B4-BE49-F238E27FC236}">
                      <a16:creationId xmlns:a16="http://schemas.microsoft.com/office/drawing/2014/main" id="{774BF710-8954-3345-9A0B-D1B242F4133E}"/>
                    </a:ext>
                  </a:extLst>
                </p:cNvPr>
                <p:cNvSpPr/>
                <p:nvPr/>
              </p:nvSpPr>
              <p:spPr>
                <a:xfrm>
                  <a:off x="989250" y="4058286"/>
                  <a:ext cx="4581386" cy="1477328"/>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400" dirty="0">
                      <a:solidFill>
                        <a:schemeClr val="bg1"/>
                      </a:solidFill>
                    </a:rPr>
                    <a:t>Increased numbers of retinal blood vessels are blocked</a:t>
                  </a:r>
                </a:p>
                <a:p>
                  <a:pPr marL="285750" indent="-285750">
                    <a:spcBef>
                      <a:spcPts val="600"/>
                    </a:spcBef>
                    <a:spcAft>
                      <a:spcPts val="600"/>
                    </a:spcAft>
                    <a:buFont typeface="Arial" panose="020B0604020202020204" pitchFamily="34" charset="0"/>
                    <a:buChar char="•"/>
                  </a:pPr>
                  <a:r>
                    <a:rPr lang="en-US" sz="1400" dirty="0">
                      <a:solidFill>
                        <a:schemeClr val="bg1"/>
                      </a:solidFill>
                    </a:rPr>
                    <a:t>Deprived blood supply to areas of the retina leads to the release of growth factors that stimulate growth of</a:t>
                  </a:r>
                  <a:br>
                    <a:rPr lang="en-US" sz="1400" dirty="0">
                      <a:solidFill>
                        <a:schemeClr val="bg1"/>
                      </a:solidFill>
                    </a:rPr>
                  </a:br>
                  <a:r>
                    <a:rPr lang="en-US" sz="1400" dirty="0">
                      <a:solidFill>
                        <a:schemeClr val="bg1"/>
                      </a:solidFill>
                    </a:rPr>
                    <a:t>new blood vessels</a:t>
                  </a:r>
                </a:p>
                <a:p>
                  <a:pPr marL="285750" indent="-285750">
                    <a:spcBef>
                      <a:spcPts val="600"/>
                    </a:spcBef>
                    <a:spcAft>
                      <a:spcPts val="600"/>
                    </a:spcAft>
                    <a:buFont typeface="Arial" panose="020B0604020202020204" pitchFamily="34" charset="0"/>
                    <a:buChar char="•"/>
                  </a:pPr>
                  <a:r>
                    <a:rPr lang="en-US" altLang="en-US" sz="1400" dirty="0">
                      <a:solidFill>
                        <a:schemeClr val="bg1"/>
                      </a:solidFill>
                    </a:rPr>
                    <a:t>More significant damage in retina</a:t>
                  </a:r>
                </a:p>
              </p:txBody>
            </p:sp>
            <p:pic>
              <p:nvPicPr>
                <p:cNvPr id="67" name="Picture 66">
                  <a:extLst>
                    <a:ext uri="{FF2B5EF4-FFF2-40B4-BE49-F238E27FC236}">
                      <a16:creationId xmlns:a16="http://schemas.microsoft.com/office/drawing/2014/main" id="{0D5525F8-59D9-6B44-BA1D-E45502117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905" y="4115487"/>
                  <a:ext cx="1864800" cy="1410849"/>
                </a:xfrm>
                <a:prstGeom prst="rect">
                  <a:avLst/>
                </a:prstGeom>
              </p:spPr>
            </p:pic>
          </p:grpSp>
        </p:grpSp>
        <p:grpSp>
          <p:nvGrpSpPr>
            <p:cNvPr id="68" name="Group 67">
              <a:extLst>
                <a:ext uri="{FF2B5EF4-FFF2-40B4-BE49-F238E27FC236}">
                  <a16:creationId xmlns:a16="http://schemas.microsoft.com/office/drawing/2014/main" id="{15481396-C73D-2945-87D7-14EE91CF11AF}"/>
                </a:ext>
              </a:extLst>
            </p:cNvPr>
            <p:cNvGrpSpPr/>
            <p:nvPr/>
          </p:nvGrpSpPr>
          <p:grpSpPr>
            <a:xfrm>
              <a:off x="2943198" y="3310629"/>
              <a:ext cx="7317746" cy="3078028"/>
              <a:chOff x="2925898" y="3924685"/>
              <a:chExt cx="7317746" cy="2429104"/>
            </a:xfrm>
            <a:solidFill>
              <a:srgbClr val="CC6600"/>
            </a:solidFill>
          </p:grpSpPr>
          <p:grpSp>
            <p:nvGrpSpPr>
              <p:cNvPr id="69" name="Group 68">
                <a:extLst>
                  <a:ext uri="{FF2B5EF4-FFF2-40B4-BE49-F238E27FC236}">
                    <a16:creationId xmlns:a16="http://schemas.microsoft.com/office/drawing/2014/main" id="{057F08C6-7EFC-E649-81C6-4F77A100747C}"/>
                  </a:ext>
                </a:extLst>
              </p:cNvPr>
              <p:cNvGrpSpPr/>
              <p:nvPr/>
            </p:nvGrpSpPr>
            <p:grpSpPr>
              <a:xfrm>
                <a:off x="2925898" y="3924685"/>
                <a:ext cx="7317746" cy="2429104"/>
                <a:chOff x="1573611" y="3743578"/>
                <a:chExt cx="7317746" cy="2429104"/>
              </a:xfrm>
              <a:grpFill/>
              <a:effectLst>
                <a:outerShdw blurRad="50800" dist="38100" dir="2700000" algn="tl" rotWithShape="0">
                  <a:prstClr val="black">
                    <a:alpha val="40000"/>
                  </a:prstClr>
                </a:outerShdw>
              </a:effectLst>
            </p:grpSpPr>
            <p:sp>
              <p:nvSpPr>
                <p:cNvPr id="71" name="Rectangle 70">
                  <a:extLst>
                    <a:ext uri="{FF2B5EF4-FFF2-40B4-BE49-F238E27FC236}">
                      <a16:creationId xmlns:a16="http://schemas.microsoft.com/office/drawing/2014/main" id="{D87A4351-A511-2843-8790-9BB4BC93F2AC}"/>
                    </a:ext>
                  </a:extLst>
                </p:cNvPr>
                <p:cNvSpPr/>
                <p:nvPr/>
              </p:nvSpPr>
              <p:spPr>
                <a:xfrm>
                  <a:off x="1573612" y="3745451"/>
                  <a:ext cx="7317745" cy="2412000"/>
                </a:xfrm>
                <a:prstGeom prst="rect">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C657AC91-9BA6-C844-9965-0C21ED108005}"/>
                    </a:ext>
                  </a:extLst>
                </p:cNvPr>
                <p:cNvSpPr/>
                <p:nvPr/>
              </p:nvSpPr>
              <p:spPr>
                <a:xfrm>
                  <a:off x="1573611" y="3743578"/>
                  <a:ext cx="7317746" cy="603725"/>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r>
                    <a:rPr lang="en-GB" b="1" dirty="0"/>
                    <a:t>Proliferative</a:t>
                  </a:r>
                </a:p>
              </p:txBody>
            </p:sp>
            <p:sp>
              <p:nvSpPr>
                <p:cNvPr id="73" name="Rectangle 72">
                  <a:extLst>
                    <a:ext uri="{FF2B5EF4-FFF2-40B4-BE49-F238E27FC236}">
                      <a16:creationId xmlns:a16="http://schemas.microsoft.com/office/drawing/2014/main" id="{9D82E82A-597E-2C4A-9CFB-70B066F7D7D1}"/>
                    </a:ext>
                  </a:extLst>
                </p:cNvPr>
                <p:cNvSpPr/>
                <p:nvPr/>
              </p:nvSpPr>
              <p:spPr>
                <a:xfrm>
                  <a:off x="1573612" y="4355125"/>
                  <a:ext cx="5734534" cy="1817557"/>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marL="285750" indent="-285750">
                    <a:spcBef>
                      <a:spcPts val="300"/>
                    </a:spcBef>
                    <a:spcAft>
                      <a:spcPts val="300"/>
                    </a:spcAft>
                    <a:buFont typeface="Arial" panose="020B0604020202020204" pitchFamily="34" charset="0"/>
                    <a:buChar char="•"/>
                  </a:pPr>
                  <a:r>
                    <a:rPr lang="en-US" altLang="en-US" sz="1400" b="1" dirty="0"/>
                    <a:t>Growth factors released by the retina</a:t>
                  </a:r>
                </a:p>
                <a:p>
                  <a:pPr marL="285750" indent="-285750">
                    <a:spcBef>
                      <a:spcPts val="300"/>
                    </a:spcBef>
                    <a:spcAft>
                      <a:spcPts val="300"/>
                    </a:spcAft>
                    <a:buFont typeface="Arial" panose="020B0604020202020204" pitchFamily="34" charset="0"/>
                    <a:buChar char="•"/>
                  </a:pPr>
                  <a:r>
                    <a:rPr lang="en-US" sz="1400" b="1" dirty="0"/>
                    <a:t>Growth factors stimulate the growth of new and fragile</a:t>
                  </a:r>
                  <a:br>
                    <a:rPr lang="en-US" sz="1400" b="1" dirty="0"/>
                  </a:br>
                  <a:r>
                    <a:rPr lang="en-US" sz="1400" b="1" dirty="0"/>
                    <a:t>blood vessels</a:t>
                  </a:r>
                </a:p>
                <a:p>
                  <a:pPr marL="285750" indent="-285750">
                    <a:spcBef>
                      <a:spcPts val="300"/>
                    </a:spcBef>
                    <a:spcAft>
                      <a:spcPts val="300"/>
                    </a:spcAft>
                    <a:buFont typeface="Arial" panose="020B0604020202020204" pitchFamily="34" charset="0"/>
                    <a:buChar char="•"/>
                  </a:pPr>
                  <a:r>
                    <a:rPr lang="en-US" sz="1400" b="1" dirty="0"/>
                    <a:t>Fragile blood vessels are ‘leaky’ – fluid builds up </a:t>
                  </a:r>
                </a:p>
                <a:p>
                  <a:pPr marL="285750" indent="-285750">
                    <a:spcBef>
                      <a:spcPts val="300"/>
                    </a:spcBef>
                    <a:spcAft>
                      <a:spcPts val="300"/>
                    </a:spcAft>
                    <a:buFont typeface="Arial" panose="020B0604020202020204" pitchFamily="34" charset="0"/>
                    <a:buChar char="•"/>
                  </a:pPr>
                  <a:r>
                    <a:rPr lang="en-US" altLang="en-US" sz="1400" b="1" dirty="0"/>
                    <a:t>Scar tissue formation and increased risk of retinal detachment</a:t>
                  </a:r>
                </a:p>
                <a:p>
                  <a:pPr marL="285750" indent="-285750">
                    <a:spcBef>
                      <a:spcPts val="300"/>
                    </a:spcBef>
                    <a:spcAft>
                      <a:spcPts val="300"/>
                    </a:spcAft>
                    <a:buFont typeface="Arial" panose="020B0604020202020204" pitchFamily="34" charset="0"/>
                    <a:buChar char="•"/>
                  </a:pPr>
                  <a:r>
                    <a:rPr lang="en-US" altLang="en-US" sz="1400" b="1" dirty="0"/>
                    <a:t>May result in permanent vision loss</a:t>
                  </a:r>
                </a:p>
              </p:txBody>
            </p:sp>
          </p:grpSp>
          <p:pic>
            <p:nvPicPr>
              <p:cNvPr id="70" name="Picture 4" descr="Click to view full size image">
                <a:extLst>
                  <a:ext uri="{FF2B5EF4-FFF2-40B4-BE49-F238E27FC236}">
                    <a16:creationId xmlns:a16="http://schemas.microsoft.com/office/drawing/2014/main" id="{18CDC0E4-B8F6-3C41-BFE4-3511CA9E37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0600" y="4846211"/>
                <a:ext cx="1864800" cy="1409789"/>
              </a:xfrm>
              <a:prstGeom prst="rect">
                <a:avLst/>
              </a:prstGeom>
              <a:grpFill/>
            </p:spPr>
          </p:pic>
        </p:grpSp>
      </p:grpSp>
      <p:pic>
        <p:nvPicPr>
          <p:cNvPr id="39" name="Picture 38">
            <a:extLst>
              <a:ext uri="{FF2B5EF4-FFF2-40B4-BE49-F238E27FC236}">
                <a16:creationId xmlns:a16="http://schemas.microsoft.com/office/drawing/2014/main" id="{EDFA0C06-4EF3-C14F-9EE8-FFFF719B6D0B}"/>
              </a:ext>
            </a:extLst>
          </p:cNvPr>
          <p:cNvPicPr>
            <a:picLocks noChangeAspect="1"/>
          </p:cNvPicPr>
          <p:nvPr/>
        </p:nvPicPr>
        <p:blipFill>
          <a:blip r:embed="rId6"/>
          <a:stretch>
            <a:fillRect/>
          </a:stretch>
        </p:blipFill>
        <p:spPr>
          <a:xfrm>
            <a:off x="10972800" y="407260"/>
            <a:ext cx="949034" cy="453164"/>
          </a:xfrm>
          <a:prstGeom prst="rect">
            <a:avLst/>
          </a:prstGeom>
        </p:spPr>
      </p:pic>
      <p:sp>
        <p:nvSpPr>
          <p:cNvPr id="41" name="TextBox 40">
            <a:extLst>
              <a:ext uri="{FF2B5EF4-FFF2-40B4-BE49-F238E27FC236}">
                <a16:creationId xmlns:a16="http://schemas.microsoft.com/office/drawing/2014/main" id="{F468CA3C-8CA1-C041-8194-2E1D3937BAD4}"/>
              </a:ext>
            </a:extLst>
          </p:cNvPr>
          <p:cNvSpPr txBox="1"/>
          <p:nvPr/>
        </p:nvSpPr>
        <p:spPr>
          <a:xfrm>
            <a:off x="533400" y="5862935"/>
            <a:ext cx="6003634" cy="461665"/>
          </a:xfrm>
          <a:prstGeom prst="rect">
            <a:avLst/>
          </a:prstGeom>
          <a:noFill/>
        </p:spPr>
        <p:txBody>
          <a:bodyPr wrap="square" rtlCol="0">
            <a:spAutoFit/>
          </a:bodyPr>
          <a:lstStyle/>
          <a:p>
            <a:r>
              <a:rPr lang="en-GB" sz="800" dirty="0"/>
              <a:t>DR, diabetic retinopathy</a:t>
            </a:r>
          </a:p>
          <a:p>
            <a:pPr marL="228600" indent="-228600">
              <a:buFontTx/>
              <a:buAutoNum type="arabicPeriod"/>
            </a:pPr>
            <a:r>
              <a:rPr lang="en-GB" sz="800" kern="0" dirty="0"/>
              <a:t>NEI. 2015: http://</a:t>
            </a:r>
            <a:r>
              <a:rPr lang="en-GB" sz="800" kern="0" dirty="0" err="1"/>
              <a:t>www.nei.nih.gov</a:t>
            </a:r>
            <a:r>
              <a:rPr lang="en-GB" sz="800" kern="0" dirty="0"/>
              <a:t>/health/diabetic/</a:t>
            </a:r>
            <a:r>
              <a:rPr lang="en-GB" sz="800" kern="0" dirty="0" err="1"/>
              <a:t>retinopathy.asp</a:t>
            </a:r>
            <a:r>
              <a:rPr lang="en-GB" sz="800" kern="0" dirty="0"/>
              <a:t> [accessed December 2015]; </a:t>
            </a:r>
          </a:p>
          <a:p>
            <a:pPr marL="228600" indent="-228600">
              <a:buFontTx/>
              <a:buAutoNum type="arabicPeriod"/>
            </a:pPr>
            <a:r>
              <a:rPr lang="en-GB" sz="800" kern="0" dirty="0"/>
              <a:t>Wilkinson CP, et al. Ophthalmology 2003;110:1677-82.</a:t>
            </a:r>
          </a:p>
        </p:txBody>
      </p:sp>
      <p:grpSp>
        <p:nvGrpSpPr>
          <p:cNvPr id="35" name="Group 34">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36" name="Pie 3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7" name="Block Arc 36">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8" name="Picture 37">
            <a:extLst>
              <a:ext uri="{FF2B5EF4-FFF2-40B4-BE49-F238E27FC236}">
                <a16:creationId xmlns:a16="http://schemas.microsoft.com/office/drawing/2014/main" id="{951B298D-4A9F-054C-BA6A-8A4048E19951}"/>
              </a:ext>
            </a:extLst>
          </p:cNvPr>
          <p:cNvPicPr>
            <a:picLocks noChangeAspect="1"/>
          </p:cNvPicPr>
          <p:nvPr/>
        </p:nvPicPr>
        <p:blipFill>
          <a:blip r:embed="rId7"/>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247999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23</a:t>
            </a:fld>
            <a:endParaRPr lang="uk-UA" dirty="0"/>
          </a:p>
        </p:txBody>
      </p:sp>
      <p:sp>
        <p:nvSpPr>
          <p:cNvPr id="242" name="TextBox 241"/>
          <p:cNvSpPr txBox="1"/>
          <p:nvPr/>
        </p:nvSpPr>
        <p:spPr>
          <a:xfrm>
            <a:off x="533400" y="5729069"/>
            <a:ext cx="6003634" cy="584775"/>
          </a:xfrm>
          <a:prstGeom prst="rect">
            <a:avLst/>
          </a:prstGeom>
          <a:noFill/>
        </p:spPr>
        <p:txBody>
          <a:bodyPr wrap="square" rtlCol="0">
            <a:spAutoFit/>
          </a:bodyPr>
          <a:lstStyle/>
          <a:p>
            <a:r>
              <a:rPr lang="en-GB" sz="800" dirty="0"/>
              <a:t>1. Klein R, et al. Ophthalmology 1984;91:1464-74; 2. RNIB. Diabetes-related eye conditions. 2014: http://</a:t>
            </a:r>
            <a:r>
              <a:rPr lang="en-GB" sz="800" dirty="0" err="1"/>
              <a:t>www.rnib.org.uk</a:t>
            </a:r>
            <a:r>
              <a:rPr lang="en-GB" sz="800" dirty="0"/>
              <a:t>/</a:t>
            </a:r>
            <a:r>
              <a:rPr lang="en-GB" sz="800" dirty="0" err="1"/>
              <a:t>eyehealth</a:t>
            </a:r>
            <a:r>
              <a:rPr lang="en-GB" sz="800" dirty="0"/>
              <a:t>/</a:t>
            </a:r>
            <a:r>
              <a:rPr lang="en-GB" sz="800" dirty="0" err="1"/>
              <a:t>eyeconditions</a:t>
            </a:r>
            <a:r>
              <a:rPr lang="en-GB" sz="800" dirty="0"/>
              <a:t>/</a:t>
            </a:r>
            <a:r>
              <a:rPr lang="en-GB" sz="800" dirty="0" err="1"/>
              <a:t>eyeconditionsdn</a:t>
            </a:r>
            <a:r>
              <a:rPr lang="en-GB" sz="800" dirty="0"/>
              <a:t>/Pages/</a:t>
            </a:r>
            <a:r>
              <a:rPr lang="en-GB" sz="800" dirty="0" err="1"/>
              <a:t>diabetes.aspx</a:t>
            </a:r>
            <a:r>
              <a:rPr lang="en-GB" sz="800" dirty="0"/>
              <a:t> [accessed</a:t>
            </a:r>
            <a:br>
              <a:rPr lang="en-GB" sz="800" dirty="0"/>
            </a:br>
            <a:r>
              <a:rPr lang="en-GB" sz="800" dirty="0"/>
              <a:t>December 2015]; 3. Bhagat N, et al. </a:t>
            </a:r>
            <a:r>
              <a:rPr lang="en-GB" sz="800" dirty="0" err="1"/>
              <a:t>Surv</a:t>
            </a:r>
            <a:r>
              <a:rPr lang="en-GB" sz="800" dirty="0"/>
              <a:t> </a:t>
            </a:r>
            <a:r>
              <a:rPr lang="en-GB" sz="800" dirty="0" err="1"/>
              <a:t>Ophthalmol</a:t>
            </a:r>
            <a:r>
              <a:rPr lang="en-GB" sz="800" dirty="0"/>
              <a:t> 2009;54:1-32; 4. Schmidt-</a:t>
            </a:r>
            <a:r>
              <a:rPr lang="en-GB" sz="800" dirty="0" err="1"/>
              <a:t>Erfurth</a:t>
            </a:r>
            <a:r>
              <a:rPr lang="en-GB" sz="800" dirty="0"/>
              <a:t> U. et al ,A Clinical and Technical Update. New York: Springer 2012. p. 175-208.</a:t>
            </a: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74639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defRPr/>
            </a:pPr>
            <a:r>
              <a:rPr lang="en-US" sz="3200" spc="-100" dirty="0"/>
              <a:t>Diabetic Macular Edema</a:t>
            </a:r>
            <a:endParaRPr lang="en-US" sz="3200" spc="-100" baseline="30000" dirty="0"/>
          </a:p>
        </p:txBody>
      </p:sp>
      <p:sp>
        <p:nvSpPr>
          <p:cNvPr id="5" name="Rectangle 4">
            <a:extLst>
              <a:ext uri="{FF2B5EF4-FFF2-40B4-BE49-F238E27FC236}">
                <a16:creationId xmlns:a16="http://schemas.microsoft.com/office/drawing/2014/main" id="{0269C25E-83EF-AD46-88AA-28DDE39AC5B2}"/>
              </a:ext>
            </a:extLst>
          </p:cNvPr>
          <p:cNvSpPr/>
          <p:nvPr/>
        </p:nvSpPr>
        <p:spPr>
          <a:xfrm>
            <a:off x="1205483" y="4392950"/>
            <a:ext cx="4998719" cy="1215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r>
              <a:rPr lang="en-US" sz="1800" b="1" dirty="0">
                <a:solidFill>
                  <a:schemeClr val="bg1"/>
                </a:solidFill>
              </a:rPr>
              <a:t>Clinically Significant Macular Edema:</a:t>
            </a:r>
            <a:r>
              <a:rPr lang="en-US" sz="1800" dirty="0">
                <a:solidFill>
                  <a:schemeClr val="bg1"/>
                </a:solidFill>
              </a:rPr>
              <a:t> </a:t>
            </a:r>
          </a:p>
          <a:p>
            <a:pPr algn="ctr">
              <a:lnSpc>
                <a:spcPts val="2000"/>
              </a:lnSpc>
            </a:pPr>
            <a:r>
              <a:rPr lang="en-US" sz="1800" dirty="0">
                <a:solidFill>
                  <a:schemeClr val="bg1"/>
                </a:solidFill>
              </a:rPr>
              <a:t>Retinal thickening within 500 µm of the macular center or hard exudates within 500 µm of the macular center</a:t>
            </a:r>
          </a:p>
        </p:txBody>
      </p:sp>
      <p:sp>
        <p:nvSpPr>
          <p:cNvPr id="83" name="object 7">
            <a:extLst>
              <a:ext uri="{FF2B5EF4-FFF2-40B4-BE49-F238E27FC236}">
                <a16:creationId xmlns:a16="http://schemas.microsoft.com/office/drawing/2014/main" id="{6A9E6822-C805-5544-A0D9-C37BAD05A7CA}"/>
              </a:ext>
            </a:extLst>
          </p:cNvPr>
          <p:cNvSpPr>
            <a:spLocks noChangeAspect="1"/>
          </p:cNvSpPr>
          <p:nvPr/>
        </p:nvSpPr>
        <p:spPr>
          <a:xfrm>
            <a:off x="1143000" y="1575442"/>
            <a:ext cx="5061203" cy="2574034"/>
          </a:xfrm>
          <a:prstGeom prst="rect">
            <a:avLst/>
          </a:prstGeom>
          <a:blipFill>
            <a:blip r:embed="rId2" cstate="print"/>
            <a:stretch>
              <a:fillRect/>
            </a:stretch>
          </a:blipFill>
        </p:spPr>
        <p:txBody>
          <a:bodyPr wrap="square" lIns="0" tIns="0" rIns="0" bIns="0" rtlCol="0"/>
          <a:lstStyle/>
          <a:p>
            <a:endParaRPr sz="2000" dirty="0"/>
          </a:p>
        </p:txBody>
      </p:sp>
      <p:sp>
        <p:nvSpPr>
          <p:cNvPr id="84" name="object 8">
            <a:extLst>
              <a:ext uri="{FF2B5EF4-FFF2-40B4-BE49-F238E27FC236}">
                <a16:creationId xmlns:a16="http://schemas.microsoft.com/office/drawing/2014/main" id="{FDE324A0-FBCA-7C44-B5C8-5DAFA4C6FB73}"/>
              </a:ext>
            </a:extLst>
          </p:cNvPr>
          <p:cNvSpPr/>
          <p:nvPr/>
        </p:nvSpPr>
        <p:spPr>
          <a:xfrm>
            <a:off x="1205484" y="1575441"/>
            <a:ext cx="414655" cy="532130"/>
          </a:xfrm>
          <a:custGeom>
            <a:avLst/>
            <a:gdLst/>
            <a:ahLst/>
            <a:cxnLst/>
            <a:rect l="l" t="t" r="r" b="b"/>
            <a:pathLst>
              <a:path w="414655" h="532130">
                <a:moveTo>
                  <a:pt x="0" y="531876"/>
                </a:moveTo>
                <a:lnTo>
                  <a:pt x="414528" y="531876"/>
                </a:lnTo>
                <a:lnTo>
                  <a:pt x="414528" y="0"/>
                </a:lnTo>
                <a:lnTo>
                  <a:pt x="0" y="0"/>
                </a:lnTo>
                <a:lnTo>
                  <a:pt x="0" y="531876"/>
                </a:lnTo>
                <a:close/>
              </a:path>
            </a:pathLst>
          </a:custGeom>
          <a:solidFill>
            <a:srgbClr val="000000"/>
          </a:solidFill>
        </p:spPr>
        <p:txBody>
          <a:bodyPr wrap="square" lIns="0" tIns="0" rIns="0" bIns="0" rtlCol="0"/>
          <a:lstStyle/>
          <a:p>
            <a:endParaRPr sz="2000"/>
          </a:p>
        </p:txBody>
      </p:sp>
      <p:sp>
        <p:nvSpPr>
          <p:cNvPr id="85" name="object 10">
            <a:extLst>
              <a:ext uri="{FF2B5EF4-FFF2-40B4-BE49-F238E27FC236}">
                <a16:creationId xmlns:a16="http://schemas.microsoft.com/office/drawing/2014/main" id="{5C502FF6-5406-0B48-91D5-F1DB2527064C}"/>
              </a:ext>
            </a:extLst>
          </p:cNvPr>
          <p:cNvSpPr/>
          <p:nvPr/>
        </p:nvSpPr>
        <p:spPr>
          <a:xfrm>
            <a:off x="4594097" y="2255907"/>
            <a:ext cx="76200" cy="1329690"/>
          </a:xfrm>
          <a:custGeom>
            <a:avLst/>
            <a:gdLst/>
            <a:ahLst/>
            <a:cxnLst/>
            <a:rect l="l" t="t" r="r" b="b"/>
            <a:pathLst>
              <a:path w="76200" h="1329689">
                <a:moveTo>
                  <a:pt x="28193" y="1253490"/>
                </a:moveTo>
                <a:lnTo>
                  <a:pt x="0" y="1253490"/>
                </a:lnTo>
                <a:lnTo>
                  <a:pt x="38099" y="1329690"/>
                </a:lnTo>
                <a:lnTo>
                  <a:pt x="69849" y="1266190"/>
                </a:lnTo>
                <a:lnTo>
                  <a:pt x="28193" y="1266190"/>
                </a:lnTo>
                <a:lnTo>
                  <a:pt x="28193" y="1253490"/>
                </a:lnTo>
                <a:close/>
              </a:path>
              <a:path w="76200" h="1329689">
                <a:moveTo>
                  <a:pt x="48005" y="63500"/>
                </a:moveTo>
                <a:lnTo>
                  <a:pt x="28193" y="63500"/>
                </a:lnTo>
                <a:lnTo>
                  <a:pt x="28193" y="1266190"/>
                </a:lnTo>
                <a:lnTo>
                  <a:pt x="48005" y="1266190"/>
                </a:lnTo>
                <a:lnTo>
                  <a:pt x="48005" y="63500"/>
                </a:lnTo>
                <a:close/>
              </a:path>
              <a:path w="76200" h="1329689">
                <a:moveTo>
                  <a:pt x="76199" y="1253490"/>
                </a:moveTo>
                <a:lnTo>
                  <a:pt x="48005" y="1253490"/>
                </a:lnTo>
                <a:lnTo>
                  <a:pt x="48005" y="1266190"/>
                </a:lnTo>
                <a:lnTo>
                  <a:pt x="69849" y="1266190"/>
                </a:lnTo>
                <a:lnTo>
                  <a:pt x="76199" y="1253490"/>
                </a:lnTo>
                <a:close/>
              </a:path>
              <a:path w="76200" h="1329689">
                <a:moveTo>
                  <a:pt x="38099" y="0"/>
                </a:moveTo>
                <a:lnTo>
                  <a:pt x="0" y="76200"/>
                </a:lnTo>
                <a:lnTo>
                  <a:pt x="28193" y="76200"/>
                </a:lnTo>
                <a:lnTo>
                  <a:pt x="28193" y="63500"/>
                </a:lnTo>
                <a:lnTo>
                  <a:pt x="69849" y="63500"/>
                </a:lnTo>
                <a:lnTo>
                  <a:pt x="38099" y="0"/>
                </a:lnTo>
                <a:close/>
              </a:path>
              <a:path w="76200" h="1329689">
                <a:moveTo>
                  <a:pt x="69849" y="63500"/>
                </a:moveTo>
                <a:lnTo>
                  <a:pt x="48005" y="63500"/>
                </a:lnTo>
                <a:lnTo>
                  <a:pt x="48005" y="76200"/>
                </a:lnTo>
                <a:lnTo>
                  <a:pt x="76199" y="76200"/>
                </a:lnTo>
                <a:lnTo>
                  <a:pt x="69849" y="63500"/>
                </a:lnTo>
                <a:close/>
              </a:path>
            </a:pathLst>
          </a:custGeom>
          <a:solidFill>
            <a:srgbClr val="FFFFFF"/>
          </a:solidFill>
        </p:spPr>
        <p:txBody>
          <a:bodyPr wrap="square" lIns="0" tIns="0" rIns="0" bIns="0" rtlCol="0"/>
          <a:lstStyle/>
          <a:p>
            <a:endParaRPr sz="2000"/>
          </a:p>
        </p:txBody>
      </p:sp>
      <p:sp>
        <p:nvSpPr>
          <p:cNvPr id="86" name="object 11">
            <a:extLst>
              <a:ext uri="{FF2B5EF4-FFF2-40B4-BE49-F238E27FC236}">
                <a16:creationId xmlns:a16="http://schemas.microsoft.com/office/drawing/2014/main" id="{AC2E6A46-193C-FF48-BCAA-6179D89D8693}"/>
              </a:ext>
            </a:extLst>
          </p:cNvPr>
          <p:cNvSpPr/>
          <p:nvPr/>
        </p:nvSpPr>
        <p:spPr>
          <a:xfrm>
            <a:off x="1495551" y="3010414"/>
            <a:ext cx="219075" cy="287655"/>
          </a:xfrm>
          <a:custGeom>
            <a:avLst/>
            <a:gdLst/>
            <a:ahLst/>
            <a:cxnLst/>
            <a:rect l="l" t="t" r="r" b="b"/>
            <a:pathLst>
              <a:path w="219075" h="287655">
                <a:moveTo>
                  <a:pt x="124586" y="226314"/>
                </a:moveTo>
                <a:lnTo>
                  <a:pt x="118871" y="228727"/>
                </a:lnTo>
                <a:lnTo>
                  <a:pt x="116712" y="233807"/>
                </a:lnTo>
                <a:lnTo>
                  <a:pt x="114553" y="238760"/>
                </a:lnTo>
                <a:lnTo>
                  <a:pt x="116966" y="244602"/>
                </a:lnTo>
                <a:lnTo>
                  <a:pt x="121919" y="246761"/>
                </a:lnTo>
                <a:lnTo>
                  <a:pt x="218820" y="287655"/>
                </a:lnTo>
                <a:lnTo>
                  <a:pt x="217702" y="277876"/>
                </a:lnTo>
                <a:lnTo>
                  <a:pt x="199135" y="277876"/>
                </a:lnTo>
                <a:lnTo>
                  <a:pt x="177217" y="248604"/>
                </a:lnTo>
                <a:lnTo>
                  <a:pt x="124586" y="226314"/>
                </a:lnTo>
                <a:close/>
              </a:path>
              <a:path w="219075" h="287655">
                <a:moveTo>
                  <a:pt x="177217" y="248604"/>
                </a:moveTo>
                <a:lnTo>
                  <a:pt x="199135" y="277876"/>
                </a:lnTo>
                <a:lnTo>
                  <a:pt x="205622" y="273050"/>
                </a:lnTo>
                <a:lnTo>
                  <a:pt x="197230" y="273050"/>
                </a:lnTo>
                <a:lnTo>
                  <a:pt x="195309" y="256267"/>
                </a:lnTo>
                <a:lnTo>
                  <a:pt x="177217" y="248604"/>
                </a:lnTo>
                <a:close/>
              </a:path>
              <a:path w="219075" h="287655">
                <a:moveTo>
                  <a:pt x="201294" y="173863"/>
                </a:moveTo>
                <a:lnTo>
                  <a:pt x="190372" y="175133"/>
                </a:lnTo>
                <a:lnTo>
                  <a:pt x="186562" y="180086"/>
                </a:lnTo>
                <a:lnTo>
                  <a:pt x="187197" y="185420"/>
                </a:lnTo>
                <a:lnTo>
                  <a:pt x="193078" y="236779"/>
                </a:lnTo>
                <a:lnTo>
                  <a:pt x="215010" y="266065"/>
                </a:lnTo>
                <a:lnTo>
                  <a:pt x="199135" y="277876"/>
                </a:lnTo>
                <a:lnTo>
                  <a:pt x="217702" y="277876"/>
                </a:lnTo>
                <a:lnTo>
                  <a:pt x="206247" y="177800"/>
                </a:lnTo>
                <a:lnTo>
                  <a:pt x="201294" y="173863"/>
                </a:lnTo>
                <a:close/>
              </a:path>
              <a:path w="219075" h="287655">
                <a:moveTo>
                  <a:pt x="195309" y="256267"/>
                </a:moveTo>
                <a:lnTo>
                  <a:pt x="197230" y="273050"/>
                </a:lnTo>
                <a:lnTo>
                  <a:pt x="210946" y="262890"/>
                </a:lnTo>
                <a:lnTo>
                  <a:pt x="195309" y="256267"/>
                </a:lnTo>
                <a:close/>
              </a:path>
              <a:path w="219075" h="287655">
                <a:moveTo>
                  <a:pt x="193078" y="236779"/>
                </a:moveTo>
                <a:lnTo>
                  <a:pt x="195309" y="256267"/>
                </a:lnTo>
                <a:lnTo>
                  <a:pt x="210946" y="262890"/>
                </a:lnTo>
                <a:lnTo>
                  <a:pt x="197230" y="273050"/>
                </a:lnTo>
                <a:lnTo>
                  <a:pt x="205622" y="273050"/>
                </a:lnTo>
                <a:lnTo>
                  <a:pt x="215010" y="266065"/>
                </a:lnTo>
                <a:lnTo>
                  <a:pt x="193078" y="236779"/>
                </a:lnTo>
                <a:close/>
              </a:path>
              <a:path w="219075" h="287655">
                <a:moveTo>
                  <a:pt x="15747" y="0"/>
                </a:moveTo>
                <a:lnTo>
                  <a:pt x="0" y="11938"/>
                </a:lnTo>
                <a:lnTo>
                  <a:pt x="177217" y="248604"/>
                </a:lnTo>
                <a:lnTo>
                  <a:pt x="195309" y="256267"/>
                </a:lnTo>
                <a:lnTo>
                  <a:pt x="193078" y="236779"/>
                </a:lnTo>
                <a:lnTo>
                  <a:pt x="15747" y="0"/>
                </a:lnTo>
                <a:close/>
              </a:path>
            </a:pathLst>
          </a:custGeom>
          <a:solidFill>
            <a:srgbClr val="FFFFFF"/>
          </a:solidFill>
        </p:spPr>
        <p:txBody>
          <a:bodyPr wrap="square" lIns="0" tIns="0" rIns="0" bIns="0" rtlCol="0"/>
          <a:lstStyle/>
          <a:p>
            <a:endParaRPr sz="2000"/>
          </a:p>
        </p:txBody>
      </p:sp>
      <p:sp>
        <p:nvSpPr>
          <p:cNvPr id="87" name="object 12">
            <a:extLst>
              <a:ext uri="{FF2B5EF4-FFF2-40B4-BE49-F238E27FC236}">
                <a16:creationId xmlns:a16="http://schemas.microsoft.com/office/drawing/2014/main" id="{4EBE189E-473A-8640-BE33-AA15BC1AF1CE}"/>
              </a:ext>
            </a:extLst>
          </p:cNvPr>
          <p:cNvSpPr/>
          <p:nvPr/>
        </p:nvSpPr>
        <p:spPr>
          <a:xfrm>
            <a:off x="2216657" y="3586358"/>
            <a:ext cx="212090" cy="292735"/>
          </a:xfrm>
          <a:custGeom>
            <a:avLst/>
            <a:gdLst/>
            <a:ahLst/>
            <a:cxnLst/>
            <a:rect l="l" t="t" r="r" b="b"/>
            <a:pathLst>
              <a:path w="212089" h="292735">
                <a:moveTo>
                  <a:pt x="22748" y="32024"/>
                </a:moveTo>
                <a:lnTo>
                  <a:pt x="24526" y="51558"/>
                </a:lnTo>
                <a:lnTo>
                  <a:pt x="195706" y="292226"/>
                </a:lnTo>
                <a:lnTo>
                  <a:pt x="211835" y="280669"/>
                </a:lnTo>
                <a:lnTo>
                  <a:pt x="40655" y="40113"/>
                </a:lnTo>
                <a:lnTo>
                  <a:pt x="22748" y="32024"/>
                </a:lnTo>
                <a:close/>
              </a:path>
              <a:path w="212089" h="292735">
                <a:moveTo>
                  <a:pt x="0" y="0"/>
                </a:moveTo>
                <a:lnTo>
                  <a:pt x="9524" y="104774"/>
                </a:lnTo>
                <a:lnTo>
                  <a:pt x="9905" y="110235"/>
                </a:lnTo>
                <a:lnTo>
                  <a:pt x="14731" y="114172"/>
                </a:lnTo>
                <a:lnTo>
                  <a:pt x="25653" y="113156"/>
                </a:lnTo>
                <a:lnTo>
                  <a:pt x="29717" y="108330"/>
                </a:lnTo>
                <a:lnTo>
                  <a:pt x="29209" y="102996"/>
                </a:lnTo>
                <a:lnTo>
                  <a:pt x="24526" y="51558"/>
                </a:lnTo>
                <a:lnTo>
                  <a:pt x="3301" y="21716"/>
                </a:lnTo>
                <a:lnTo>
                  <a:pt x="19430" y="10286"/>
                </a:lnTo>
                <a:lnTo>
                  <a:pt x="22776" y="10286"/>
                </a:lnTo>
                <a:lnTo>
                  <a:pt x="0" y="0"/>
                </a:lnTo>
                <a:close/>
              </a:path>
              <a:path w="212089" h="292735">
                <a:moveTo>
                  <a:pt x="22776" y="10286"/>
                </a:moveTo>
                <a:lnTo>
                  <a:pt x="19430" y="10286"/>
                </a:lnTo>
                <a:lnTo>
                  <a:pt x="40655" y="40113"/>
                </a:lnTo>
                <a:lnTo>
                  <a:pt x="92709" y="63626"/>
                </a:lnTo>
                <a:lnTo>
                  <a:pt x="98551" y="61340"/>
                </a:lnTo>
                <a:lnTo>
                  <a:pt x="100837" y="56387"/>
                </a:lnTo>
                <a:lnTo>
                  <a:pt x="102996" y="51434"/>
                </a:lnTo>
                <a:lnTo>
                  <a:pt x="100837" y="45465"/>
                </a:lnTo>
                <a:lnTo>
                  <a:pt x="95884" y="43306"/>
                </a:lnTo>
                <a:lnTo>
                  <a:pt x="22776" y="10286"/>
                </a:lnTo>
                <a:close/>
              </a:path>
              <a:path w="212089" h="292735">
                <a:moveTo>
                  <a:pt x="19430" y="10286"/>
                </a:moveTo>
                <a:lnTo>
                  <a:pt x="3301" y="21716"/>
                </a:lnTo>
                <a:lnTo>
                  <a:pt x="24526" y="51558"/>
                </a:lnTo>
                <a:lnTo>
                  <a:pt x="22748" y="32024"/>
                </a:lnTo>
                <a:lnTo>
                  <a:pt x="7238" y="25018"/>
                </a:lnTo>
                <a:lnTo>
                  <a:pt x="21208" y="15112"/>
                </a:lnTo>
                <a:lnTo>
                  <a:pt x="22865" y="15112"/>
                </a:lnTo>
                <a:lnTo>
                  <a:pt x="19430" y="10286"/>
                </a:lnTo>
                <a:close/>
              </a:path>
              <a:path w="212089" h="292735">
                <a:moveTo>
                  <a:pt x="22865" y="15112"/>
                </a:moveTo>
                <a:lnTo>
                  <a:pt x="21208" y="15112"/>
                </a:lnTo>
                <a:lnTo>
                  <a:pt x="22748" y="32024"/>
                </a:lnTo>
                <a:lnTo>
                  <a:pt x="40655" y="40113"/>
                </a:lnTo>
                <a:lnTo>
                  <a:pt x="22865" y="15112"/>
                </a:lnTo>
                <a:close/>
              </a:path>
              <a:path w="212089" h="292735">
                <a:moveTo>
                  <a:pt x="21208" y="15112"/>
                </a:moveTo>
                <a:lnTo>
                  <a:pt x="7238" y="25018"/>
                </a:lnTo>
                <a:lnTo>
                  <a:pt x="22748" y="32024"/>
                </a:lnTo>
                <a:lnTo>
                  <a:pt x="21208" y="15112"/>
                </a:lnTo>
                <a:close/>
              </a:path>
            </a:pathLst>
          </a:custGeom>
          <a:solidFill>
            <a:srgbClr val="FFFFFF"/>
          </a:solidFill>
        </p:spPr>
        <p:txBody>
          <a:bodyPr wrap="square" lIns="0" tIns="0" rIns="0" bIns="0" rtlCol="0"/>
          <a:lstStyle/>
          <a:p>
            <a:endParaRPr sz="2000"/>
          </a:p>
        </p:txBody>
      </p:sp>
      <p:sp>
        <p:nvSpPr>
          <p:cNvPr id="88" name="object 13">
            <a:extLst>
              <a:ext uri="{FF2B5EF4-FFF2-40B4-BE49-F238E27FC236}">
                <a16:creationId xmlns:a16="http://schemas.microsoft.com/office/drawing/2014/main" id="{C68B0FFC-3EF0-C146-9802-F02E872C6900}"/>
              </a:ext>
            </a:extLst>
          </p:cNvPr>
          <p:cNvSpPr/>
          <p:nvPr/>
        </p:nvSpPr>
        <p:spPr>
          <a:xfrm>
            <a:off x="1275587" y="1612016"/>
            <a:ext cx="414655" cy="532130"/>
          </a:xfrm>
          <a:custGeom>
            <a:avLst/>
            <a:gdLst/>
            <a:ahLst/>
            <a:cxnLst/>
            <a:rect l="l" t="t" r="r" b="b"/>
            <a:pathLst>
              <a:path w="414655" h="532130">
                <a:moveTo>
                  <a:pt x="0" y="531876"/>
                </a:moveTo>
                <a:lnTo>
                  <a:pt x="414528" y="531876"/>
                </a:lnTo>
                <a:lnTo>
                  <a:pt x="414528" y="0"/>
                </a:lnTo>
                <a:lnTo>
                  <a:pt x="0" y="0"/>
                </a:lnTo>
                <a:lnTo>
                  <a:pt x="0" y="531876"/>
                </a:lnTo>
                <a:close/>
              </a:path>
            </a:pathLst>
          </a:custGeom>
          <a:solidFill>
            <a:srgbClr val="000000"/>
          </a:solidFill>
        </p:spPr>
        <p:txBody>
          <a:bodyPr wrap="square" lIns="0" tIns="0" rIns="0" bIns="0" rtlCol="0"/>
          <a:lstStyle/>
          <a:p>
            <a:endParaRPr sz="2000"/>
          </a:p>
        </p:txBody>
      </p:sp>
      <p:sp>
        <p:nvSpPr>
          <p:cNvPr id="89" name="Rounded Rectangle 88">
            <a:extLst>
              <a:ext uri="{FF2B5EF4-FFF2-40B4-BE49-F238E27FC236}">
                <a16:creationId xmlns:a16="http://schemas.microsoft.com/office/drawing/2014/main" id="{A2BCCBA1-4643-714B-BA7C-098198847C3E}"/>
              </a:ext>
            </a:extLst>
          </p:cNvPr>
          <p:cNvSpPr/>
          <p:nvPr/>
        </p:nvSpPr>
        <p:spPr>
          <a:xfrm>
            <a:off x="4267200" y="1441315"/>
            <a:ext cx="1653414" cy="307643"/>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solidFill>
                <a:schemeClr val="accent2">
                  <a:lumMod val="20000"/>
                  <a:lumOff val="80000"/>
                </a:schemeClr>
              </a:solidFill>
            </a:endParaRPr>
          </a:p>
        </p:txBody>
      </p:sp>
      <p:sp>
        <p:nvSpPr>
          <p:cNvPr id="90" name="object 28">
            <a:extLst>
              <a:ext uri="{FF2B5EF4-FFF2-40B4-BE49-F238E27FC236}">
                <a16:creationId xmlns:a16="http://schemas.microsoft.com/office/drawing/2014/main" id="{3D36C262-38EE-C64E-80B9-AAD5D87A41DE}"/>
              </a:ext>
            </a:extLst>
          </p:cNvPr>
          <p:cNvSpPr txBox="1"/>
          <p:nvPr/>
        </p:nvSpPr>
        <p:spPr>
          <a:xfrm>
            <a:off x="4437086" y="1470562"/>
            <a:ext cx="1554480" cy="184666"/>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Retinal</a:t>
            </a:r>
            <a:r>
              <a:rPr sz="1200" b="1" spc="-75" dirty="0">
                <a:solidFill>
                  <a:srgbClr val="FFFFFF"/>
                </a:solidFill>
                <a:latin typeface="Arial"/>
                <a:cs typeface="Arial"/>
              </a:rPr>
              <a:t> </a:t>
            </a:r>
            <a:r>
              <a:rPr sz="1200" b="1" spc="-5" dirty="0">
                <a:solidFill>
                  <a:srgbClr val="FFFFFF"/>
                </a:solidFill>
                <a:latin typeface="Arial"/>
                <a:cs typeface="Arial"/>
              </a:rPr>
              <a:t>thickening</a:t>
            </a:r>
            <a:endParaRPr sz="1200" dirty="0">
              <a:latin typeface="Arial"/>
              <a:cs typeface="Arial"/>
            </a:endParaRPr>
          </a:p>
        </p:txBody>
      </p:sp>
      <p:sp>
        <p:nvSpPr>
          <p:cNvPr id="91" name="Rounded Rectangle 90">
            <a:extLst>
              <a:ext uri="{FF2B5EF4-FFF2-40B4-BE49-F238E27FC236}">
                <a16:creationId xmlns:a16="http://schemas.microsoft.com/office/drawing/2014/main" id="{8E89DD29-DAB8-EC45-9F85-E1A97B5E8584}"/>
              </a:ext>
            </a:extLst>
          </p:cNvPr>
          <p:cNvSpPr/>
          <p:nvPr/>
        </p:nvSpPr>
        <p:spPr>
          <a:xfrm>
            <a:off x="2357915" y="3988573"/>
            <a:ext cx="1071086" cy="307643"/>
          </a:xfrm>
          <a:prstGeom prst="roundRect">
            <a:avLst>
              <a:gd name="adj" fmla="val 50000"/>
            </a:avLst>
          </a:prstGeom>
          <a:solidFill>
            <a:schemeClr val="accent2"/>
          </a:solidFill>
          <a:ln>
            <a:solidFill>
              <a:schemeClr val="bg1"/>
            </a:solid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solidFill>
                <a:schemeClr val="accent2">
                  <a:lumMod val="20000"/>
                  <a:lumOff val="80000"/>
                </a:schemeClr>
              </a:solidFill>
            </a:endParaRPr>
          </a:p>
        </p:txBody>
      </p:sp>
      <p:sp>
        <p:nvSpPr>
          <p:cNvPr id="92" name="object 28">
            <a:extLst>
              <a:ext uri="{FF2B5EF4-FFF2-40B4-BE49-F238E27FC236}">
                <a16:creationId xmlns:a16="http://schemas.microsoft.com/office/drawing/2014/main" id="{B703C479-E73D-8647-9E1C-438002CA513E}"/>
              </a:ext>
            </a:extLst>
          </p:cNvPr>
          <p:cNvSpPr txBox="1"/>
          <p:nvPr/>
        </p:nvSpPr>
        <p:spPr>
          <a:xfrm>
            <a:off x="2357915" y="4017820"/>
            <a:ext cx="1554480" cy="184666"/>
          </a:xfrm>
          <a:prstGeom prst="rect">
            <a:avLst/>
          </a:prstGeom>
        </p:spPr>
        <p:txBody>
          <a:bodyPr vert="horz" wrap="square" lIns="0" tIns="0" rIns="0" bIns="0" rtlCol="0">
            <a:spAutoFit/>
          </a:bodyPr>
          <a:lstStyle/>
          <a:p>
            <a:pPr marL="271780">
              <a:lnSpc>
                <a:spcPct val="100000"/>
              </a:lnSpc>
            </a:pPr>
            <a:r>
              <a:rPr lang="en-IN" sz="1200" b="1" spc="-10" dirty="0">
                <a:solidFill>
                  <a:srgbClr val="FFFFFF"/>
                </a:solidFill>
                <a:cs typeface="Arial"/>
              </a:rPr>
              <a:t>Cho</a:t>
            </a:r>
            <a:r>
              <a:rPr lang="en-IN" sz="1200" b="1" dirty="0">
                <a:solidFill>
                  <a:srgbClr val="FFFFFF"/>
                </a:solidFill>
                <a:cs typeface="Arial"/>
              </a:rPr>
              <a:t>r</a:t>
            </a:r>
            <a:r>
              <a:rPr lang="en-IN" sz="1200" b="1" spc="-10" dirty="0">
                <a:solidFill>
                  <a:srgbClr val="FFFFFF"/>
                </a:solidFill>
                <a:cs typeface="Arial"/>
              </a:rPr>
              <a:t>o</a:t>
            </a:r>
            <a:r>
              <a:rPr lang="en-IN" sz="1200" b="1" dirty="0">
                <a:solidFill>
                  <a:srgbClr val="FFFFFF"/>
                </a:solidFill>
                <a:cs typeface="Arial"/>
              </a:rPr>
              <a:t>id</a:t>
            </a:r>
            <a:endParaRPr lang="en-IN" sz="1200" dirty="0">
              <a:cs typeface="Arial"/>
            </a:endParaRPr>
          </a:p>
        </p:txBody>
      </p:sp>
      <p:sp>
        <p:nvSpPr>
          <p:cNvPr id="93" name="Rounded Rectangle 92">
            <a:extLst>
              <a:ext uri="{FF2B5EF4-FFF2-40B4-BE49-F238E27FC236}">
                <a16:creationId xmlns:a16="http://schemas.microsoft.com/office/drawing/2014/main" id="{662DF7AC-5F1E-F546-8673-F339E8E809B8}"/>
              </a:ext>
            </a:extLst>
          </p:cNvPr>
          <p:cNvSpPr/>
          <p:nvPr/>
        </p:nvSpPr>
        <p:spPr>
          <a:xfrm>
            <a:off x="668844" y="2655137"/>
            <a:ext cx="1083756" cy="307643"/>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solidFill>
                <a:schemeClr val="accent2">
                  <a:lumMod val="20000"/>
                  <a:lumOff val="80000"/>
                </a:schemeClr>
              </a:solidFill>
            </a:endParaRPr>
          </a:p>
        </p:txBody>
      </p:sp>
      <p:sp>
        <p:nvSpPr>
          <p:cNvPr id="94" name="object 28">
            <a:extLst>
              <a:ext uri="{FF2B5EF4-FFF2-40B4-BE49-F238E27FC236}">
                <a16:creationId xmlns:a16="http://schemas.microsoft.com/office/drawing/2014/main" id="{B21F222D-D78C-9C4A-97CC-76AADCDBF763}"/>
              </a:ext>
            </a:extLst>
          </p:cNvPr>
          <p:cNvSpPr txBox="1"/>
          <p:nvPr/>
        </p:nvSpPr>
        <p:spPr>
          <a:xfrm>
            <a:off x="838730" y="2706574"/>
            <a:ext cx="1554480" cy="184666"/>
          </a:xfrm>
          <a:prstGeom prst="rect">
            <a:avLst/>
          </a:prstGeom>
        </p:spPr>
        <p:txBody>
          <a:bodyPr vert="horz" wrap="square" lIns="0" tIns="0" rIns="0" bIns="0" rtlCol="0">
            <a:spAutoFit/>
          </a:bodyPr>
          <a:lstStyle/>
          <a:p>
            <a:pPr marL="12700">
              <a:lnSpc>
                <a:spcPct val="100000"/>
              </a:lnSpc>
            </a:pPr>
            <a:r>
              <a:rPr lang="en-IN" sz="1200" b="1" spc="-5" dirty="0">
                <a:solidFill>
                  <a:srgbClr val="FFFFFF"/>
                </a:solidFill>
                <a:cs typeface="Arial"/>
              </a:rPr>
              <a:t>RPE</a:t>
            </a:r>
            <a:r>
              <a:rPr lang="en-IN" sz="1200" b="1" spc="-80" dirty="0">
                <a:solidFill>
                  <a:srgbClr val="FFFFFF"/>
                </a:solidFill>
                <a:cs typeface="Arial"/>
              </a:rPr>
              <a:t> </a:t>
            </a:r>
            <a:r>
              <a:rPr lang="en-IN" sz="1200" b="1" spc="-10" dirty="0">
                <a:solidFill>
                  <a:srgbClr val="FFFFFF"/>
                </a:solidFill>
                <a:cs typeface="Arial"/>
              </a:rPr>
              <a:t>layer</a:t>
            </a:r>
            <a:endParaRPr lang="en-IN" sz="1200" dirty="0">
              <a:cs typeface="Arial"/>
            </a:endParaRPr>
          </a:p>
        </p:txBody>
      </p:sp>
      <p:sp>
        <p:nvSpPr>
          <p:cNvPr id="6" name="Rounded Rectangle 5">
            <a:extLst>
              <a:ext uri="{FF2B5EF4-FFF2-40B4-BE49-F238E27FC236}">
                <a16:creationId xmlns:a16="http://schemas.microsoft.com/office/drawing/2014/main" id="{6D5BC7D8-E000-334B-AD98-FBE0DC42C57F}"/>
              </a:ext>
            </a:extLst>
          </p:cNvPr>
          <p:cNvSpPr/>
          <p:nvPr/>
        </p:nvSpPr>
        <p:spPr>
          <a:xfrm>
            <a:off x="6858000" y="1949853"/>
            <a:ext cx="4343400" cy="808783"/>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2069" algn="ctr">
              <a:lnSpc>
                <a:spcPct val="100000"/>
              </a:lnSpc>
            </a:pPr>
            <a:r>
              <a:rPr lang="en-US" sz="1800" b="1" spc="-5" dirty="0">
                <a:solidFill>
                  <a:schemeClr val="tx1"/>
                </a:solidFill>
                <a:cs typeface="Arial"/>
              </a:rPr>
              <a:t>DME can occur at any stage</a:t>
            </a:r>
            <a:r>
              <a:rPr lang="en-US" sz="1800" b="1" spc="5" dirty="0">
                <a:solidFill>
                  <a:schemeClr val="tx1"/>
                </a:solidFill>
                <a:cs typeface="Arial"/>
              </a:rPr>
              <a:t> </a:t>
            </a:r>
            <a:r>
              <a:rPr lang="en-US" sz="1800" b="1" spc="-5" dirty="0">
                <a:solidFill>
                  <a:schemeClr val="tx1"/>
                </a:solidFill>
                <a:cs typeface="Arial"/>
              </a:rPr>
              <a:t>of</a:t>
            </a:r>
            <a:endParaRPr lang="en-US" sz="1800" dirty="0">
              <a:solidFill>
                <a:schemeClr val="tx1"/>
              </a:solidFill>
              <a:cs typeface="Arial"/>
            </a:endParaRPr>
          </a:p>
          <a:p>
            <a:pPr marL="52069" algn="ctr">
              <a:lnSpc>
                <a:spcPct val="100000"/>
              </a:lnSpc>
            </a:pPr>
            <a:r>
              <a:rPr lang="en-US" sz="1800" b="1" spc="-5" dirty="0">
                <a:solidFill>
                  <a:schemeClr val="tx1"/>
                </a:solidFill>
                <a:cs typeface="Arial"/>
              </a:rPr>
              <a:t>diabetic</a:t>
            </a:r>
            <a:r>
              <a:rPr lang="en-US" sz="1800" b="1" spc="-35" dirty="0">
                <a:solidFill>
                  <a:schemeClr val="tx1"/>
                </a:solidFill>
                <a:cs typeface="Arial"/>
              </a:rPr>
              <a:t> </a:t>
            </a:r>
            <a:r>
              <a:rPr lang="en-US" sz="1800" b="1" spc="-15" dirty="0">
                <a:solidFill>
                  <a:schemeClr val="tx1"/>
                </a:solidFill>
                <a:cs typeface="Arial"/>
              </a:rPr>
              <a:t>retinopathy.</a:t>
            </a:r>
            <a:r>
              <a:rPr lang="en-US" sz="1800" b="1" spc="-22" baseline="26455" dirty="0">
                <a:solidFill>
                  <a:schemeClr val="tx1"/>
                </a:solidFill>
                <a:cs typeface="Arial"/>
              </a:rPr>
              <a:t>1</a:t>
            </a:r>
            <a:endParaRPr lang="en-US" sz="1800" dirty="0">
              <a:solidFill>
                <a:schemeClr val="tx1"/>
              </a:solidFill>
            </a:endParaRPr>
          </a:p>
        </p:txBody>
      </p:sp>
      <p:sp>
        <p:nvSpPr>
          <p:cNvPr id="95" name="Rounded Rectangle 94">
            <a:extLst>
              <a:ext uri="{FF2B5EF4-FFF2-40B4-BE49-F238E27FC236}">
                <a16:creationId xmlns:a16="http://schemas.microsoft.com/office/drawing/2014/main" id="{0D4B0159-C750-1845-812A-F57566CA2C64}"/>
              </a:ext>
            </a:extLst>
          </p:cNvPr>
          <p:cNvSpPr/>
          <p:nvPr/>
        </p:nvSpPr>
        <p:spPr>
          <a:xfrm>
            <a:off x="6858000" y="3163027"/>
            <a:ext cx="4343400" cy="808783"/>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solidFill>
              </a:rPr>
              <a:t>Deposits of fat from the blood prevent the retina from functioning properly.</a:t>
            </a:r>
            <a:r>
              <a:rPr lang="en-GB" sz="1600" baseline="30000" dirty="0">
                <a:solidFill>
                  <a:schemeClr val="tx1"/>
                </a:solidFill>
              </a:rPr>
              <a:t>3</a:t>
            </a:r>
            <a:r>
              <a:rPr lang="en-GB" sz="1600" dirty="0">
                <a:solidFill>
                  <a:schemeClr val="tx1"/>
                </a:solidFill>
              </a:rPr>
              <a:t> These fatty deposits are a marker of advanced DME</a:t>
            </a:r>
            <a:r>
              <a:rPr lang="en-GB" sz="1600" baseline="30000" dirty="0">
                <a:solidFill>
                  <a:schemeClr val="tx1"/>
                </a:solidFill>
              </a:rPr>
              <a:t>4</a:t>
            </a:r>
            <a:endParaRPr lang="en-US" sz="1600" dirty="0">
              <a:solidFill>
                <a:schemeClr val="tx1"/>
              </a:solidFill>
            </a:endParaRPr>
          </a:p>
        </p:txBody>
      </p:sp>
      <p:sp>
        <p:nvSpPr>
          <p:cNvPr id="96" name="Rounded Rectangle 95">
            <a:extLst>
              <a:ext uri="{FF2B5EF4-FFF2-40B4-BE49-F238E27FC236}">
                <a16:creationId xmlns:a16="http://schemas.microsoft.com/office/drawing/2014/main" id="{C1C24260-342B-5B46-A47E-C68CD4EC008A}"/>
              </a:ext>
            </a:extLst>
          </p:cNvPr>
          <p:cNvSpPr/>
          <p:nvPr/>
        </p:nvSpPr>
        <p:spPr>
          <a:xfrm>
            <a:off x="6858000" y="4401543"/>
            <a:ext cx="4343400" cy="808783"/>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00050">
              <a:lnSpc>
                <a:spcPct val="90000"/>
              </a:lnSpc>
              <a:spcAft>
                <a:spcPct val="35000"/>
              </a:spcAft>
            </a:pPr>
            <a:r>
              <a:rPr lang="en-US" sz="1600" dirty="0">
                <a:solidFill>
                  <a:schemeClr val="tx1"/>
                </a:solidFill>
              </a:rPr>
              <a:t>Leakage of fluid under the macula results in swelling (macular edema), which can cause blurred or distorted vision</a:t>
            </a:r>
            <a:r>
              <a:rPr lang="en-US" sz="1600" baseline="30000" dirty="0">
                <a:solidFill>
                  <a:schemeClr val="tx1"/>
                </a:solidFill>
              </a:rPr>
              <a:t>2</a:t>
            </a:r>
            <a:endParaRPr lang="en-US" sz="1600" dirty="0">
              <a:solidFill>
                <a:schemeClr val="tx1"/>
              </a:solidFill>
            </a:endParaRPr>
          </a:p>
        </p:txBody>
      </p:sp>
      <p:sp>
        <p:nvSpPr>
          <p:cNvPr id="9" name="Down Arrow 8">
            <a:extLst>
              <a:ext uri="{FF2B5EF4-FFF2-40B4-BE49-F238E27FC236}">
                <a16:creationId xmlns:a16="http://schemas.microsoft.com/office/drawing/2014/main" id="{2FEAF42C-FE45-EC4B-9D2C-800EDD37C49E}"/>
              </a:ext>
            </a:extLst>
          </p:cNvPr>
          <p:cNvSpPr/>
          <p:nvPr/>
        </p:nvSpPr>
        <p:spPr>
          <a:xfrm>
            <a:off x="8763000" y="2758636"/>
            <a:ext cx="457200" cy="339012"/>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ln>
                <a:solidFill>
                  <a:schemeClr val="bg1">
                    <a:lumMod val="85000"/>
                  </a:schemeClr>
                </a:solidFill>
              </a:ln>
            </a:endParaRPr>
          </a:p>
        </p:txBody>
      </p:sp>
      <p:sp>
        <p:nvSpPr>
          <p:cNvPr id="97" name="Down Arrow 96">
            <a:extLst>
              <a:ext uri="{FF2B5EF4-FFF2-40B4-BE49-F238E27FC236}">
                <a16:creationId xmlns:a16="http://schemas.microsoft.com/office/drawing/2014/main" id="{2FF73812-8690-4546-9320-3EDE021CBF00}"/>
              </a:ext>
            </a:extLst>
          </p:cNvPr>
          <p:cNvSpPr/>
          <p:nvPr/>
        </p:nvSpPr>
        <p:spPr>
          <a:xfrm>
            <a:off x="8763000" y="3975119"/>
            <a:ext cx="457200" cy="339012"/>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ln>
                <a:solidFill>
                  <a:schemeClr val="bg1">
                    <a:lumMod val="85000"/>
                  </a:schemeClr>
                </a:solidFill>
              </a:ln>
            </a:endParaRPr>
          </a:p>
        </p:txBody>
      </p:sp>
      <p:pic>
        <p:nvPicPr>
          <p:cNvPr id="28" name="Picture 27">
            <a:extLst>
              <a:ext uri="{FF2B5EF4-FFF2-40B4-BE49-F238E27FC236}">
                <a16:creationId xmlns:a16="http://schemas.microsoft.com/office/drawing/2014/main" id="{7A9BFB6E-BFCB-3C4E-B9E4-6E7C7D46D73E}"/>
              </a:ext>
            </a:extLst>
          </p:cNvPr>
          <p:cNvPicPr>
            <a:picLocks noChangeAspect="1"/>
          </p:cNvPicPr>
          <p:nvPr/>
        </p:nvPicPr>
        <p:blipFill>
          <a:blip r:embed="rId3"/>
          <a:stretch>
            <a:fillRect/>
          </a:stretch>
        </p:blipFill>
        <p:spPr>
          <a:xfrm>
            <a:off x="10972800" y="407260"/>
            <a:ext cx="949034" cy="453164"/>
          </a:xfrm>
          <a:prstGeom prst="rect">
            <a:avLst/>
          </a:prstGeom>
        </p:spPr>
      </p:pic>
      <p:grpSp>
        <p:nvGrpSpPr>
          <p:cNvPr id="24" name="Group 23">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25" name="Pie 24">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6" name="Block Arc 25">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27" name="Picture 26">
            <a:extLst>
              <a:ext uri="{FF2B5EF4-FFF2-40B4-BE49-F238E27FC236}">
                <a16:creationId xmlns:a16="http://schemas.microsoft.com/office/drawing/2014/main" id="{951B298D-4A9F-054C-BA6A-8A4048E19951}"/>
              </a:ext>
            </a:extLst>
          </p:cNvPr>
          <p:cNvPicPr>
            <a:picLocks noChangeAspect="1"/>
          </p:cNvPicPr>
          <p:nvPr/>
        </p:nvPicPr>
        <p:blipFill>
          <a:blip r:embed="rId4"/>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46372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24</a:t>
            </a:fld>
            <a:endParaRPr lang="uk-UA" dirty="0"/>
          </a:p>
        </p:txBody>
      </p:sp>
      <p:sp>
        <p:nvSpPr>
          <p:cNvPr id="242" name="TextBox 241"/>
          <p:cNvSpPr txBox="1"/>
          <p:nvPr/>
        </p:nvSpPr>
        <p:spPr>
          <a:xfrm>
            <a:off x="533400" y="5924444"/>
            <a:ext cx="6003634" cy="338554"/>
          </a:xfrm>
          <a:prstGeom prst="rect">
            <a:avLst/>
          </a:prstGeom>
          <a:noFill/>
        </p:spPr>
        <p:txBody>
          <a:bodyPr wrap="square" rtlCol="0">
            <a:spAutoFit/>
          </a:bodyPr>
          <a:lstStyle/>
          <a:p>
            <a:pPr marL="228600" lvl="0" indent="-228600" defTabSz="609585">
              <a:buFontTx/>
              <a:buAutoNum type="arabicPeriod"/>
              <a:defRPr/>
            </a:pPr>
            <a:r>
              <a:rPr lang="nl-NL" sz="800" dirty="0" err="1"/>
              <a:t>Eshaq</a:t>
            </a:r>
            <a:r>
              <a:rPr lang="nl-NL" sz="800" dirty="0"/>
              <a:t> RS, et al. </a:t>
            </a:r>
            <a:r>
              <a:rPr lang="nl-NL" sz="800" i="1" dirty="0" err="1"/>
              <a:t>Pathophysiology</a:t>
            </a:r>
            <a:r>
              <a:rPr lang="nl-NL" sz="800" dirty="0"/>
              <a:t>. 2017;24:229–41</a:t>
            </a:r>
          </a:p>
          <a:p>
            <a:pPr marL="228600" lvl="0" indent="-228600" defTabSz="609585">
              <a:buFontTx/>
              <a:buAutoNum type="arabicPeriod"/>
              <a:defRPr/>
            </a:pPr>
            <a:r>
              <a:rPr lang="nl-NL" sz="800" dirty="0"/>
              <a:t>Klein R, et al. </a:t>
            </a:r>
            <a:r>
              <a:rPr lang="nl-NL" sz="800" i="1" dirty="0" err="1"/>
              <a:t>Arch</a:t>
            </a:r>
            <a:r>
              <a:rPr lang="nl-NL" sz="800" dirty="0"/>
              <a:t> </a:t>
            </a:r>
            <a:r>
              <a:rPr lang="nl-NL" sz="800" i="1" dirty="0" err="1"/>
              <a:t>Ophthalmol</a:t>
            </a:r>
            <a:r>
              <a:rPr lang="nl-NL" sz="800" dirty="0"/>
              <a:t>. 2001;119:547–53</a:t>
            </a: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74639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lvl="0">
              <a:defRPr/>
            </a:pPr>
            <a:r>
              <a:rPr lang="en-US" sz="3200" spc="-100" dirty="0"/>
              <a:t>Landscape of Diabetic Eye Disease</a:t>
            </a:r>
          </a:p>
        </p:txBody>
      </p:sp>
      <p:sp>
        <p:nvSpPr>
          <p:cNvPr id="2" name="TextBox 1">
            <a:extLst>
              <a:ext uri="{FF2B5EF4-FFF2-40B4-BE49-F238E27FC236}">
                <a16:creationId xmlns:a16="http://schemas.microsoft.com/office/drawing/2014/main" id="{BD549C5F-9A46-6B4F-9C3A-0C7AE1BD2FAE}"/>
              </a:ext>
            </a:extLst>
          </p:cNvPr>
          <p:cNvSpPr txBox="1"/>
          <p:nvPr/>
        </p:nvSpPr>
        <p:spPr>
          <a:xfrm>
            <a:off x="533400" y="1258355"/>
            <a:ext cx="8382000" cy="707886"/>
          </a:xfrm>
          <a:prstGeom prst="rect">
            <a:avLst/>
          </a:prstGeom>
          <a:noFill/>
        </p:spPr>
        <p:txBody>
          <a:bodyPr wrap="square" rtlCol="0">
            <a:spAutoFit/>
          </a:bodyPr>
          <a:lstStyle/>
          <a:p>
            <a:r>
              <a:rPr lang="en-US" sz="2000" dirty="0"/>
              <a:t>DR is a common, progressive microvascular complication of diabetes and is a precursor to DME and PDR</a:t>
            </a:r>
            <a:r>
              <a:rPr lang="en-US" sz="2000" baseline="30000" dirty="0"/>
              <a:t>1</a:t>
            </a:r>
          </a:p>
        </p:txBody>
      </p:sp>
      <p:sp>
        <p:nvSpPr>
          <p:cNvPr id="28" name="Rectangle 27">
            <a:extLst>
              <a:ext uri="{FF2B5EF4-FFF2-40B4-BE49-F238E27FC236}">
                <a16:creationId xmlns:a16="http://schemas.microsoft.com/office/drawing/2014/main" id="{1EC5B16C-23B3-7B41-A58C-52F1361CEF4D}"/>
              </a:ext>
            </a:extLst>
          </p:cNvPr>
          <p:cNvSpPr/>
          <p:nvPr/>
        </p:nvSpPr>
        <p:spPr>
          <a:xfrm>
            <a:off x="4876800" y="2209799"/>
            <a:ext cx="5494324" cy="137354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p>
        </p:txBody>
      </p:sp>
      <p:sp>
        <p:nvSpPr>
          <p:cNvPr id="29" name="Rectangle 28">
            <a:extLst>
              <a:ext uri="{FF2B5EF4-FFF2-40B4-BE49-F238E27FC236}">
                <a16:creationId xmlns:a16="http://schemas.microsoft.com/office/drawing/2014/main" id="{6052BA6D-7781-DA43-ADEF-2AEF1D61D955}"/>
              </a:ext>
            </a:extLst>
          </p:cNvPr>
          <p:cNvSpPr/>
          <p:nvPr/>
        </p:nvSpPr>
        <p:spPr>
          <a:xfrm>
            <a:off x="601676" y="2209799"/>
            <a:ext cx="5494324" cy="13735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a:p>
        </p:txBody>
      </p:sp>
      <p:sp>
        <p:nvSpPr>
          <p:cNvPr id="8" name="Right Arrow 7">
            <a:extLst>
              <a:ext uri="{FF2B5EF4-FFF2-40B4-BE49-F238E27FC236}">
                <a16:creationId xmlns:a16="http://schemas.microsoft.com/office/drawing/2014/main" id="{48A9EDB2-2470-5940-BA20-13996533890D}"/>
              </a:ext>
            </a:extLst>
          </p:cNvPr>
          <p:cNvSpPr/>
          <p:nvPr/>
        </p:nvSpPr>
        <p:spPr>
          <a:xfrm>
            <a:off x="9088671" y="1600200"/>
            <a:ext cx="2412106" cy="259079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2" name="TextBox 31">
            <a:extLst>
              <a:ext uri="{FF2B5EF4-FFF2-40B4-BE49-F238E27FC236}">
                <a16:creationId xmlns:a16="http://schemas.microsoft.com/office/drawing/2014/main" id="{97EFA943-4DC7-1A44-8BA6-F06CC78CFF6B}"/>
              </a:ext>
            </a:extLst>
          </p:cNvPr>
          <p:cNvSpPr txBox="1">
            <a:spLocks noChangeArrowheads="1"/>
          </p:cNvSpPr>
          <p:nvPr/>
        </p:nvSpPr>
        <p:spPr bwMode="auto">
          <a:xfrm>
            <a:off x="862163" y="3728379"/>
            <a:ext cx="1078521" cy="878959"/>
          </a:xfrm>
          <a:prstGeom prst="rect">
            <a:avLst/>
          </a:prstGeom>
          <a:noFill/>
          <a:ln w="9525">
            <a:noFill/>
            <a:miter lim="800000"/>
            <a:headEnd/>
            <a:tailEnd/>
          </a:ln>
          <a:effectLst/>
        </p:spPr>
        <p:txBody>
          <a:bodyPr wrap="square" lIns="60960" tIns="12192" rIns="6096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1219170" rtl="0" eaLnBrk="1" fontAlgn="base" latinLnBrk="0" hangingPunct="1">
              <a:lnSpc>
                <a:spcPct val="100000"/>
              </a:lnSpc>
              <a:spcBef>
                <a:spcPts val="533"/>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Characterized by microaneurysms only</a:t>
            </a:r>
          </a:p>
        </p:txBody>
      </p:sp>
      <p:sp>
        <p:nvSpPr>
          <p:cNvPr id="33" name="TextBox 32">
            <a:extLst>
              <a:ext uri="{FF2B5EF4-FFF2-40B4-BE49-F238E27FC236}">
                <a16:creationId xmlns:a16="http://schemas.microsoft.com/office/drawing/2014/main" id="{491F8AC7-A2E5-C94E-A174-63AFD9909EDE}"/>
              </a:ext>
            </a:extLst>
          </p:cNvPr>
          <p:cNvSpPr txBox="1">
            <a:spLocks noChangeArrowheads="1"/>
          </p:cNvSpPr>
          <p:nvPr/>
        </p:nvSpPr>
        <p:spPr bwMode="auto">
          <a:xfrm>
            <a:off x="2514600" y="3728379"/>
            <a:ext cx="1331370" cy="878959"/>
          </a:xfrm>
          <a:prstGeom prst="rect">
            <a:avLst/>
          </a:prstGeom>
          <a:noFill/>
          <a:ln w="9525">
            <a:noFill/>
            <a:miter lim="800000"/>
            <a:headEnd/>
            <a:tailEnd/>
          </a:ln>
          <a:effectLst/>
        </p:spPr>
        <p:txBody>
          <a:bodyPr wrap="square" lIns="60960" tIns="12192" rIns="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1219170" rtl="0" eaLnBrk="1" fontAlgn="base" latinLnBrk="0" hangingPunct="1">
              <a:lnSpc>
                <a:spcPct val="100000"/>
              </a:lnSpc>
              <a:spcBef>
                <a:spcPts val="533"/>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There are other IRMAs in addition to microaneurysms</a:t>
            </a:r>
          </a:p>
        </p:txBody>
      </p:sp>
      <p:sp>
        <p:nvSpPr>
          <p:cNvPr id="34" name="TextBox 33">
            <a:extLst>
              <a:ext uri="{FF2B5EF4-FFF2-40B4-BE49-F238E27FC236}">
                <a16:creationId xmlns:a16="http://schemas.microsoft.com/office/drawing/2014/main" id="{7521B766-4609-3F42-8CBC-DEEDE37920D8}"/>
              </a:ext>
            </a:extLst>
          </p:cNvPr>
          <p:cNvSpPr txBox="1">
            <a:spLocks noChangeArrowheads="1"/>
          </p:cNvSpPr>
          <p:nvPr/>
        </p:nvSpPr>
        <p:spPr bwMode="auto">
          <a:xfrm>
            <a:off x="4312586" y="3728379"/>
            <a:ext cx="1488212" cy="1084079"/>
          </a:xfrm>
          <a:prstGeom prst="rect">
            <a:avLst/>
          </a:prstGeom>
          <a:noFill/>
          <a:ln w="9525">
            <a:noFill/>
            <a:miter lim="800000"/>
            <a:headEnd/>
            <a:tailEnd/>
          </a:ln>
          <a:effectLst/>
        </p:spPr>
        <p:txBody>
          <a:bodyPr wrap="square" lIns="60960" tIns="12192" rIns="6096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1219170" rtl="0" eaLnBrk="1" fontAlgn="base" latinLnBrk="0" hangingPunct="1">
              <a:lnSpc>
                <a:spcPct val="100000"/>
              </a:lnSpc>
              <a:spcBef>
                <a:spcPts val="533"/>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When widespread </a:t>
            </a:r>
            <a:r>
              <a:rPr kumimoji="0" lang="en-US" sz="1333"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intraretinal</a:t>
            </a:r>
            <a:r>
              <a:rPr kumimoji="0" lang="en-US" sz="1333"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hemorrhages and microaneurysms are observed</a:t>
            </a:r>
          </a:p>
        </p:txBody>
      </p:sp>
      <p:sp>
        <p:nvSpPr>
          <p:cNvPr id="35" name="TextBox 34">
            <a:extLst>
              <a:ext uri="{FF2B5EF4-FFF2-40B4-BE49-F238E27FC236}">
                <a16:creationId xmlns:a16="http://schemas.microsoft.com/office/drawing/2014/main" id="{0D307435-9668-4A46-B33F-4B6DEB8DB0BC}"/>
              </a:ext>
            </a:extLst>
          </p:cNvPr>
          <p:cNvSpPr txBox="1">
            <a:spLocks noChangeArrowheads="1"/>
          </p:cNvSpPr>
          <p:nvPr/>
        </p:nvSpPr>
        <p:spPr bwMode="auto">
          <a:xfrm>
            <a:off x="6514482" y="3728379"/>
            <a:ext cx="2867231" cy="943079"/>
          </a:xfrm>
          <a:prstGeom prst="rect">
            <a:avLst/>
          </a:prstGeom>
          <a:noFill/>
          <a:ln w="9525">
            <a:noFill/>
            <a:miter lim="800000"/>
            <a:headEnd/>
            <a:tailEnd/>
          </a:ln>
          <a:effectLst/>
        </p:spPr>
        <p:txBody>
          <a:bodyPr wrap="square" lIns="60960" tIns="12192" rIns="6096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153940" marR="0" lvl="0" indent="-153940" algn="l" defTabSz="1219170" rtl="0" eaLnBrk="1" fontAlgn="base" latinLnBrk="0" hangingPunct="1">
              <a:lnSpc>
                <a:spcPct val="100000"/>
              </a:lnSpc>
              <a:spcBef>
                <a:spcPts val="533"/>
              </a:spcBef>
              <a:spcAft>
                <a:spcPct val="0"/>
              </a:spcAft>
              <a:buClrTx/>
              <a:buSzTx/>
              <a:buFontTx/>
              <a:buChar char="•"/>
              <a:tabLst/>
              <a:defRPr/>
            </a:pPr>
            <a:r>
              <a:rPr kumimoji="0" lang="en-US" sz="1333"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Characterized by retinal neovascularization</a:t>
            </a:r>
          </a:p>
          <a:p>
            <a:pPr marL="153940" marR="0" lvl="0" indent="-153940" algn="l" defTabSz="1219170" rtl="0" eaLnBrk="1" fontAlgn="base" latinLnBrk="0" hangingPunct="1">
              <a:lnSpc>
                <a:spcPct val="100000"/>
              </a:lnSpc>
              <a:spcBef>
                <a:spcPts val="533"/>
              </a:spcBef>
              <a:spcAft>
                <a:spcPct val="0"/>
              </a:spcAft>
              <a:buClrTx/>
              <a:buSzTx/>
              <a:buFontTx/>
              <a:buChar char="•"/>
              <a:tabLst/>
              <a:defRPr/>
            </a:pPr>
            <a:r>
              <a:rPr kumimoji="0" lang="en-US" sz="1333"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New blood vessels are likely to be fragile and may be easily ruptured</a:t>
            </a:r>
          </a:p>
        </p:txBody>
      </p:sp>
      <p:sp>
        <p:nvSpPr>
          <p:cNvPr id="36" name="TextBox 35">
            <a:extLst>
              <a:ext uri="{FF2B5EF4-FFF2-40B4-BE49-F238E27FC236}">
                <a16:creationId xmlns:a16="http://schemas.microsoft.com/office/drawing/2014/main" id="{32D06791-1B73-9F45-B9BA-5D78E7C015AA}"/>
              </a:ext>
            </a:extLst>
          </p:cNvPr>
          <p:cNvSpPr txBox="1"/>
          <p:nvPr/>
        </p:nvSpPr>
        <p:spPr bwMode="auto">
          <a:xfrm>
            <a:off x="6501418" y="3059716"/>
            <a:ext cx="911501" cy="225767"/>
          </a:xfrm>
          <a:prstGeom prst="rect">
            <a:avLst/>
          </a:prstGeom>
          <a:noFill/>
          <a:ln w="9525" algn="ctr">
            <a:noFill/>
            <a:miter lim="800000"/>
            <a:headEnd/>
            <a:tailEnd/>
          </a:ln>
        </p:spPr>
        <p:txBody>
          <a:bodyPr wrap="square" tIns="0" bIns="0" rtlCol="0">
            <a:spAutoFit/>
          </a:bodyPr>
          <a:lstStyle/>
          <a:p>
            <a:pPr marL="0" marR="0" lvl="0" indent="0" algn="l" defTabSz="1015975" rtl="0" eaLnBrk="0" fontAlgn="base" latinLnBrk="0" hangingPunct="0">
              <a:lnSpc>
                <a:spcPct val="100000"/>
              </a:lnSpc>
              <a:spcBef>
                <a:spcPts val="400"/>
              </a:spcBef>
              <a:spcAft>
                <a:spcPts val="400"/>
              </a:spcAft>
              <a:buClrTx/>
              <a:buSzTx/>
              <a:buFontTx/>
              <a:buNone/>
              <a:tabLst/>
              <a:defRPr/>
            </a:pPr>
            <a:r>
              <a:rPr kumimoji="0" lang="en-US" sz="1467" b="1" i="0" u="none" strike="noStrike" kern="1200" cap="none" spc="0" normalizeH="0" baseline="0" noProof="0" dirty="0">
                <a:ln>
                  <a:noFill/>
                </a:ln>
                <a:solidFill>
                  <a:srgbClr val="FFFFFF"/>
                </a:solidFill>
                <a:effectLst/>
                <a:uLnTx/>
                <a:uFillTx/>
                <a:latin typeface="Arial" panose="020B0604020202020204"/>
                <a:ea typeface="+mn-ea"/>
                <a:cs typeface="Arial" charset="0"/>
              </a:rPr>
              <a:t>Edema</a:t>
            </a:r>
          </a:p>
        </p:txBody>
      </p:sp>
      <p:sp>
        <p:nvSpPr>
          <p:cNvPr id="37" name="TextBox 36">
            <a:extLst>
              <a:ext uri="{FF2B5EF4-FFF2-40B4-BE49-F238E27FC236}">
                <a16:creationId xmlns:a16="http://schemas.microsoft.com/office/drawing/2014/main" id="{E4E68279-168E-AD49-A60F-45BEC1C270BD}"/>
              </a:ext>
            </a:extLst>
          </p:cNvPr>
          <p:cNvSpPr txBox="1"/>
          <p:nvPr/>
        </p:nvSpPr>
        <p:spPr bwMode="auto">
          <a:xfrm>
            <a:off x="8348526" y="2873177"/>
            <a:ext cx="1070259" cy="451535"/>
          </a:xfrm>
          <a:prstGeom prst="rect">
            <a:avLst/>
          </a:prstGeom>
          <a:noFill/>
          <a:ln w="9525" algn="ctr">
            <a:noFill/>
            <a:miter lim="800000"/>
            <a:headEnd/>
            <a:tailEnd/>
          </a:ln>
        </p:spPr>
        <p:txBody>
          <a:bodyPr wrap="square" tIns="0" bIns="0" rtlCol="0">
            <a:spAutoFit/>
          </a:bodyPr>
          <a:lstStyle/>
          <a:p>
            <a:pPr marL="0" marR="0" lvl="0" indent="0" algn="l" defTabSz="1015975" rtl="0" eaLnBrk="0" fontAlgn="base" latinLnBrk="0" hangingPunct="0">
              <a:lnSpc>
                <a:spcPct val="100000"/>
              </a:lnSpc>
              <a:spcBef>
                <a:spcPts val="400"/>
              </a:spcBef>
              <a:spcAft>
                <a:spcPts val="400"/>
              </a:spcAft>
              <a:buClrTx/>
              <a:buSzTx/>
              <a:buFontTx/>
              <a:buNone/>
              <a:tabLst/>
              <a:defRPr/>
            </a:pPr>
            <a:r>
              <a:rPr kumimoji="0" lang="en-US" sz="1467" b="1" i="0" u="none" strike="noStrike" kern="1200" cap="none" spc="0" normalizeH="0" baseline="0" noProof="0" dirty="0">
                <a:ln>
                  <a:noFill/>
                </a:ln>
                <a:solidFill>
                  <a:srgbClr val="FFFFFF"/>
                </a:solidFill>
                <a:effectLst/>
                <a:uLnTx/>
                <a:uFillTx/>
                <a:latin typeface="Arial" panose="020B0604020202020204"/>
                <a:ea typeface="+mn-ea"/>
                <a:cs typeface="Arial" charset="0"/>
              </a:rPr>
              <a:t>Hard exudates</a:t>
            </a:r>
          </a:p>
        </p:txBody>
      </p:sp>
      <p:sp>
        <p:nvSpPr>
          <p:cNvPr id="38" name="AutoShape 12">
            <a:extLst>
              <a:ext uri="{FF2B5EF4-FFF2-40B4-BE49-F238E27FC236}">
                <a16:creationId xmlns:a16="http://schemas.microsoft.com/office/drawing/2014/main" id="{1DB2ADD7-FFE8-2145-BF10-6648A42C5664}"/>
              </a:ext>
            </a:extLst>
          </p:cNvPr>
          <p:cNvSpPr>
            <a:spLocks noChangeArrowheads="1"/>
          </p:cNvSpPr>
          <p:nvPr/>
        </p:nvSpPr>
        <p:spPr bwMode="auto">
          <a:xfrm>
            <a:off x="5894072" y="2399831"/>
            <a:ext cx="3825829" cy="289407"/>
          </a:xfrm>
          <a:prstGeom prst="rect">
            <a:avLst/>
          </a:prstGeom>
          <a:noFill/>
          <a:ln w="57150">
            <a:noFill/>
          </a:ln>
        </p:spPr>
        <p:txBody>
          <a:bodyPr wrap="none" anchor="ct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altLang="en-US" sz="1867" b="1" i="0" u="none" strike="noStrike" kern="1200" cap="none" spc="0" normalizeH="0" baseline="0" noProof="0" dirty="0">
                <a:ln>
                  <a:noFill/>
                </a:ln>
                <a:solidFill>
                  <a:srgbClr val="FFFFFF"/>
                </a:solidFill>
                <a:effectLst/>
                <a:uLnTx/>
                <a:uFillTx/>
                <a:latin typeface="Arial" panose="020B0604020202020204"/>
                <a:ea typeface="ＭＳ Ｐゴシック" panose="020B0600070205080204" pitchFamily="34" charset="-128"/>
                <a:cs typeface="+mn-cs"/>
              </a:rPr>
              <a:t>Proliferative DR (PDR)</a:t>
            </a:r>
            <a:endParaRPr kumimoji="0" lang="en-US" altLang="en-US" sz="1867" b="1" i="0" u="none" strike="noStrike" kern="1200" cap="none" spc="0" normalizeH="0" baseline="30000" noProof="0" dirty="0">
              <a:ln>
                <a:noFill/>
              </a:ln>
              <a:solidFill>
                <a:srgbClr val="FFFFFF"/>
              </a:solidFill>
              <a:effectLst/>
              <a:uLnTx/>
              <a:uFillTx/>
              <a:latin typeface="Arial" panose="020B0604020202020204"/>
              <a:ea typeface="ＭＳ Ｐゴシック" panose="020B0600070205080204" pitchFamily="34" charset="-128"/>
              <a:cs typeface="+mn-cs"/>
            </a:endParaRPr>
          </a:p>
        </p:txBody>
      </p:sp>
      <p:sp>
        <p:nvSpPr>
          <p:cNvPr id="39" name="Éclair 30">
            <a:extLst>
              <a:ext uri="{FF2B5EF4-FFF2-40B4-BE49-F238E27FC236}">
                <a16:creationId xmlns:a16="http://schemas.microsoft.com/office/drawing/2014/main" id="{116138B9-FDBC-4440-9550-671F28CC181B}"/>
              </a:ext>
            </a:extLst>
          </p:cNvPr>
          <p:cNvSpPr/>
          <p:nvPr/>
        </p:nvSpPr>
        <p:spPr>
          <a:xfrm>
            <a:off x="9390656" y="2404949"/>
            <a:ext cx="555763" cy="971235"/>
          </a:xfrm>
          <a:prstGeom prst="lightningBolt">
            <a:avLst/>
          </a:prstGeom>
          <a:solidFill>
            <a:srgbClr val="FFC000"/>
          </a:solidFill>
          <a:ln w="12700" cap="sq"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41" name="Picture 40">
            <a:extLst>
              <a:ext uri="{FF2B5EF4-FFF2-40B4-BE49-F238E27FC236}">
                <a16:creationId xmlns:a16="http://schemas.microsoft.com/office/drawing/2014/main" id="{397142CC-938E-6C42-83BD-48E8B42C4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404" y="2859986"/>
            <a:ext cx="841167" cy="617452"/>
          </a:xfrm>
          <a:prstGeom prst="rect">
            <a:avLst/>
          </a:prstGeom>
        </p:spPr>
      </p:pic>
      <p:cxnSp>
        <p:nvCxnSpPr>
          <p:cNvPr id="42" name="Straight Connector 41">
            <a:extLst>
              <a:ext uri="{FF2B5EF4-FFF2-40B4-BE49-F238E27FC236}">
                <a16:creationId xmlns:a16="http://schemas.microsoft.com/office/drawing/2014/main" id="{3988F012-0B26-594F-8A80-73657F077045}"/>
              </a:ext>
            </a:extLst>
          </p:cNvPr>
          <p:cNvCxnSpPr/>
          <p:nvPr/>
        </p:nvCxnSpPr>
        <p:spPr>
          <a:xfrm flipH="1" flipV="1">
            <a:off x="7286322" y="3177749"/>
            <a:ext cx="20016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686223D-534B-0D43-902B-A923DB136130}"/>
              </a:ext>
            </a:extLst>
          </p:cNvPr>
          <p:cNvCxnSpPr/>
          <p:nvPr/>
        </p:nvCxnSpPr>
        <p:spPr>
          <a:xfrm flipH="1">
            <a:off x="7865956" y="3082484"/>
            <a:ext cx="58541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AutoShape 11">
            <a:extLst>
              <a:ext uri="{FF2B5EF4-FFF2-40B4-BE49-F238E27FC236}">
                <a16:creationId xmlns:a16="http://schemas.microsoft.com/office/drawing/2014/main" id="{AFCF5E1E-71CD-F442-80B2-269C486A5BD3}"/>
              </a:ext>
            </a:extLst>
          </p:cNvPr>
          <p:cNvSpPr>
            <a:spLocks noChangeArrowheads="1"/>
          </p:cNvSpPr>
          <p:nvPr/>
        </p:nvSpPr>
        <p:spPr bwMode="auto">
          <a:xfrm>
            <a:off x="335088" y="2282843"/>
            <a:ext cx="6179394" cy="294960"/>
          </a:xfrm>
          <a:prstGeom prst="rect">
            <a:avLst/>
          </a:prstGeom>
          <a:noFill/>
          <a:ln w="57150">
            <a:noFill/>
          </a:ln>
        </p:spPr>
        <p:txBody>
          <a:bodyPr wrap="none" anchor="ctr"/>
          <a:lstStyle>
            <a:lvl1pPr>
              <a:lnSpc>
                <a:spcPct val="95000"/>
              </a:lnSpc>
              <a:spcBef>
                <a:spcPct val="50000"/>
              </a:spcBef>
              <a:buClr>
                <a:schemeClr val="tx2"/>
              </a:buClr>
              <a:buFont typeface="Wingdings" panose="05000000000000000000" pitchFamily="2" charset="2"/>
              <a:buBlip>
                <a:blip r:embed="rId3"/>
              </a:buBlip>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95000"/>
              </a:lnSpc>
              <a:spcBef>
                <a:spcPts val="1200"/>
              </a:spcBef>
              <a:buClr>
                <a:schemeClr val="tx2"/>
              </a:buClr>
              <a:buSzPct val="120000"/>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95000"/>
              </a:lnSpc>
              <a:spcBef>
                <a:spcPts val="1200"/>
              </a:spcBef>
              <a:buClr>
                <a:schemeClr val="accent1"/>
              </a:buClr>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5000"/>
              </a:lnSpc>
              <a:spcBef>
                <a:spcPts val="1200"/>
              </a:spcBef>
              <a:buClr>
                <a:schemeClr val="tx2"/>
              </a:buClr>
              <a:buBlip>
                <a:blip r:embed="rId3"/>
              </a:buBlip>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ts val="1200"/>
              </a:spcBef>
              <a:buClr>
                <a:schemeClr val="tx2"/>
              </a:buClr>
              <a:buBlip>
                <a:blip r:embed="rId3"/>
              </a:buBlip>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ts val="1200"/>
              </a:spcBef>
              <a:spcAft>
                <a:spcPct val="0"/>
              </a:spcAft>
              <a:buClr>
                <a:schemeClr val="tx2"/>
              </a:buClr>
              <a:buBlip>
                <a:blip r:embed="rId3"/>
              </a:buBlip>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ts val="1200"/>
              </a:spcBef>
              <a:spcAft>
                <a:spcPct val="0"/>
              </a:spcAft>
              <a:buClr>
                <a:schemeClr val="tx2"/>
              </a:buClr>
              <a:buBlip>
                <a:blip r:embed="rId3"/>
              </a:buBlip>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ts val="1200"/>
              </a:spcBef>
              <a:spcAft>
                <a:spcPct val="0"/>
              </a:spcAft>
              <a:buClr>
                <a:schemeClr val="tx2"/>
              </a:buClr>
              <a:buBlip>
                <a:blip r:embed="rId3"/>
              </a:buBlip>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ts val="1200"/>
              </a:spcBef>
              <a:spcAft>
                <a:spcPct val="0"/>
              </a:spcAft>
              <a:buClr>
                <a:schemeClr val="tx2"/>
              </a:buClr>
              <a:buBlip>
                <a:blip r:embed="rId3"/>
              </a:buBlip>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a:ea typeface="ＭＳ Ｐゴシック" panose="020B0600070205080204" pitchFamily="34" charset="-128"/>
                <a:cs typeface="+mn-cs"/>
              </a:rPr>
              <a:t>Non-proliferative DR (NPDR)</a:t>
            </a:r>
            <a:endParaRPr kumimoji="0" lang="en-US" altLang="en-US" sz="1600" b="1" i="0" u="none" strike="noStrike" kern="1200" cap="none" spc="0" normalizeH="0" baseline="30000" noProof="0" dirty="0">
              <a:ln>
                <a:noFill/>
              </a:ln>
              <a:solidFill>
                <a:srgbClr val="FFFFFF"/>
              </a:solidFill>
              <a:effectLst/>
              <a:uLnTx/>
              <a:uFillTx/>
              <a:latin typeface="Arial" panose="020B0604020202020204"/>
              <a:ea typeface="ＭＳ Ｐゴシック" panose="020B0600070205080204" pitchFamily="34" charset="-128"/>
              <a:cs typeface="+mn-cs"/>
            </a:endParaRPr>
          </a:p>
        </p:txBody>
      </p:sp>
      <p:sp>
        <p:nvSpPr>
          <p:cNvPr id="45" name="AutoShape 21">
            <a:extLst>
              <a:ext uri="{FF2B5EF4-FFF2-40B4-BE49-F238E27FC236}">
                <a16:creationId xmlns:a16="http://schemas.microsoft.com/office/drawing/2014/main" id="{8E5A7F70-427D-7843-A563-C480E7A84DCC}"/>
              </a:ext>
            </a:extLst>
          </p:cNvPr>
          <p:cNvSpPr>
            <a:spLocks noChangeArrowheads="1"/>
          </p:cNvSpPr>
          <p:nvPr/>
        </p:nvSpPr>
        <p:spPr bwMode="auto">
          <a:xfrm>
            <a:off x="892787" y="3283134"/>
            <a:ext cx="1017272" cy="229219"/>
          </a:xfrm>
          <a:prstGeom prst="rect">
            <a:avLst/>
          </a:prstGeom>
          <a:noFill/>
          <a:ln w="9525">
            <a:noFill/>
            <a:round/>
            <a:headEnd/>
            <a:tailEnd/>
          </a:ln>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ＭＳ Ｐゴシック" pitchFamily="-105" charset="-128"/>
                <a:cs typeface="ＭＳ Ｐゴシック" pitchFamily="-105" charset="-128"/>
              </a:rPr>
              <a:t>Mild</a:t>
            </a:r>
          </a:p>
        </p:txBody>
      </p:sp>
      <p:sp>
        <p:nvSpPr>
          <p:cNvPr id="46" name="AutoShape 22">
            <a:extLst>
              <a:ext uri="{FF2B5EF4-FFF2-40B4-BE49-F238E27FC236}">
                <a16:creationId xmlns:a16="http://schemas.microsoft.com/office/drawing/2014/main" id="{CCB94496-AC9B-CE4B-B4AA-2F28070CA1C6}"/>
              </a:ext>
            </a:extLst>
          </p:cNvPr>
          <p:cNvSpPr>
            <a:spLocks noChangeArrowheads="1"/>
          </p:cNvSpPr>
          <p:nvPr/>
        </p:nvSpPr>
        <p:spPr bwMode="auto">
          <a:xfrm>
            <a:off x="2700853" y="3283134"/>
            <a:ext cx="1026381" cy="229219"/>
          </a:xfrm>
          <a:prstGeom prst="rect">
            <a:avLst/>
          </a:prstGeom>
          <a:noFill/>
          <a:ln w="9525">
            <a:noFill/>
            <a:round/>
            <a:headEnd/>
            <a:tailEnd/>
          </a:ln>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ＭＳ Ｐゴシック" pitchFamily="-105" charset="-128"/>
                <a:cs typeface="ＭＳ Ｐゴシック" pitchFamily="-105" charset="-128"/>
              </a:rPr>
              <a:t>Moderate</a:t>
            </a:r>
          </a:p>
        </p:txBody>
      </p:sp>
      <p:sp>
        <p:nvSpPr>
          <p:cNvPr id="47" name="AutoShape 23">
            <a:extLst>
              <a:ext uri="{FF2B5EF4-FFF2-40B4-BE49-F238E27FC236}">
                <a16:creationId xmlns:a16="http://schemas.microsoft.com/office/drawing/2014/main" id="{43E59740-49AD-974A-BDA1-8ADBF7834811}"/>
              </a:ext>
            </a:extLst>
          </p:cNvPr>
          <p:cNvSpPr>
            <a:spLocks noChangeArrowheads="1"/>
          </p:cNvSpPr>
          <p:nvPr/>
        </p:nvSpPr>
        <p:spPr bwMode="auto">
          <a:xfrm>
            <a:off x="4548056" y="3283134"/>
            <a:ext cx="1017272" cy="229219"/>
          </a:xfrm>
          <a:prstGeom prst="rect">
            <a:avLst/>
          </a:prstGeom>
          <a:noFill/>
          <a:ln w="9525">
            <a:noFill/>
            <a:round/>
            <a:headEnd/>
            <a:tailEnd/>
          </a:ln>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ＭＳ Ｐゴシック" pitchFamily="-105" charset="-128"/>
                <a:cs typeface="ＭＳ Ｐゴシック" pitchFamily="-105" charset="-128"/>
              </a:rPr>
              <a:t>Severe</a:t>
            </a:r>
          </a:p>
        </p:txBody>
      </p:sp>
      <p:pic>
        <p:nvPicPr>
          <p:cNvPr id="48" name="Picture 47">
            <a:extLst>
              <a:ext uri="{FF2B5EF4-FFF2-40B4-BE49-F238E27FC236}">
                <a16:creationId xmlns:a16="http://schemas.microsoft.com/office/drawing/2014/main" id="{22C6EDD6-0321-4447-82CD-995860709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11" y="2650846"/>
            <a:ext cx="796424" cy="617452"/>
          </a:xfrm>
          <a:prstGeom prst="rect">
            <a:avLst/>
          </a:prstGeom>
        </p:spPr>
      </p:pic>
      <p:pic>
        <p:nvPicPr>
          <p:cNvPr id="49" name="Picture 48">
            <a:extLst>
              <a:ext uri="{FF2B5EF4-FFF2-40B4-BE49-F238E27FC236}">
                <a16:creationId xmlns:a16="http://schemas.microsoft.com/office/drawing/2014/main" id="{BBC9F365-207A-A341-A616-EA8515A77A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5831" y="2650846"/>
            <a:ext cx="796424" cy="617452"/>
          </a:xfrm>
          <a:prstGeom prst="rect">
            <a:avLst/>
          </a:prstGeom>
        </p:spPr>
      </p:pic>
      <p:pic>
        <p:nvPicPr>
          <p:cNvPr id="50" name="Picture 49">
            <a:extLst>
              <a:ext uri="{FF2B5EF4-FFF2-40B4-BE49-F238E27FC236}">
                <a16:creationId xmlns:a16="http://schemas.microsoft.com/office/drawing/2014/main" id="{1DCE0F37-BB80-5A47-BDA8-ED3278911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8480" y="2650846"/>
            <a:ext cx="796424" cy="617452"/>
          </a:xfrm>
          <a:prstGeom prst="rect">
            <a:avLst/>
          </a:prstGeom>
        </p:spPr>
      </p:pic>
      <p:sp>
        <p:nvSpPr>
          <p:cNvPr id="51" name="Rounded Rectangle 50">
            <a:extLst>
              <a:ext uri="{FF2B5EF4-FFF2-40B4-BE49-F238E27FC236}">
                <a16:creationId xmlns:a16="http://schemas.microsoft.com/office/drawing/2014/main" id="{16800E5F-DA82-694E-936A-0142005064FB}"/>
              </a:ext>
            </a:extLst>
          </p:cNvPr>
          <p:cNvSpPr/>
          <p:nvPr/>
        </p:nvSpPr>
        <p:spPr>
          <a:xfrm>
            <a:off x="591247" y="4937052"/>
            <a:ext cx="10968409" cy="476976"/>
          </a:xfrm>
          <a:prstGeom prst="roundRect">
            <a:avLst/>
          </a:prstGeom>
          <a:solidFill>
            <a:srgbClr val="0460A9"/>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3200"/>
          </a:p>
        </p:txBody>
      </p:sp>
      <p:sp>
        <p:nvSpPr>
          <p:cNvPr id="52" name="TextBox 51">
            <a:extLst>
              <a:ext uri="{FF2B5EF4-FFF2-40B4-BE49-F238E27FC236}">
                <a16:creationId xmlns:a16="http://schemas.microsoft.com/office/drawing/2014/main" id="{865CFB42-2EB4-9940-B4E5-1182173AB799}"/>
              </a:ext>
            </a:extLst>
          </p:cNvPr>
          <p:cNvSpPr txBox="1"/>
          <p:nvPr/>
        </p:nvSpPr>
        <p:spPr>
          <a:xfrm>
            <a:off x="632344" y="4937052"/>
            <a:ext cx="10808038" cy="400110"/>
          </a:xfrm>
          <a:prstGeom prst="rect">
            <a:avLst/>
          </a:prstGeom>
          <a:noFill/>
        </p:spPr>
        <p:txBody>
          <a:bodyPr wrap="square" rtlCol="0">
            <a:spAutoFit/>
          </a:bodyPr>
          <a:lstStyle/>
          <a:p>
            <a:pPr lvl="0" algn="ctr" defTabSz="914400">
              <a:spcBef>
                <a:spcPts val="900"/>
              </a:spcBef>
              <a:buSzPct val="100000"/>
              <a:tabLst>
                <a:tab pos="3998913" algn="r"/>
                <a:tab pos="8229600" algn="r"/>
              </a:tabLst>
              <a:defRPr/>
            </a:pPr>
            <a:r>
              <a:rPr lang="en-US" sz="2000" dirty="0">
                <a:solidFill>
                  <a:schemeClr val="bg1"/>
                </a:solidFill>
              </a:rPr>
              <a:t>While </a:t>
            </a:r>
            <a:r>
              <a:rPr lang="en-US" sz="2000" b="1" dirty="0">
                <a:solidFill>
                  <a:schemeClr val="bg1"/>
                </a:solidFill>
              </a:rPr>
              <a:t>DME </a:t>
            </a:r>
            <a:r>
              <a:rPr lang="en-US" sz="2000" dirty="0">
                <a:solidFill>
                  <a:schemeClr val="bg1"/>
                </a:solidFill>
              </a:rPr>
              <a:t>may occur at any stage of </a:t>
            </a:r>
            <a:r>
              <a:rPr lang="en-US" sz="2000" b="1" dirty="0">
                <a:solidFill>
                  <a:schemeClr val="bg1"/>
                </a:solidFill>
              </a:rPr>
              <a:t>DR,</a:t>
            </a:r>
            <a:r>
              <a:rPr lang="en-US" sz="2000" dirty="0">
                <a:solidFill>
                  <a:schemeClr val="bg1"/>
                </a:solidFill>
              </a:rPr>
              <a:t> it is more likely to manifest following severe </a:t>
            </a:r>
            <a:r>
              <a:rPr lang="en-US" sz="2000" b="1" dirty="0">
                <a:solidFill>
                  <a:schemeClr val="bg1"/>
                </a:solidFill>
              </a:rPr>
              <a:t>NPDR</a:t>
            </a:r>
            <a:r>
              <a:rPr lang="en-US" sz="2000" baseline="30000" dirty="0">
                <a:solidFill>
                  <a:schemeClr val="bg1"/>
                </a:solidFill>
              </a:rPr>
              <a:t>2</a:t>
            </a:r>
          </a:p>
        </p:txBody>
      </p:sp>
      <p:sp>
        <p:nvSpPr>
          <p:cNvPr id="53" name="Éclair 30">
            <a:extLst>
              <a:ext uri="{FF2B5EF4-FFF2-40B4-BE49-F238E27FC236}">
                <a16:creationId xmlns:a16="http://schemas.microsoft.com/office/drawing/2014/main" id="{423A2154-B040-3F49-AFB6-FA30B8471FAB}"/>
              </a:ext>
            </a:extLst>
          </p:cNvPr>
          <p:cNvSpPr/>
          <p:nvPr/>
        </p:nvSpPr>
        <p:spPr>
          <a:xfrm>
            <a:off x="621570" y="5548742"/>
            <a:ext cx="345312" cy="273841"/>
          </a:xfrm>
          <a:prstGeom prst="lightningBolt">
            <a:avLst/>
          </a:prstGeom>
          <a:solidFill>
            <a:srgbClr val="FFC000"/>
          </a:solidFill>
          <a:ln w="12700" cap="sq"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0C84DD32-B249-3947-AC31-1A5593839C24}"/>
              </a:ext>
            </a:extLst>
          </p:cNvPr>
          <p:cNvSpPr txBox="1"/>
          <p:nvPr/>
        </p:nvSpPr>
        <p:spPr>
          <a:xfrm>
            <a:off x="814590" y="5579275"/>
            <a:ext cx="1420941"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panose="020B0604020202020204"/>
                <a:ea typeface="+mn-ea"/>
                <a:cs typeface="+mn-cs"/>
              </a:rPr>
              <a:t>Vision threatening</a:t>
            </a:r>
          </a:p>
        </p:txBody>
      </p:sp>
      <p:pic>
        <p:nvPicPr>
          <p:cNvPr id="58" name="Picture 57">
            <a:extLst>
              <a:ext uri="{FF2B5EF4-FFF2-40B4-BE49-F238E27FC236}">
                <a16:creationId xmlns:a16="http://schemas.microsoft.com/office/drawing/2014/main" id="{B51F3117-D16E-5144-821F-3AC6635F5AF1}"/>
              </a:ext>
            </a:extLst>
          </p:cNvPr>
          <p:cNvPicPr>
            <a:picLocks noChangeAspect="1"/>
          </p:cNvPicPr>
          <p:nvPr/>
        </p:nvPicPr>
        <p:blipFill>
          <a:blip r:embed="rId7"/>
          <a:stretch>
            <a:fillRect/>
          </a:stretch>
        </p:blipFill>
        <p:spPr>
          <a:xfrm>
            <a:off x="10972800" y="407260"/>
            <a:ext cx="949034" cy="453164"/>
          </a:xfrm>
          <a:prstGeom prst="rect">
            <a:avLst/>
          </a:prstGeom>
        </p:spPr>
      </p:pic>
      <p:grpSp>
        <p:nvGrpSpPr>
          <p:cNvPr id="40" name="Group 39">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55" name="Pie 54">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6" name="Block Arc 55">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57" name="Picture 56">
            <a:extLst>
              <a:ext uri="{FF2B5EF4-FFF2-40B4-BE49-F238E27FC236}">
                <a16:creationId xmlns:a16="http://schemas.microsoft.com/office/drawing/2014/main" id="{951B298D-4A9F-054C-BA6A-8A4048E19951}"/>
              </a:ext>
            </a:extLst>
          </p:cNvPr>
          <p:cNvPicPr>
            <a:picLocks noChangeAspect="1"/>
          </p:cNvPicPr>
          <p:nvPr/>
        </p:nvPicPr>
        <p:blipFill>
          <a:blip r:embed="rId8"/>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1078146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25</a:t>
            </a:fld>
            <a:endParaRPr lang="uk-UA" dirty="0"/>
          </a:p>
        </p:txBody>
      </p:sp>
      <p:sp>
        <p:nvSpPr>
          <p:cNvPr id="7" name="Text Placeholder 6"/>
          <p:cNvSpPr>
            <a:spLocks noGrp="1"/>
          </p:cNvSpPr>
          <p:nvPr>
            <p:ph type="body" sz="quarter" idx="12"/>
          </p:nvPr>
        </p:nvSpPr>
        <p:spPr/>
        <p:txBody>
          <a:bodyPr>
            <a:normAutofit/>
          </a:bodyPr>
          <a:lstStyle/>
          <a:p>
            <a:r>
              <a:rPr lang="en-US" sz="4000" b="1" spc="-100" dirty="0">
                <a:latin typeface="+mj-lt"/>
              </a:rPr>
              <a:t>Clinical features of Diabetic Retinopathy</a:t>
            </a:r>
          </a:p>
        </p:txBody>
      </p:sp>
      <p:grpSp>
        <p:nvGrpSpPr>
          <p:cNvPr id="5" name="Group 4">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6" name="Pie 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Block Arc 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9" name="Picture 8">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2673465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26</a:t>
            </a:fld>
            <a:endParaRPr lang="uk-UA" dirty="0"/>
          </a:p>
        </p:txBody>
      </p:sp>
      <p:sp>
        <p:nvSpPr>
          <p:cNvPr id="242" name="TextBox 241"/>
          <p:cNvSpPr txBox="1"/>
          <p:nvPr/>
        </p:nvSpPr>
        <p:spPr>
          <a:xfrm>
            <a:off x="533400" y="5816769"/>
            <a:ext cx="6003634" cy="461665"/>
          </a:xfrm>
          <a:prstGeom prst="rect">
            <a:avLst/>
          </a:prstGeom>
          <a:noFill/>
        </p:spPr>
        <p:txBody>
          <a:bodyPr wrap="square" rtlCol="0">
            <a:spAutoFit/>
          </a:bodyPr>
          <a:lstStyle/>
          <a:p>
            <a:pPr marL="241300" indent="-228600">
              <a:lnSpc>
                <a:spcPct val="100000"/>
              </a:lnSpc>
              <a:buAutoNum type="arabicPeriod"/>
              <a:tabLst>
                <a:tab pos="240665" algn="l"/>
                <a:tab pos="241300" algn="l"/>
              </a:tabLst>
            </a:pPr>
            <a:r>
              <a:rPr lang="en-IN" sz="800" spc="-5" dirty="0">
                <a:cs typeface="Arial"/>
              </a:rPr>
              <a:t>Martinez-Zapata MJ, et al. </a:t>
            </a:r>
            <a:r>
              <a:rPr lang="en-IN" sz="800" i="1" spc="-5" dirty="0">
                <a:cs typeface="Arial"/>
              </a:rPr>
              <a:t>Cochrane Database </a:t>
            </a:r>
            <a:r>
              <a:rPr lang="en-IN" sz="800" i="1" dirty="0" err="1">
                <a:cs typeface="Arial"/>
              </a:rPr>
              <a:t>Syst</a:t>
            </a:r>
            <a:r>
              <a:rPr lang="en-IN" sz="800" i="1" dirty="0">
                <a:cs typeface="Arial"/>
              </a:rPr>
              <a:t> R</a:t>
            </a:r>
            <a:r>
              <a:rPr lang="en-IN" sz="800" dirty="0">
                <a:cs typeface="Arial"/>
              </a:rPr>
              <a:t>ev</a:t>
            </a:r>
            <a:r>
              <a:rPr lang="en-IN" sz="800" spc="190" dirty="0">
                <a:cs typeface="Arial"/>
              </a:rPr>
              <a:t> </a:t>
            </a:r>
            <a:r>
              <a:rPr lang="en-IN" sz="800" spc="-5" dirty="0">
                <a:cs typeface="Arial"/>
              </a:rPr>
              <a:t>2014;11:CD00872</a:t>
            </a:r>
            <a:endParaRPr lang="en-IN" sz="800" dirty="0">
              <a:cs typeface="Arial"/>
            </a:endParaRPr>
          </a:p>
          <a:p>
            <a:pPr marL="241300" indent="-228600">
              <a:lnSpc>
                <a:spcPct val="100000"/>
              </a:lnSpc>
              <a:buAutoNum type="arabicPeriod"/>
              <a:tabLst>
                <a:tab pos="240665" algn="l"/>
                <a:tab pos="241300" algn="l"/>
              </a:tabLst>
            </a:pPr>
            <a:r>
              <a:rPr lang="en-IN" sz="800" spc="-5" dirty="0">
                <a:cs typeface="Arial"/>
              </a:rPr>
              <a:t>Fong </a:t>
            </a:r>
            <a:r>
              <a:rPr lang="en-IN" sz="800" dirty="0">
                <a:cs typeface="Arial"/>
              </a:rPr>
              <a:t>DS, </a:t>
            </a:r>
            <a:r>
              <a:rPr lang="en-IN" sz="800" spc="-5" dirty="0">
                <a:cs typeface="Arial"/>
              </a:rPr>
              <a:t>et al. </a:t>
            </a:r>
            <a:r>
              <a:rPr lang="en-IN" sz="800" i="1" spc="-5" dirty="0">
                <a:cs typeface="Arial"/>
              </a:rPr>
              <a:t>Diabetes Care</a:t>
            </a:r>
            <a:r>
              <a:rPr lang="en-IN" sz="800" i="1" spc="105" dirty="0">
                <a:cs typeface="Arial"/>
              </a:rPr>
              <a:t> </a:t>
            </a:r>
            <a:r>
              <a:rPr lang="en-IN" sz="800" spc="-5" dirty="0">
                <a:cs typeface="Arial"/>
              </a:rPr>
              <a:t>2004;27:584–7</a:t>
            </a:r>
            <a:endParaRPr lang="en-IN" sz="800" dirty="0">
              <a:cs typeface="Arial"/>
            </a:endParaRPr>
          </a:p>
          <a:p>
            <a:pPr marL="241300" indent="-228600">
              <a:lnSpc>
                <a:spcPct val="100000"/>
              </a:lnSpc>
              <a:buAutoNum type="arabicPeriod"/>
              <a:tabLst>
                <a:tab pos="240665" algn="l"/>
                <a:tab pos="241300" algn="l"/>
              </a:tabLst>
            </a:pPr>
            <a:r>
              <a:rPr lang="en-IN" sz="800" dirty="0" err="1">
                <a:cs typeface="Arial"/>
              </a:rPr>
              <a:t>Tremolada</a:t>
            </a:r>
            <a:r>
              <a:rPr lang="en-IN" sz="800" dirty="0">
                <a:cs typeface="Arial"/>
              </a:rPr>
              <a:t> G, </a:t>
            </a:r>
            <a:r>
              <a:rPr lang="en-IN" sz="800" spc="-5" dirty="0">
                <a:cs typeface="Arial"/>
              </a:rPr>
              <a:t>et al. </a:t>
            </a:r>
            <a:r>
              <a:rPr lang="en-IN" sz="800" i="1" dirty="0">
                <a:cs typeface="Arial"/>
              </a:rPr>
              <a:t>Exp </a:t>
            </a:r>
            <a:r>
              <a:rPr lang="en-IN" sz="800" i="1" spc="-5" dirty="0">
                <a:cs typeface="Arial"/>
              </a:rPr>
              <a:t>Diabetes Res</a:t>
            </a:r>
            <a:r>
              <a:rPr lang="en-IN" sz="800" i="1" spc="65" dirty="0">
                <a:cs typeface="Arial"/>
              </a:rPr>
              <a:t> </a:t>
            </a:r>
            <a:r>
              <a:rPr lang="en-IN" sz="800" spc="-5" dirty="0">
                <a:cs typeface="Arial"/>
              </a:rPr>
              <a:t>2012:728325</a:t>
            </a:r>
            <a:endParaRPr lang="en-IN" sz="800"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74639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lvl="0">
              <a:defRPr/>
            </a:pPr>
            <a:r>
              <a:rPr lang="en-US" sz="3200" spc="-100" dirty="0"/>
              <a:t>Clinical features and complications</a:t>
            </a:r>
          </a:p>
        </p:txBody>
      </p:sp>
      <p:sp>
        <p:nvSpPr>
          <p:cNvPr id="2" name="TextBox 1">
            <a:extLst>
              <a:ext uri="{FF2B5EF4-FFF2-40B4-BE49-F238E27FC236}">
                <a16:creationId xmlns:a16="http://schemas.microsoft.com/office/drawing/2014/main" id="{BD549C5F-9A46-6B4F-9C3A-0C7AE1BD2FAE}"/>
              </a:ext>
            </a:extLst>
          </p:cNvPr>
          <p:cNvSpPr txBox="1"/>
          <p:nvPr/>
        </p:nvSpPr>
        <p:spPr>
          <a:xfrm>
            <a:off x="533400" y="1258355"/>
            <a:ext cx="10055438" cy="707886"/>
          </a:xfrm>
          <a:prstGeom prst="rect">
            <a:avLst/>
          </a:prstGeom>
          <a:noFill/>
        </p:spPr>
        <p:txBody>
          <a:bodyPr wrap="square" rtlCol="0">
            <a:spAutoFit/>
          </a:bodyPr>
          <a:lstStyle/>
          <a:p>
            <a:pPr marR="5080" indent="-2140585">
              <a:lnSpc>
                <a:spcPct val="100000"/>
              </a:lnSpc>
            </a:pPr>
            <a:r>
              <a:rPr lang="en-IN" sz="2000" dirty="0"/>
              <a:t>~50% of people with very severe NPDR progress to PDR within 1 year and 25% of  patients have PDR at 15 years of diabetes duration1,2</a:t>
            </a:r>
          </a:p>
        </p:txBody>
      </p:sp>
      <p:sp>
        <p:nvSpPr>
          <p:cNvPr id="44" name="AutoShape 11">
            <a:extLst>
              <a:ext uri="{FF2B5EF4-FFF2-40B4-BE49-F238E27FC236}">
                <a16:creationId xmlns:a16="http://schemas.microsoft.com/office/drawing/2014/main" id="{AFCF5E1E-71CD-F442-80B2-269C486A5BD3}"/>
              </a:ext>
            </a:extLst>
          </p:cNvPr>
          <p:cNvSpPr>
            <a:spLocks noChangeArrowheads="1"/>
          </p:cNvSpPr>
          <p:nvPr/>
        </p:nvSpPr>
        <p:spPr bwMode="auto">
          <a:xfrm>
            <a:off x="335088" y="2282843"/>
            <a:ext cx="6179394" cy="294960"/>
          </a:xfrm>
          <a:prstGeom prst="rect">
            <a:avLst/>
          </a:prstGeom>
          <a:noFill/>
          <a:ln w="57150">
            <a:noFill/>
          </a:ln>
        </p:spPr>
        <p:txBody>
          <a:bodyPr wrap="none" anchor="ctr"/>
          <a:lstStyle>
            <a:lvl1pPr>
              <a:lnSpc>
                <a:spcPct val="95000"/>
              </a:lnSpc>
              <a:spcBef>
                <a:spcPct val="50000"/>
              </a:spcBef>
              <a:buClr>
                <a:schemeClr val="tx2"/>
              </a:buClr>
              <a:buFont typeface="Wingdings" panose="05000000000000000000" pitchFamily="2" charset="2"/>
              <a:buBlip>
                <a:blip r:embed="rId2"/>
              </a:buBlip>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95000"/>
              </a:lnSpc>
              <a:spcBef>
                <a:spcPts val="1200"/>
              </a:spcBef>
              <a:buClr>
                <a:schemeClr val="tx2"/>
              </a:buClr>
              <a:buSzPct val="120000"/>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95000"/>
              </a:lnSpc>
              <a:spcBef>
                <a:spcPts val="1200"/>
              </a:spcBef>
              <a:buClr>
                <a:schemeClr val="accent1"/>
              </a:buClr>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5000"/>
              </a:lnSpc>
              <a:spcBef>
                <a:spcPts val="1200"/>
              </a:spcBef>
              <a:buClr>
                <a:schemeClr val="tx2"/>
              </a:buClr>
              <a:buBlip>
                <a:blip r:embed="rId2"/>
              </a:buBlip>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ts val="1200"/>
              </a:spcBef>
              <a:buClr>
                <a:schemeClr val="tx2"/>
              </a:buClr>
              <a:buBlip>
                <a:blip r:embed="rId2"/>
              </a:buBlip>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ts val="1200"/>
              </a:spcBef>
              <a:spcAft>
                <a:spcPct val="0"/>
              </a:spcAft>
              <a:buClr>
                <a:schemeClr val="tx2"/>
              </a:buClr>
              <a:buBlip>
                <a:blip r:embed="rId2"/>
              </a:buBlip>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ts val="1200"/>
              </a:spcBef>
              <a:spcAft>
                <a:spcPct val="0"/>
              </a:spcAft>
              <a:buClr>
                <a:schemeClr val="tx2"/>
              </a:buClr>
              <a:buBlip>
                <a:blip r:embed="rId2"/>
              </a:buBlip>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ts val="1200"/>
              </a:spcBef>
              <a:spcAft>
                <a:spcPct val="0"/>
              </a:spcAft>
              <a:buClr>
                <a:schemeClr val="tx2"/>
              </a:buClr>
              <a:buBlip>
                <a:blip r:embed="rId2"/>
              </a:buBlip>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ts val="1200"/>
              </a:spcBef>
              <a:spcAft>
                <a:spcPct val="0"/>
              </a:spcAft>
              <a:buClr>
                <a:schemeClr val="tx2"/>
              </a:buClr>
              <a:buBlip>
                <a:blip r:embed="rId2"/>
              </a:buBlip>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a:ea typeface="ＭＳ Ｐゴシック" panose="020B0600070205080204" pitchFamily="34" charset="-128"/>
                <a:cs typeface="+mn-cs"/>
              </a:rPr>
              <a:t>Non-proliferative DR (NPDR)</a:t>
            </a:r>
            <a:endParaRPr kumimoji="0" lang="en-US" altLang="en-US" sz="1600" b="1" i="0" u="none" strike="noStrike" kern="1200" cap="none" spc="0" normalizeH="0" baseline="30000" noProof="0" dirty="0">
              <a:ln>
                <a:noFill/>
              </a:ln>
              <a:solidFill>
                <a:srgbClr val="FFFFFF"/>
              </a:solidFill>
              <a:effectLst/>
              <a:uLnTx/>
              <a:uFillTx/>
              <a:latin typeface="Arial" panose="020B0604020202020204"/>
              <a:ea typeface="ＭＳ Ｐゴシック" panose="020B0600070205080204" pitchFamily="34" charset="-128"/>
              <a:cs typeface="+mn-cs"/>
            </a:endParaRPr>
          </a:p>
        </p:txBody>
      </p:sp>
      <p:sp>
        <p:nvSpPr>
          <p:cNvPr id="70" name="Rounded Rectangle 69">
            <a:extLst>
              <a:ext uri="{FF2B5EF4-FFF2-40B4-BE49-F238E27FC236}">
                <a16:creationId xmlns:a16="http://schemas.microsoft.com/office/drawing/2014/main" id="{CEABD843-AB27-4340-B349-398D8AD5B5C2}"/>
              </a:ext>
            </a:extLst>
          </p:cNvPr>
          <p:cNvSpPr/>
          <p:nvPr/>
        </p:nvSpPr>
        <p:spPr>
          <a:xfrm>
            <a:off x="672156" y="2219750"/>
            <a:ext cx="4629263" cy="3366187"/>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1" name="Rounded Rectangle 70">
            <a:extLst>
              <a:ext uri="{FF2B5EF4-FFF2-40B4-BE49-F238E27FC236}">
                <a16:creationId xmlns:a16="http://schemas.microsoft.com/office/drawing/2014/main" id="{976B40E4-E29E-7643-BF50-BB037795B431}"/>
              </a:ext>
            </a:extLst>
          </p:cNvPr>
          <p:cNvSpPr/>
          <p:nvPr/>
        </p:nvSpPr>
        <p:spPr>
          <a:xfrm>
            <a:off x="5700085" y="2197073"/>
            <a:ext cx="4629263" cy="3366187"/>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2" name="object 3">
            <a:extLst>
              <a:ext uri="{FF2B5EF4-FFF2-40B4-BE49-F238E27FC236}">
                <a16:creationId xmlns:a16="http://schemas.microsoft.com/office/drawing/2014/main" id="{04B16DE3-FCB1-B843-B652-15D883118225}"/>
              </a:ext>
            </a:extLst>
          </p:cNvPr>
          <p:cNvSpPr txBox="1"/>
          <p:nvPr/>
        </p:nvSpPr>
        <p:spPr>
          <a:xfrm>
            <a:off x="982481" y="3132188"/>
            <a:ext cx="4411271" cy="2271775"/>
          </a:xfrm>
          <a:prstGeom prst="rect">
            <a:avLst/>
          </a:prstGeom>
        </p:spPr>
        <p:txBody>
          <a:bodyPr vert="horz" wrap="square" lIns="0" tIns="55244" rIns="0" bIns="0" rtlCol="0">
            <a:spAutoFit/>
          </a:bodyPr>
          <a:lstStyle/>
          <a:p>
            <a:pPr marL="427355" indent="-304800">
              <a:lnSpc>
                <a:spcPct val="100000"/>
              </a:lnSpc>
              <a:spcBef>
                <a:spcPts val="434"/>
              </a:spcBef>
              <a:buChar char="•"/>
              <a:tabLst>
                <a:tab pos="427355" algn="l"/>
                <a:tab pos="427990" algn="l"/>
              </a:tabLst>
            </a:pPr>
            <a:r>
              <a:rPr sz="1800" spc="-5" dirty="0">
                <a:latin typeface="Arial"/>
                <a:cs typeface="Arial"/>
              </a:rPr>
              <a:t>Microaneurysms</a:t>
            </a:r>
            <a:endParaRPr sz="1800" dirty="0">
              <a:latin typeface="Arial"/>
              <a:cs typeface="Arial"/>
            </a:endParaRPr>
          </a:p>
          <a:p>
            <a:pPr marL="427355" indent="-304800">
              <a:lnSpc>
                <a:spcPct val="100000"/>
              </a:lnSpc>
              <a:buChar char="•"/>
              <a:tabLst>
                <a:tab pos="427355" algn="l"/>
                <a:tab pos="427990" algn="l"/>
              </a:tabLst>
            </a:pPr>
            <a:r>
              <a:rPr sz="1800" spc="-5" dirty="0">
                <a:latin typeface="Arial"/>
                <a:cs typeface="Arial"/>
              </a:rPr>
              <a:t>Intra-retinal</a:t>
            </a:r>
            <a:r>
              <a:rPr sz="1800" spc="-30" dirty="0">
                <a:latin typeface="Arial"/>
                <a:cs typeface="Arial"/>
              </a:rPr>
              <a:t> </a:t>
            </a:r>
            <a:r>
              <a:rPr sz="1800" spc="-5" dirty="0">
                <a:latin typeface="Arial"/>
                <a:cs typeface="Arial"/>
              </a:rPr>
              <a:t>hemorrhages</a:t>
            </a:r>
            <a:endParaRPr sz="1800" dirty="0">
              <a:latin typeface="Arial"/>
              <a:cs typeface="Arial"/>
            </a:endParaRPr>
          </a:p>
          <a:p>
            <a:pPr marL="427355" indent="-304800">
              <a:lnSpc>
                <a:spcPct val="100000"/>
              </a:lnSpc>
              <a:buChar char="•"/>
              <a:tabLst>
                <a:tab pos="427355" algn="l"/>
                <a:tab pos="427990" algn="l"/>
              </a:tabLst>
            </a:pPr>
            <a:r>
              <a:rPr sz="1800" spc="-20" dirty="0">
                <a:latin typeface="Arial"/>
                <a:cs typeface="Arial"/>
              </a:rPr>
              <a:t>Vascular</a:t>
            </a:r>
            <a:r>
              <a:rPr sz="1800" spc="-75" dirty="0">
                <a:latin typeface="Arial"/>
                <a:cs typeface="Arial"/>
              </a:rPr>
              <a:t> </a:t>
            </a:r>
            <a:r>
              <a:rPr sz="1800" spc="-5" dirty="0">
                <a:latin typeface="Arial"/>
                <a:cs typeface="Arial"/>
              </a:rPr>
              <a:t>changes</a:t>
            </a:r>
            <a:endParaRPr sz="1800" dirty="0">
              <a:latin typeface="Arial"/>
              <a:cs typeface="Arial"/>
            </a:endParaRPr>
          </a:p>
          <a:p>
            <a:pPr marL="427355" indent="-304800">
              <a:lnSpc>
                <a:spcPct val="100000"/>
              </a:lnSpc>
              <a:buChar char="•"/>
              <a:tabLst>
                <a:tab pos="427355" algn="l"/>
                <a:tab pos="427990" algn="l"/>
              </a:tabLst>
            </a:pPr>
            <a:r>
              <a:rPr sz="1800" spc="-5" dirty="0">
                <a:latin typeface="Arial"/>
                <a:cs typeface="Arial"/>
              </a:rPr>
              <a:t>Hard </a:t>
            </a:r>
            <a:r>
              <a:rPr sz="1800" spc="-10" dirty="0">
                <a:latin typeface="Arial"/>
                <a:cs typeface="Arial"/>
              </a:rPr>
              <a:t>exudates </a:t>
            </a:r>
            <a:r>
              <a:rPr sz="1800" spc="-5" dirty="0">
                <a:latin typeface="Arial"/>
                <a:cs typeface="Arial"/>
              </a:rPr>
              <a:t>(lipid</a:t>
            </a:r>
            <a:r>
              <a:rPr sz="1800" spc="30" dirty="0">
                <a:latin typeface="Arial"/>
                <a:cs typeface="Arial"/>
              </a:rPr>
              <a:t> </a:t>
            </a:r>
            <a:r>
              <a:rPr sz="1800" spc="-5" dirty="0">
                <a:latin typeface="Arial"/>
                <a:cs typeface="Arial"/>
              </a:rPr>
              <a:t>deposits)</a:t>
            </a:r>
            <a:endParaRPr sz="1800" dirty="0">
              <a:latin typeface="Arial"/>
              <a:cs typeface="Arial"/>
            </a:endParaRPr>
          </a:p>
          <a:p>
            <a:pPr marL="427355" marR="346075" indent="-304800">
              <a:lnSpc>
                <a:spcPct val="100000"/>
              </a:lnSpc>
              <a:buChar char="•"/>
              <a:tabLst>
                <a:tab pos="427355" algn="l"/>
                <a:tab pos="427990" algn="l"/>
              </a:tabLst>
            </a:pPr>
            <a:r>
              <a:rPr sz="1800" spc="-5" dirty="0">
                <a:latin typeface="Arial"/>
                <a:cs typeface="Arial"/>
              </a:rPr>
              <a:t>Soft </a:t>
            </a:r>
            <a:r>
              <a:rPr sz="1800" spc="-10" dirty="0">
                <a:latin typeface="Arial"/>
                <a:cs typeface="Arial"/>
              </a:rPr>
              <a:t>exudates </a:t>
            </a:r>
            <a:r>
              <a:rPr sz="1800" spc="-5" dirty="0">
                <a:latin typeface="Arial"/>
                <a:cs typeface="Arial"/>
              </a:rPr>
              <a:t>or cotton </a:t>
            </a:r>
            <a:r>
              <a:rPr sz="1800" spc="-15" dirty="0">
                <a:latin typeface="Arial"/>
                <a:cs typeface="Arial"/>
              </a:rPr>
              <a:t>wool</a:t>
            </a:r>
            <a:r>
              <a:rPr lang="en-US" sz="1800" spc="-15" dirty="0">
                <a:latin typeface="Arial"/>
                <a:cs typeface="Arial"/>
              </a:rPr>
              <a:t> </a:t>
            </a:r>
            <a:r>
              <a:rPr sz="1800" spc="-5" dirty="0">
                <a:latin typeface="Arial"/>
                <a:cs typeface="Arial"/>
              </a:rPr>
              <a:t>spots</a:t>
            </a:r>
            <a:endParaRPr sz="1800" dirty="0">
              <a:latin typeface="Arial"/>
              <a:cs typeface="Arial"/>
            </a:endParaRPr>
          </a:p>
          <a:p>
            <a:pPr marL="427355" indent="-304800">
              <a:lnSpc>
                <a:spcPct val="100000"/>
              </a:lnSpc>
              <a:buChar char="•"/>
              <a:tabLst>
                <a:tab pos="427355" algn="l"/>
                <a:tab pos="427990" algn="l"/>
              </a:tabLst>
            </a:pPr>
            <a:r>
              <a:rPr sz="1800" spc="-5" dirty="0">
                <a:latin typeface="Arial"/>
                <a:cs typeface="Arial"/>
              </a:rPr>
              <a:t>Intra-retinal</a:t>
            </a:r>
            <a:r>
              <a:rPr sz="1800" spc="-35" dirty="0">
                <a:latin typeface="Arial"/>
                <a:cs typeface="Arial"/>
              </a:rPr>
              <a:t> </a:t>
            </a:r>
            <a:r>
              <a:rPr sz="1800" spc="-5" dirty="0">
                <a:latin typeface="Arial"/>
                <a:cs typeface="Arial"/>
              </a:rPr>
              <a:t>microvascular</a:t>
            </a:r>
            <a:endParaRPr sz="1800" dirty="0">
              <a:latin typeface="Arial"/>
              <a:cs typeface="Arial"/>
            </a:endParaRPr>
          </a:p>
          <a:p>
            <a:pPr marL="427355">
              <a:lnSpc>
                <a:spcPct val="100000"/>
              </a:lnSpc>
            </a:pPr>
            <a:r>
              <a:rPr lang="en-US" sz="1800" spc="-5" dirty="0">
                <a:latin typeface="Arial"/>
                <a:cs typeface="Arial"/>
              </a:rPr>
              <a:t>A</a:t>
            </a:r>
            <a:r>
              <a:rPr sz="1800" spc="-5" dirty="0">
                <a:latin typeface="Arial"/>
                <a:cs typeface="Arial"/>
              </a:rPr>
              <a:t>bnormalities</a:t>
            </a:r>
            <a:r>
              <a:rPr lang="en-US" sz="1800" spc="-5" dirty="0">
                <a:latin typeface="Arial"/>
                <a:cs typeface="Arial"/>
              </a:rPr>
              <a:t> (IRMA)</a:t>
            </a:r>
            <a:endParaRPr sz="1800" dirty="0">
              <a:latin typeface="Arial"/>
              <a:cs typeface="Arial"/>
            </a:endParaRPr>
          </a:p>
          <a:p>
            <a:pPr marL="427355" indent="-304800">
              <a:lnSpc>
                <a:spcPct val="100000"/>
              </a:lnSpc>
              <a:buChar char="•"/>
              <a:tabLst>
                <a:tab pos="427355" algn="l"/>
                <a:tab pos="427990" algn="l"/>
              </a:tabLst>
            </a:pPr>
            <a:r>
              <a:rPr sz="1800" spc="-5" dirty="0">
                <a:latin typeface="Arial"/>
                <a:cs typeface="Arial"/>
              </a:rPr>
              <a:t>Retinal</a:t>
            </a:r>
            <a:r>
              <a:rPr sz="1800" spc="-65" dirty="0">
                <a:latin typeface="Arial"/>
                <a:cs typeface="Arial"/>
              </a:rPr>
              <a:t> </a:t>
            </a:r>
            <a:r>
              <a:rPr sz="1800" spc="-5" dirty="0">
                <a:latin typeface="Arial"/>
                <a:cs typeface="Arial"/>
              </a:rPr>
              <a:t>edema</a:t>
            </a:r>
            <a:endParaRPr sz="1800" dirty="0">
              <a:latin typeface="Arial"/>
              <a:cs typeface="Arial"/>
            </a:endParaRPr>
          </a:p>
        </p:txBody>
      </p:sp>
      <p:sp>
        <p:nvSpPr>
          <p:cNvPr id="73" name="object 5">
            <a:extLst>
              <a:ext uri="{FF2B5EF4-FFF2-40B4-BE49-F238E27FC236}">
                <a16:creationId xmlns:a16="http://schemas.microsoft.com/office/drawing/2014/main" id="{07DDDC21-5A75-3F4B-91B9-9E9CFB241897}"/>
              </a:ext>
            </a:extLst>
          </p:cNvPr>
          <p:cNvSpPr txBox="1"/>
          <p:nvPr/>
        </p:nvSpPr>
        <p:spPr>
          <a:xfrm>
            <a:off x="6248400" y="3149626"/>
            <a:ext cx="3325495" cy="553998"/>
          </a:xfrm>
          <a:prstGeom prst="rect">
            <a:avLst/>
          </a:prstGeom>
        </p:spPr>
        <p:txBody>
          <a:bodyPr vert="horz" wrap="square" lIns="0" tIns="0" rIns="0" bIns="0" rtlCol="0">
            <a:spAutoFit/>
          </a:bodyPr>
          <a:lstStyle/>
          <a:p>
            <a:pPr marL="12700" marR="5080">
              <a:lnSpc>
                <a:spcPct val="100000"/>
              </a:lnSpc>
            </a:pPr>
            <a:r>
              <a:rPr sz="1800" spc="-5" dirty="0">
                <a:latin typeface="Arial"/>
                <a:cs typeface="Arial"/>
              </a:rPr>
              <a:t>Neovascularization </a:t>
            </a:r>
            <a:r>
              <a:rPr sz="1800" spc="-15" dirty="0">
                <a:latin typeface="Arial"/>
                <a:cs typeface="Arial"/>
              </a:rPr>
              <a:t>with</a:t>
            </a:r>
            <a:br>
              <a:rPr lang="en-US" sz="1800" spc="-15" dirty="0">
                <a:latin typeface="Arial"/>
                <a:cs typeface="Arial"/>
              </a:rPr>
            </a:br>
            <a:r>
              <a:rPr sz="1800" spc="-5" dirty="0">
                <a:latin typeface="Arial"/>
                <a:cs typeface="Arial"/>
              </a:rPr>
              <a:t>possible</a:t>
            </a:r>
            <a:r>
              <a:rPr lang="en-US" sz="1800" spc="-5" dirty="0">
                <a:latin typeface="Arial"/>
                <a:cs typeface="Arial"/>
              </a:rPr>
              <a:t> </a:t>
            </a:r>
            <a:r>
              <a:rPr sz="1800" spc="-5" dirty="0">
                <a:latin typeface="Arial"/>
                <a:cs typeface="Arial"/>
              </a:rPr>
              <a:t>complications:</a:t>
            </a:r>
            <a:endParaRPr sz="1800" dirty="0">
              <a:latin typeface="Arial"/>
              <a:cs typeface="Arial"/>
            </a:endParaRPr>
          </a:p>
        </p:txBody>
      </p:sp>
      <p:sp>
        <p:nvSpPr>
          <p:cNvPr id="74" name="object 6">
            <a:extLst>
              <a:ext uri="{FF2B5EF4-FFF2-40B4-BE49-F238E27FC236}">
                <a16:creationId xmlns:a16="http://schemas.microsoft.com/office/drawing/2014/main" id="{039C0343-9EA5-324A-8775-A39EF957A0FF}"/>
              </a:ext>
            </a:extLst>
          </p:cNvPr>
          <p:cNvSpPr txBox="1"/>
          <p:nvPr/>
        </p:nvSpPr>
        <p:spPr>
          <a:xfrm>
            <a:off x="6248400" y="3851301"/>
            <a:ext cx="2653030" cy="1384995"/>
          </a:xfrm>
          <a:prstGeom prst="rect">
            <a:avLst/>
          </a:prstGeom>
        </p:spPr>
        <p:txBody>
          <a:bodyPr vert="horz" wrap="square" lIns="0" tIns="0" rIns="0" bIns="0" rtlCol="0">
            <a:spAutoFit/>
          </a:bodyPr>
          <a:lstStyle/>
          <a:p>
            <a:pPr marL="317500" indent="-304800">
              <a:lnSpc>
                <a:spcPct val="100000"/>
              </a:lnSpc>
              <a:buChar char="•"/>
              <a:tabLst>
                <a:tab pos="316865" algn="l"/>
                <a:tab pos="317500" algn="l"/>
              </a:tabLst>
            </a:pPr>
            <a:r>
              <a:rPr sz="1800" spc="-10" dirty="0">
                <a:latin typeface="Arial"/>
                <a:cs typeface="Arial"/>
              </a:rPr>
              <a:t>Vitreous</a:t>
            </a:r>
            <a:r>
              <a:rPr sz="1800" spc="-40" dirty="0">
                <a:latin typeface="Arial"/>
                <a:cs typeface="Arial"/>
              </a:rPr>
              <a:t> </a:t>
            </a:r>
            <a:r>
              <a:rPr sz="1800" spc="-5" dirty="0">
                <a:latin typeface="Arial"/>
                <a:cs typeface="Arial"/>
              </a:rPr>
              <a:t>hemorrhage</a:t>
            </a:r>
            <a:endParaRPr sz="1800" dirty="0">
              <a:latin typeface="Arial"/>
              <a:cs typeface="Arial"/>
            </a:endParaRPr>
          </a:p>
          <a:p>
            <a:pPr marL="317500" indent="-304800">
              <a:lnSpc>
                <a:spcPct val="100000"/>
              </a:lnSpc>
              <a:buChar char="•"/>
              <a:tabLst>
                <a:tab pos="316865" algn="l"/>
                <a:tab pos="317500" algn="l"/>
              </a:tabLst>
            </a:pPr>
            <a:r>
              <a:rPr sz="1800" spc="-5" dirty="0">
                <a:latin typeface="Arial"/>
                <a:cs typeface="Arial"/>
              </a:rPr>
              <a:t>Fibrosis</a:t>
            </a:r>
            <a:endParaRPr sz="1800" dirty="0">
              <a:latin typeface="Arial"/>
              <a:cs typeface="Arial"/>
            </a:endParaRPr>
          </a:p>
          <a:p>
            <a:pPr marL="317500" marR="541655" indent="-304800">
              <a:lnSpc>
                <a:spcPct val="100000"/>
              </a:lnSpc>
              <a:buChar char="•"/>
              <a:tabLst>
                <a:tab pos="316865" algn="l"/>
                <a:tab pos="317500" algn="l"/>
              </a:tabLst>
            </a:pPr>
            <a:r>
              <a:rPr sz="1800" spc="-10" dirty="0">
                <a:latin typeface="Arial"/>
                <a:cs typeface="Arial"/>
              </a:rPr>
              <a:t>Vitreous </a:t>
            </a:r>
            <a:r>
              <a:rPr sz="1800" spc="-5" dirty="0">
                <a:latin typeface="Arial"/>
                <a:cs typeface="Arial"/>
              </a:rPr>
              <a:t>or</a:t>
            </a:r>
            <a:r>
              <a:rPr sz="1800" spc="-20" dirty="0">
                <a:latin typeface="Arial"/>
                <a:cs typeface="Arial"/>
              </a:rPr>
              <a:t> </a:t>
            </a:r>
            <a:r>
              <a:rPr sz="1800" spc="-5" dirty="0">
                <a:latin typeface="Arial"/>
                <a:cs typeface="Arial"/>
              </a:rPr>
              <a:t>retinal  detachments</a:t>
            </a:r>
            <a:endParaRPr sz="1800" dirty="0">
              <a:latin typeface="Arial"/>
              <a:cs typeface="Arial"/>
            </a:endParaRPr>
          </a:p>
          <a:p>
            <a:pPr marL="317500" indent="-304800">
              <a:lnSpc>
                <a:spcPct val="100000"/>
              </a:lnSpc>
              <a:buChar char="•"/>
              <a:tabLst>
                <a:tab pos="316865" algn="l"/>
                <a:tab pos="317500" algn="l"/>
              </a:tabLst>
            </a:pPr>
            <a:r>
              <a:rPr sz="1800" spc="-5" dirty="0">
                <a:latin typeface="Arial"/>
                <a:cs typeface="Arial"/>
              </a:rPr>
              <a:t>Neovascular</a:t>
            </a:r>
            <a:r>
              <a:rPr sz="1800" spc="-40" dirty="0">
                <a:latin typeface="Arial"/>
                <a:cs typeface="Arial"/>
              </a:rPr>
              <a:t> </a:t>
            </a:r>
            <a:r>
              <a:rPr sz="1800" spc="-5" dirty="0">
                <a:latin typeface="Arial"/>
                <a:cs typeface="Arial"/>
              </a:rPr>
              <a:t>glaucoma</a:t>
            </a:r>
            <a:endParaRPr sz="1800" dirty="0">
              <a:latin typeface="Arial"/>
              <a:cs typeface="Arial"/>
            </a:endParaRPr>
          </a:p>
        </p:txBody>
      </p:sp>
      <p:sp>
        <p:nvSpPr>
          <p:cNvPr id="6" name="Rounded Rectangle 5">
            <a:extLst>
              <a:ext uri="{FF2B5EF4-FFF2-40B4-BE49-F238E27FC236}">
                <a16:creationId xmlns:a16="http://schemas.microsoft.com/office/drawing/2014/main" id="{5761A8B8-62F3-4C4A-8CE9-E4AF20B6EE1C}"/>
              </a:ext>
            </a:extLst>
          </p:cNvPr>
          <p:cNvSpPr/>
          <p:nvPr/>
        </p:nvSpPr>
        <p:spPr>
          <a:xfrm>
            <a:off x="982481" y="2472871"/>
            <a:ext cx="3284719" cy="53655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r>
              <a:rPr lang="en-IN" b="1" spc="10" dirty="0">
                <a:solidFill>
                  <a:srgbClr val="FFFFFF"/>
                </a:solidFill>
                <a:cs typeface="Arial"/>
              </a:rPr>
              <a:t>  NPDR</a:t>
            </a:r>
            <a:r>
              <a:rPr lang="en-IN" b="1" spc="15" baseline="24444" dirty="0">
                <a:solidFill>
                  <a:srgbClr val="FFFFFF"/>
                </a:solidFill>
                <a:cs typeface="Arial"/>
              </a:rPr>
              <a:t>1</a:t>
            </a:r>
            <a:endParaRPr lang="en-IN" baseline="24444" dirty="0">
              <a:cs typeface="Arial"/>
            </a:endParaRPr>
          </a:p>
        </p:txBody>
      </p:sp>
      <p:sp>
        <p:nvSpPr>
          <p:cNvPr id="7" name="Oval 6">
            <a:extLst>
              <a:ext uri="{FF2B5EF4-FFF2-40B4-BE49-F238E27FC236}">
                <a16:creationId xmlns:a16="http://schemas.microsoft.com/office/drawing/2014/main" id="{11FFB0BF-5944-814D-9ED6-438B953CDADE}"/>
              </a:ext>
            </a:extLst>
          </p:cNvPr>
          <p:cNvSpPr/>
          <p:nvPr/>
        </p:nvSpPr>
        <p:spPr>
          <a:xfrm>
            <a:off x="3822529" y="2270215"/>
            <a:ext cx="1043078" cy="1043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6" name="object 10">
            <a:extLst>
              <a:ext uri="{FF2B5EF4-FFF2-40B4-BE49-F238E27FC236}">
                <a16:creationId xmlns:a16="http://schemas.microsoft.com/office/drawing/2014/main" id="{4B9E8A93-10BA-6842-AFBC-F3CE56C93804}"/>
              </a:ext>
            </a:extLst>
          </p:cNvPr>
          <p:cNvSpPr/>
          <p:nvPr/>
        </p:nvSpPr>
        <p:spPr>
          <a:xfrm>
            <a:off x="3796191" y="2250521"/>
            <a:ext cx="1095755" cy="1104900"/>
          </a:xfrm>
          <a:prstGeom prst="rect">
            <a:avLst/>
          </a:prstGeom>
          <a:blipFill>
            <a:blip r:embed="rId3" cstate="print"/>
            <a:stretch>
              <a:fillRect/>
            </a:stretch>
          </a:blipFill>
        </p:spPr>
        <p:txBody>
          <a:bodyPr wrap="square" lIns="0" tIns="0" rIns="0" bIns="0" rtlCol="0"/>
          <a:lstStyle/>
          <a:p>
            <a:endParaRPr/>
          </a:p>
        </p:txBody>
      </p:sp>
      <p:sp>
        <p:nvSpPr>
          <p:cNvPr id="77" name="Rounded Rectangle 76">
            <a:extLst>
              <a:ext uri="{FF2B5EF4-FFF2-40B4-BE49-F238E27FC236}">
                <a16:creationId xmlns:a16="http://schemas.microsoft.com/office/drawing/2014/main" id="{29B1AB07-6C28-BF4C-B081-AC4857DF0691}"/>
              </a:ext>
            </a:extLst>
          </p:cNvPr>
          <p:cNvSpPr/>
          <p:nvPr/>
        </p:nvSpPr>
        <p:spPr>
          <a:xfrm>
            <a:off x="6038575" y="2472871"/>
            <a:ext cx="3284719" cy="53655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12700">
              <a:lnSpc>
                <a:spcPct val="100000"/>
              </a:lnSpc>
            </a:pPr>
            <a:r>
              <a:rPr lang="en-IN" b="1" spc="10" dirty="0">
                <a:solidFill>
                  <a:srgbClr val="FFFFFF"/>
                </a:solidFill>
                <a:cs typeface="Arial"/>
              </a:rPr>
              <a:t>  PDR</a:t>
            </a:r>
            <a:r>
              <a:rPr lang="en-IN" b="1" spc="10" baseline="30000" dirty="0">
                <a:solidFill>
                  <a:srgbClr val="FFFFFF"/>
                </a:solidFill>
                <a:cs typeface="Arial"/>
              </a:rPr>
              <a:t>1,3</a:t>
            </a:r>
          </a:p>
        </p:txBody>
      </p:sp>
      <p:sp>
        <p:nvSpPr>
          <p:cNvPr id="78" name="Oval 77">
            <a:extLst>
              <a:ext uri="{FF2B5EF4-FFF2-40B4-BE49-F238E27FC236}">
                <a16:creationId xmlns:a16="http://schemas.microsoft.com/office/drawing/2014/main" id="{9B67A63B-1DF8-7044-862A-DB92808EB89C}"/>
              </a:ext>
            </a:extLst>
          </p:cNvPr>
          <p:cNvSpPr/>
          <p:nvPr/>
        </p:nvSpPr>
        <p:spPr>
          <a:xfrm>
            <a:off x="8878623" y="2270215"/>
            <a:ext cx="1043078" cy="1043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1" name="object 13">
            <a:extLst>
              <a:ext uri="{FF2B5EF4-FFF2-40B4-BE49-F238E27FC236}">
                <a16:creationId xmlns:a16="http://schemas.microsoft.com/office/drawing/2014/main" id="{602D061D-EEA9-5A40-A54A-2F2D49FEA344}"/>
              </a:ext>
            </a:extLst>
          </p:cNvPr>
          <p:cNvSpPr/>
          <p:nvPr/>
        </p:nvSpPr>
        <p:spPr>
          <a:xfrm>
            <a:off x="8861810" y="2237671"/>
            <a:ext cx="1068193" cy="1108165"/>
          </a:xfrm>
          <a:prstGeom prst="rect">
            <a:avLst/>
          </a:prstGeom>
          <a:blipFill>
            <a:blip r:embed="rId4" cstate="print"/>
            <a:stretch>
              <a:fillRect/>
            </a:stretch>
          </a:blipFill>
        </p:spPr>
        <p:txBody>
          <a:bodyPr wrap="square" lIns="0" tIns="0" rIns="0" bIns="0" rtlCol="0"/>
          <a:lstStyle/>
          <a:p>
            <a:endParaRPr/>
          </a:p>
        </p:txBody>
      </p:sp>
      <p:pic>
        <p:nvPicPr>
          <p:cNvPr id="27" name="Picture 26">
            <a:extLst>
              <a:ext uri="{FF2B5EF4-FFF2-40B4-BE49-F238E27FC236}">
                <a16:creationId xmlns:a16="http://schemas.microsoft.com/office/drawing/2014/main" id="{F24D28D4-124C-F548-8CB3-97848D2078AB}"/>
              </a:ext>
            </a:extLst>
          </p:cNvPr>
          <p:cNvPicPr>
            <a:picLocks noChangeAspect="1"/>
          </p:cNvPicPr>
          <p:nvPr/>
        </p:nvPicPr>
        <p:blipFill>
          <a:blip r:embed="rId5"/>
          <a:stretch>
            <a:fillRect/>
          </a:stretch>
        </p:blipFill>
        <p:spPr>
          <a:xfrm>
            <a:off x="10972800" y="407260"/>
            <a:ext cx="949034" cy="453164"/>
          </a:xfrm>
          <a:prstGeom prst="rect">
            <a:avLst/>
          </a:prstGeom>
        </p:spPr>
      </p:pic>
      <p:grpSp>
        <p:nvGrpSpPr>
          <p:cNvPr id="19" name="Group 18">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20" name="Pie 19">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Block Arc 20">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22" name="Picture 21">
            <a:extLst>
              <a:ext uri="{FF2B5EF4-FFF2-40B4-BE49-F238E27FC236}">
                <a16:creationId xmlns:a16="http://schemas.microsoft.com/office/drawing/2014/main" id="{951B298D-4A9F-054C-BA6A-8A4048E19951}"/>
              </a:ext>
            </a:extLst>
          </p:cNvPr>
          <p:cNvPicPr>
            <a:picLocks noChangeAspect="1"/>
          </p:cNvPicPr>
          <p:nvPr/>
        </p:nvPicPr>
        <p:blipFill>
          <a:blip r:embed="rId6"/>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278733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27</a:t>
            </a:fld>
            <a:endParaRPr lang="uk-UA" dirty="0"/>
          </a:p>
        </p:txBody>
      </p:sp>
      <p:sp>
        <p:nvSpPr>
          <p:cNvPr id="242" name="TextBox 241"/>
          <p:cNvSpPr txBox="1"/>
          <p:nvPr/>
        </p:nvSpPr>
        <p:spPr>
          <a:xfrm>
            <a:off x="533400" y="5816769"/>
            <a:ext cx="6003634" cy="461665"/>
          </a:xfrm>
          <a:prstGeom prst="rect">
            <a:avLst/>
          </a:prstGeom>
          <a:noFill/>
        </p:spPr>
        <p:txBody>
          <a:bodyPr wrap="square" rtlCol="0">
            <a:spAutoFit/>
          </a:bodyPr>
          <a:lstStyle/>
          <a:p>
            <a:pPr marL="241300" indent="-228600">
              <a:lnSpc>
                <a:spcPct val="100000"/>
              </a:lnSpc>
              <a:buAutoNum type="arabicPeriod"/>
              <a:tabLst>
                <a:tab pos="240665" algn="l"/>
                <a:tab pos="241300" algn="l"/>
              </a:tabLst>
            </a:pPr>
            <a:r>
              <a:rPr lang="en-IN" sz="800" spc="-5" dirty="0">
                <a:cs typeface="Arial"/>
              </a:rPr>
              <a:t>Martinez-Zapata MJ, et al. </a:t>
            </a:r>
            <a:r>
              <a:rPr lang="en-IN" sz="800" i="1" spc="-5" dirty="0">
                <a:cs typeface="Arial"/>
              </a:rPr>
              <a:t>Cochrane Database </a:t>
            </a:r>
            <a:r>
              <a:rPr lang="en-IN" sz="800" i="1" dirty="0" err="1">
                <a:cs typeface="Arial"/>
              </a:rPr>
              <a:t>Syst</a:t>
            </a:r>
            <a:r>
              <a:rPr lang="en-IN" sz="800" i="1" dirty="0">
                <a:cs typeface="Arial"/>
              </a:rPr>
              <a:t> R</a:t>
            </a:r>
            <a:r>
              <a:rPr lang="en-IN" sz="800" dirty="0">
                <a:cs typeface="Arial"/>
              </a:rPr>
              <a:t>ev</a:t>
            </a:r>
            <a:r>
              <a:rPr lang="en-IN" sz="800" spc="190" dirty="0">
                <a:cs typeface="Arial"/>
              </a:rPr>
              <a:t> </a:t>
            </a:r>
            <a:r>
              <a:rPr lang="en-IN" sz="800" spc="-5" dirty="0">
                <a:cs typeface="Arial"/>
              </a:rPr>
              <a:t>2014;11:CD00872</a:t>
            </a:r>
            <a:endParaRPr lang="en-IN" sz="800" dirty="0">
              <a:cs typeface="Arial"/>
            </a:endParaRPr>
          </a:p>
          <a:p>
            <a:pPr marL="241300" indent="-228600">
              <a:lnSpc>
                <a:spcPct val="100000"/>
              </a:lnSpc>
              <a:buAutoNum type="arabicPeriod"/>
              <a:tabLst>
                <a:tab pos="240665" algn="l"/>
                <a:tab pos="241300" algn="l"/>
              </a:tabLst>
            </a:pPr>
            <a:r>
              <a:rPr lang="en-IN" sz="800" spc="-5" dirty="0">
                <a:cs typeface="Arial"/>
              </a:rPr>
              <a:t>Fong </a:t>
            </a:r>
            <a:r>
              <a:rPr lang="en-IN" sz="800" dirty="0">
                <a:cs typeface="Arial"/>
              </a:rPr>
              <a:t>DS, </a:t>
            </a:r>
            <a:r>
              <a:rPr lang="en-IN" sz="800" spc="-5" dirty="0">
                <a:cs typeface="Arial"/>
              </a:rPr>
              <a:t>et al. </a:t>
            </a:r>
            <a:r>
              <a:rPr lang="en-IN" sz="800" i="1" spc="-5" dirty="0">
                <a:cs typeface="Arial"/>
              </a:rPr>
              <a:t>Diabetes Care</a:t>
            </a:r>
            <a:r>
              <a:rPr lang="en-IN" sz="800" i="1" spc="105" dirty="0">
                <a:cs typeface="Arial"/>
              </a:rPr>
              <a:t> </a:t>
            </a:r>
            <a:r>
              <a:rPr lang="en-IN" sz="800" spc="-5" dirty="0">
                <a:cs typeface="Arial"/>
              </a:rPr>
              <a:t>2004;27:584–7</a:t>
            </a:r>
            <a:endParaRPr lang="en-IN" sz="800" dirty="0">
              <a:cs typeface="Arial"/>
            </a:endParaRPr>
          </a:p>
          <a:p>
            <a:pPr marL="241300" indent="-228600">
              <a:lnSpc>
                <a:spcPct val="100000"/>
              </a:lnSpc>
              <a:buAutoNum type="arabicPeriod"/>
              <a:tabLst>
                <a:tab pos="240665" algn="l"/>
                <a:tab pos="241300" algn="l"/>
              </a:tabLst>
            </a:pPr>
            <a:r>
              <a:rPr lang="en-IN" sz="800" dirty="0" err="1">
                <a:cs typeface="Arial"/>
              </a:rPr>
              <a:t>Tremolada</a:t>
            </a:r>
            <a:r>
              <a:rPr lang="en-IN" sz="800" dirty="0">
                <a:cs typeface="Arial"/>
              </a:rPr>
              <a:t> G, </a:t>
            </a:r>
            <a:r>
              <a:rPr lang="en-IN" sz="800" spc="-5" dirty="0">
                <a:cs typeface="Arial"/>
              </a:rPr>
              <a:t>et al. </a:t>
            </a:r>
            <a:r>
              <a:rPr lang="en-IN" sz="800" i="1" dirty="0">
                <a:cs typeface="Arial"/>
              </a:rPr>
              <a:t>Exp </a:t>
            </a:r>
            <a:r>
              <a:rPr lang="en-IN" sz="800" i="1" spc="-5" dirty="0">
                <a:cs typeface="Arial"/>
              </a:rPr>
              <a:t>Diabetes Res</a:t>
            </a:r>
            <a:r>
              <a:rPr lang="en-IN" sz="800" i="1" spc="65" dirty="0">
                <a:cs typeface="Arial"/>
              </a:rPr>
              <a:t> </a:t>
            </a:r>
            <a:r>
              <a:rPr lang="en-IN" sz="800" spc="-5" dirty="0">
                <a:cs typeface="Arial"/>
              </a:rPr>
              <a:t>2012:728325</a:t>
            </a:r>
            <a:endParaRPr lang="en-IN" sz="800"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8205236"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lvl="0">
              <a:defRPr/>
            </a:pPr>
            <a:r>
              <a:rPr lang="en-US" sz="3200" spc="-100" dirty="0"/>
              <a:t>PDR and DME can cause vision loss</a:t>
            </a:r>
            <a:r>
              <a:rPr lang="en-US" sz="3200" spc="-100" baseline="30000" dirty="0"/>
              <a:t>1,2</a:t>
            </a:r>
          </a:p>
        </p:txBody>
      </p:sp>
      <p:sp>
        <p:nvSpPr>
          <p:cNvPr id="70" name="Rounded Rectangle 69">
            <a:extLst>
              <a:ext uri="{FF2B5EF4-FFF2-40B4-BE49-F238E27FC236}">
                <a16:creationId xmlns:a16="http://schemas.microsoft.com/office/drawing/2014/main" id="{CEABD843-AB27-4340-B349-398D8AD5B5C2}"/>
              </a:ext>
            </a:extLst>
          </p:cNvPr>
          <p:cNvSpPr/>
          <p:nvPr/>
        </p:nvSpPr>
        <p:spPr>
          <a:xfrm>
            <a:off x="621571" y="1436851"/>
            <a:ext cx="3493229" cy="3366187"/>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ounded Rectangle 5">
            <a:extLst>
              <a:ext uri="{FF2B5EF4-FFF2-40B4-BE49-F238E27FC236}">
                <a16:creationId xmlns:a16="http://schemas.microsoft.com/office/drawing/2014/main" id="{5761A8B8-62F3-4C4A-8CE9-E4AF20B6EE1C}"/>
              </a:ext>
            </a:extLst>
          </p:cNvPr>
          <p:cNvSpPr/>
          <p:nvPr/>
        </p:nvSpPr>
        <p:spPr>
          <a:xfrm>
            <a:off x="731645" y="1689972"/>
            <a:ext cx="2643577" cy="53655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r>
              <a:rPr lang="en-IN" b="1" spc="10" dirty="0">
                <a:solidFill>
                  <a:srgbClr val="FFFFFF"/>
                </a:solidFill>
                <a:cs typeface="Arial"/>
              </a:rPr>
              <a:t>  NPDR</a:t>
            </a:r>
            <a:endParaRPr lang="en-IN" baseline="24444" dirty="0">
              <a:cs typeface="Arial"/>
            </a:endParaRPr>
          </a:p>
        </p:txBody>
      </p:sp>
      <p:sp>
        <p:nvSpPr>
          <p:cNvPr id="7" name="Oval 6">
            <a:extLst>
              <a:ext uri="{FF2B5EF4-FFF2-40B4-BE49-F238E27FC236}">
                <a16:creationId xmlns:a16="http://schemas.microsoft.com/office/drawing/2014/main" id="{11FFB0BF-5944-814D-9ED6-438B953CDADE}"/>
              </a:ext>
            </a:extLst>
          </p:cNvPr>
          <p:cNvSpPr/>
          <p:nvPr/>
        </p:nvSpPr>
        <p:spPr>
          <a:xfrm>
            <a:off x="2915088" y="1487316"/>
            <a:ext cx="1043078" cy="1043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6" name="object 10">
            <a:extLst>
              <a:ext uri="{FF2B5EF4-FFF2-40B4-BE49-F238E27FC236}">
                <a16:creationId xmlns:a16="http://schemas.microsoft.com/office/drawing/2014/main" id="{4B9E8A93-10BA-6842-AFBC-F3CE56C93804}"/>
              </a:ext>
            </a:extLst>
          </p:cNvPr>
          <p:cNvSpPr/>
          <p:nvPr/>
        </p:nvSpPr>
        <p:spPr>
          <a:xfrm>
            <a:off x="2888750" y="1467622"/>
            <a:ext cx="1095755" cy="1104900"/>
          </a:xfrm>
          <a:prstGeom prst="rect">
            <a:avLst/>
          </a:prstGeom>
          <a:blipFill>
            <a:blip r:embed="rId2" cstate="print"/>
            <a:stretch>
              <a:fillRect/>
            </a:stretch>
          </a:blipFill>
        </p:spPr>
        <p:txBody>
          <a:bodyPr wrap="square" lIns="0" tIns="0" rIns="0" bIns="0" rtlCol="0"/>
          <a:lstStyle/>
          <a:p>
            <a:endParaRPr/>
          </a:p>
        </p:txBody>
      </p:sp>
      <p:pic>
        <p:nvPicPr>
          <p:cNvPr id="41" name="Picture 2" descr="Normal Vision">
            <a:extLst>
              <a:ext uri="{FF2B5EF4-FFF2-40B4-BE49-F238E27FC236}">
                <a16:creationId xmlns:a16="http://schemas.microsoft.com/office/drawing/2014/main" id="{B9950570-2141-8844-B371-FCE4571CD6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6" r="4954"/>
          <a:stretch/>
        </p:blipFill>
        <p:spPr bwMode="auto">
          <a:xfrm>
            <a:off x="873120" y="2634946"/>
            <a:ext cx="3013441" cy="2071274"/>
          </a:xfrm>
          <a:prstGeom prst="roundRect">
            <a:avLst>
              <a:gd name="adj" fmla="val 0"/>
            </a:avLst>
          </a:prstGeom>
          <a:solidFill>
            <a:srgbClr val="FFFFFF">
              <a:shade val="85000"/>
            </a:srgbClr>
          </a:solidFill>
          <a:ln>
            <a:noFill/>
          </a:ln>
          <a:effectLst/>
        </p:spPr>
      </p:pic>
      <p:sp>
        <p:nvSpPr>
          <p:cNvPr id="56" name="Rounded Rectangle 55">
            <a:extLst>
              <a:ext uri="{FF2B5EF4-FFF2-40B4-BE49-F238E27FC236}">
                <a16:creationId xmlns:a16="http://schemas.microsoft.com/office/drawing/2014/main" id="{6D0C219A-77C5-7140-A95C-C660DD0E75C1}"/>
              </a:ext>
            </a:extLst>
          </p:cNvPr>
          <p:cNvSpPr/>
          <p:nvPr/>
        </p:nvSpPr>
        <p:spPr>
          <a:xfrm>
            <a:off x="591247" y="4937052"/>
            <a:ext cx="10968409" cy="476976"/>
          </a:xfrm>
          <a:prstGeom prst="roundRect">
            <a:avLst/>
          </a:prstGeom>
          <a:solidFill>
            <a:srgbClr val="0460A9"/>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3200"/>
          </a:p>
        </p:txBody>
      </p:sp>
      <p:sp>
        <p:nvSpPr>
          <p:cNvPr id="57" name="TextBox 56">
            <a:extLst>
              <a:ext uri="{FF2B5EF4-FFF2-40B4-BE49-F238E27FC236}">
                <a16:creationId xmlns:a16="http://schemas.microsoft.com/office/drawing/2014/main" id="{71C9AEDA-F692-B64E-9550-256D3F654993}"/>
              </a:ext>
            </a:extLst>
          </p:cNvPr>
          <p:cNvSpPr txBox="1"/>
          <p:nvPr/>
        </p:nvSpPr>
        <p:spPr>
          <a:xfrm>
            <a:off x="632344" y="4970574"/>
            <a:ext cx="10808038" cy="400110"/>
          </a:xfrm>
          <a:prstGeom prst="rect">
            <a:avLst/>
          </a:prstGeom>
          <a:noFill/>
        </p:spPr>
        <p:txBody>
          <a:bodyPr wrap="square" rtlCol="0">
            <a:spAutoFit/>
          </a:bodyPr>
          <a:lstStyle/>
          <a:p>
            <a:pPr algn="ctr" defTabSz="914400">
              <a:spcBef>
                <a:spcPts val="900"/>
              </a:spcBef>
              <a:buSzPct val="100000"/>
              <a:tabLst>
                <a:tab pos="3998913" algn="r"/>
                <a:tab pos="8229600" algn="r"/>
              </a:tabLst>
              <a:defRPr/>
            </a:pPr>
            <a:r>
              <a:rPr lang="en-US" sz="2000" dirty="0">
                <a:solidFill>
                  <a:schemeClr val="bg1"/>
                </a:solidFill>
              </a:rPr>
              <a:t>PDR and DME can cause severe vision loss and decrease quality of life</a:t>
            </a:r>
          </a:p>
        </p:txBody>
      </p:sp>
      <p:sp>
        <p:nvSpPr>
          <p:cNvPr id="58" name="Éclair 30">
            <a:extLst>
              <a:ext uri="{FF2B5EF4-FFF2-40B4-BE49-F238E27FC236}">
                <a16:creationId xmlns:a16="http://schemas.microsoft.com/office/drawing/2014/main" id="{D065A16E-BCD5-D94E-825A-CB891A880D22}"/>
              </a:ext>
            </a:extLst>
          </p:cNvPr>
          <p:cNvSpPr/>
          <p:nvPr/>
        </p:nvSpPr>
        <p:spPr>
          <a:xfrm>
            <a:off x="621570" y="5548742"/>
            <a:ext cx="345312" cy="273841"/>
          </a:xfrm>
          <a:prstGeom prst="lightningBolt">
            <a:avLst/>
          </a:prstGeom>
          <a:solidFill>
            <a:srgbClr val="FFC000"/>
          </a:solidFill>
          <a:ln w="12700" cap="sq"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59" name="TextBox 58">
            <a:extLst>
              <a:ext uri="{FF2B5EF4-FFF2-40B4-BE49-F238E27FC236}">
                <a16:creationId xmlns:a16="http://schemas.microsoft.com/office/drawing/2014/main" id="{7CA8ECC3-AA3F-314C-A55F-DDEE1CA4B34E}"/>
              </a:ext>
            </a:extLst>
          </p:cNvPr>
          <p:cNvSpPr txBox="1"/>
          <p:nvPr/>
        </p:nvSpPr>
        <p:spPr>
          <a:xfrm>
            <a:off x="814590" y="5579275"/>
            <a:ext cx="1420941"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panose="020B0604020202020204"/>
                <a:ea typeface="+mn-ea"/>
                <a:cs typeface="+mn-cs"/>
              </a:rPr>
              <a:t>Vision threatening</a:t>
            </a:r>
          </a:p>
        </p:txBody>
      </p:sp>
      <p:sp>
        <p:nvSpPr>
          <p:cNvPr id="80" name="Rounded Rectangle 79">
            <a:extLst>
              <a:ext uri="{FF2B5EF4-FFF2-40B4-BE49-F238E27FC236}">
                <a16:creationId xmlns:a16="http://schemas.microsoft.com/office/drawing/2014/main" id="{BF09AE59-0596-4444-BC66-9E3CCBE085DD}"/>
              </a:ext>
            </a:extLst>
          </p:cNvPr>
          <p:cNvSpPr/>
          <p:nvPr/>
        </p:nvSpPr>
        <p:spPr>
          <a:xfrm>
            <a:off x="4355371" y="1436851"/>
            <a:ext cx="3493229" cy="3366187"/>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2" name="Rounded Rectangle 81">
            <a:extLst>
              <a:ext uri="{FF2B5EF4-FFF2-40B4-BE49-F238E27FC236}">
                <a16:creationId xmlns:a16="http://schemas.microsoft.com/office/drawing/2014/main" id="{9F989543-645C-704E-BDC1-D1581D49C1FB}"/>
              </a:ext>
            </a:extLst>
          </p:cNvPr>
          <p:cNvSpPr/>
          <p:nvPr/>
        </p:nvSpPr>
        <p:spPr>
          <a:xfrm>
            <a:off x="4465445" y="1689972"/>
            <a:ext cx="2643577" cy="53655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r>
              <a:rPr lang="en-IN" b="1" spc="10" dirty="0">
                <a:solidFill>
                  <a:srgbClr val="FFFFFF"/>
                </a:solidFill>
                <a:cs typeface="Arial"/>
              </a:rPr>
              <a:t>  PDR</a:t>
            </a:r>
            <a:endParaRPr lang="en-IN" baseline="24444" dirty="0">
              <a:cs typeface="Arial"/>
            </a:endParaRPr>
          </a:p>
        </p:txBody>
      </p:sp>
      <p:sp>
        <p:nvSpPr>
          <p:cNvPr id="83" name="Oval 82">
            <a:extLst>
              <a:ext uri="{FF2B5EF4-FFF2-40B4-BE49-F238E27FC236}">
                <a16:creationId xmlns:a16="http://schemas.microsoft.com/office/drawing/2014/main" id="{F8EF6122-154B-6042-97A4-A24510C04030}"/>
              </a:ext>
            </a:extLst>
          </p:cNvPr>
          <p:cNvSpPr/>
          <p:nvPr/>
        </p:nvSpPr>
        <p:spPr>
          <a:xfrm>
            <a:off x="6648888" y="1487316"/>
            <a:ext cx="1043078" cy="1043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4" name="object 10">
            <a:extLst>
              <a:ext uri="{FF2B5EF4-FFF2-40B4-BE49-F238E27FC236}">
                <a16:creationId xmlns:a16="http://schemas.microsoft.com/office/drawing/2014/main" id="{A40E1DE1-40F2-D24C-ACE6-9AD2ED012038}"/>
              </a:ext>
            </a:extLst>
          </p:cNvPr>
          <p:cNvSpPr/>
          <p:nvPr/>
        </p:nvSpPr>
        <p:spPr>
          <a:xfrm>
            <a:off x="6622550" y="1467622"/>
            <a:ext cx="1095755" cy="1104900"/>
          </a:xfrm>
          <a:prstGeom prst="rect">
            <a:avLst/>
          </a:prstGeom>
          <a:blipFill>
            <a:blip r:embed="rId2" cstate="print"/>
            <a:stretch>
              <a:fillRect/>
            </a:stretch>
          </a:blipFill>
        </p:spPr>
        <p:txBody>
          <a:bodyPr wrap="square" lIns="0" tIns="0" rIns="0" bIns="0" rtlCol="0"/>
          <a:lstStyle/>
          <a:p>
            <a:endParaRPr/>
          </a:p>
        </p:txBody>
      </p:sp>
      <p:sp>
        <p:nvSpPr>
          <p:cNvPr id="85" name="Rounded Rectangle 84">
            <a:extLst>
              <a:ext uri="{FF2B5EF4-FFF2-40B4-BE49-F238E27FC236}">
                <a16:creationId xmlns:a16="http://schemas.microsoft.com/office/drawing/2014/main" id="{1411302F-4A41-EC4B-9333-34FB4BEB3704}"/>
              </a:ext>
            </a:extLst>
          </p:cNvPr>
          <p:cNvSpPr/>
          <p:nvPr/>
        </p:nvSpPr>
        <p:spPr>
          <a:xfrm>
            <a:off x="8118921" y="1436851"/>
            <a:ext cx="3493229" cy="3366187"/>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6" name="Rounded Rectangle 85">
            <a:extLst>
              <a:ext uri="{FF2B5EF4-FFF2-40B4-BE49-F238E27FC236}">
                <a16:creationId xmlns:a16="http://schemas.microsoft.com/office/drawing/2014/main" id="{516316C6-9117-F747-AC87-C721B120EB2E}"/>
              </a:ext>
            </a:extLst>
          </p:cNvPr>
          <p:cNvSpPr/>
          <p:nvPr/>
        </p:nvSpPr>
        <p:spPr>
          <a:xfrm>
            <a:off x="8228995" y="1689972"/>
            <a:ext cx="2643577" cy="53655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r>
              <a:rPr lang="en-IN" b="1" spc="10" dirty="0">
                <a:solidFill>
                  <a:srgbClr val="FFFFFF"/>
                </a:solidFill>
                <a:cs typeface="Arial"/>
              </a:rPr>
              <a:t>  DME</a:t>
            </a:r>
            <a:endParaRPr lang="en-IN" baseline="24444" dirty="0">
              <a:cs typeface="Arial"/>
            </a:endParaRPr>
          </a:p>
        </p:txBody>
      </p:sp>
      <p:pic>
        <p:nvPicPr>
          <p:cNvPr id="89" name="Picture 4" descr="Same scene viewed by a person with diabetic retinopathy">
            <a:extLst>
              <a:ext uri="{FF2B5EF4-FFF2-40B4-BE49-F238E27FC236}">
                <a16:creationId xmlns:a16="http://schemas.microsoft.com/office/drawing/2014/main" id="{C7489417-133C-6243-87D8-ACAF809AFB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35" r="6903"/>
          <a:stretch/>
        </p:blipFill>
        <p:spPr bwMode="auto">
          <a:xfrm>
            <a:off x="4578394" y="2629270"/>
            <a:ext cx="3035212" cy="2002202"/>
          </a:xfrm>
          <a:prstGeom prst="roundRect">
            <a:avLst>
              <a:gd name="adj" fmla="val 0"/>
            </a:avLst>
          </a:prstGeom>
          <a:solidFill>
            <a:srgbClr val="FFFFFF">
              <a:shade val="85000"/>
            </a:srgbClr>
          </a:solidFill>
          <a:ln>
            <a:noFill/>
          </a:ln>
          <a:effectLst/>
        </p:spPr>
      </p:pic>
      <p:sp>
        <p:nvSpPr>
          <p:cNvPr id="92" name="object 13">
            <a:extLst>
              <a:ext uri="{FF2B5EF4-FFF2-40B4-BE49-F238E27FC236}">
                <a16:creationId xmlns:a16="http://schemas.microsoft.com/office/drawing/2014/main" id="{0DC1E130-D6EE-3244-AC58-AEB2B5CF5581}"/>
              </a:ext>
            </a:extLst>
          </p:cNvPr>
          <p:cNvSpPr/>
          <p:nvPr/>
        </p:nvSpPr>
        <p:spPr>
          <a:xfrm>
            <a:off x="6635959" y="1454098"/>
            <a:ext cx="1068193" cy="1108165"/>
          </a:xfrm>
          <a:prstGeom prst="rect">
            <a:avLst/>
          </a:prstGeom>
          <a:blipFill>
            <a:blip r:embed="rId5" cstate="print"/>
            <a:stretch>
              <a:fillRect/>
            </a:stretch>
          </a:blipFill>
        </p:spPr>
        <p:txBody>
          <a:bodyPr wrap="square" lIns="0" tIns="0" rIns="0" bIns="0" rtlCol="0"/>
          <a:lstStyle/>
          <a:p>
            <a:endParaRPr/>
          </a:p>
        </p:txBody>
      </p:sp>
      <p:sp>
        <p:nvSpPr>
          <p:cNvPr id="93" name="Éclair 30">
            <a:extLst>
              <a:ext uri="{FF2B5EF4-FFF2-40B4-BE49-F238E27FC236}">
                <a16:creationId xmlns:a16="http://schemas.microsoft.com/office/drawing/2014/main" id="{B9F05C37-1C10-B741-8872-58DD0484DAA0}"/>
              </a:ext>
            </a:extLst>
          </p:cNvPr>
          <p:cNvSpPr/>
          <p:nvPr/>
        </p:nvSpPr>
        <p:spPr>
          <a:xfrm>
            <a:off x="5474972" y="1822830"/>
            <a:ext cx="327416" cy="259649"/>
          </a:xfrm>
          <a:prstGeom prst="lightningBolt">
            <a:avLst/>
          </a:prstGeom>
          <a:solidFill>
            <a:srgbClr val="FFC000"/>
          </a:solidFill>
          <a:ln w="12700" cap="sq" cmpd="sng" algn="ctr">
            <a:noFill/>
            <a:prstDash val="solid"/>
          </a:ln>
          <a:effectLst/>
        </p:spPr>
        <p:txBody>
          <a:bodyPr rtlCol="0" anchor="ctr"/>
          <a:lstStyle/>
          <a:p>
            <a:pPr algn="ctr">
              <a:defRPr/>
            </a:pPr>
            <a:endParaRPr lang="en-US" sz="633" kern="0">
              <a:solidFill>
                <a:srgbClr val="FFFFFF"/>
              </a:solidFill>
              <a:latin typeface="Arial"/>
            </a:endParaRPr>
          </a:p>
        </p:txBody>
      </p:sp>
      <p:grpSp>
        <p:nvGrpSpPr>
          <p:cNvPr id="94" name="Groupe 24">
            <a:extLst>
              <a:ext uri="{FF2B5EF4-FFF2-40B4-BE49-F238E27FC236}">
                <a16:creationId xmlns:a16="http://schemas.microsoft.com/office/drawing/2014/main" id="{D8BD3F71-4B77-BD40-B30A-B771A2F1583C}"/>
              </a:ext>
            </a:extLst>
          </p:cNvPr>
          <p:cNvGrpSpPr/>
          <p:nvPr/>
        </p:nvGrpSpPr>
        <p:grpSpPr>
          <a:xfrm>
            <a:off x="10170822" y="1542664"/>
            <a:ext cx="1369286" cy="924392"/>
            <a:chOff x="6571862" y="1982584"/>
            <a:chExt cx="1787786" cy="1168842"/>
          </a:xfrm>
        </p:grpSpPr>
        <p:pic>
          <p:nvPicPr>
            <p:cNvPr id="95" name="Picture 6" descr="Related image">
              <a:extLst>
                <a:ext uri="{FF2B5EF4-FFF2-40B4-BE49-F238E27FC236}">
                  <a16:creationId xmlns:a16="http://schemas.microsoft.com/office/drawing/2014/main" id="{F1014514-B66F-D048-A32F-DCEAE15C5C1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54992" b="4374"/>
            <a:stretch/>
          </p:blipFill>
          <p:spPr bwMode="auto">
            <a:xfrm>
              <a:off x="6571862" y="1982584"/>
              <a:ext cx="1787786" cy="1168842"/>
            </a:xfrm>
            <a:prstGeom prst="rect">
              <a:avLst/>
            </a:prstGeom>
            <a:noFill/>
            <a:extLst>
              <a:ext uri="{909E8E84-426E-40DD-AFC4-6F175D3DCCD1}">
                <a14:hiddenFill xmlns:a14="http://schemas.microsoft.com/office/drawing/2010/main">
                  <a:solidFill>
                    <a:srgbClr val="FFFFFF"/>
                  </a:solidFill>
                </a14:hiddenFill>
              </a:ext>
            </a:extLst>
          </p:spPr>
        </p:pic>
        <p:sp>
          <p:nvSpPr>
            <p:cNvPr id="96" name="Larme 25">
              <a:extLst>
                <a:ext uri="{FF2B5EF4-FFF2-40B4-BE49-F238E27FC236}">
                  <a16:creationId xmlns:a16="http://schemas.microsoft.com/office/drawing/2014/main" id="{CF001926-FB16-4547-99C9-C15413F81DE8}"/>
                </a:ext>
              </a:extLst>
            </p:cNvPr>
            <p:cNvSpPr>
              <a:spLocks noChangeAspect="1"/>
            </p:cNvSpPr>
            <p:nvPr/>
          </p:nvSpPr>
          <p:spPr>
            <a:xfrm rot="13708645">
              <a:off x="8087217" y="2756494"/>
              <a:ext cx="72000" cy="7200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7" name="Larme 26">
              <a:extLst>
                <a:ext uri="{FF2B5EF4-FFF2-40B4-BE49-F238E27FC236}">
                  <a16:creationId xmlns:a16="http://schemas.microsoft.com/office/drawing/2014/main" id="{344A1A0D-F006-4241-AA55-F3CBA1444AB9}"/>
                </a:ext>
              </a:extLst>
            </p:cNvPr>
            <p:cNvSpPr>
              <a:spLocks noChangeAspect="1"/>
            </p:cNvSpPr>
            <p:nvPr/>
          </p:nvSpPr>
          <p:spPr>
            <a:xfrm rot="13708645">
              <a:off x="8099798" y="2858896"/>
              <a:ext cx="36000" cy="3600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8" name="Ellipse 20">
              <a:extLst>
                <a:ext uri="{FF2B5EF4-FFF2-40B4-BE49-F238E27FC236}">
                  <a16:creationId xmlns:a16="http://schemas.microsoft.com/office/drawing/2014/main" id="{91A62050-3E9F-6E47-9D60-A96EE60308D7}"/>
                </a:ext>
              </a:extLst>
            </p:cNvPr>
            <p:cNvSpPr/>
            <p:nvPr/>
          </p:nvSpPr>
          <p:spPr>
            <a:xfrm>
              <a:off x="8091027" y="2350622"/>
              <a:ext cx="64383" cy="19863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9" name="Ellipse 28">
              <a:extLst>
                <a:ext uri="{FF2B5EF4-FFF2-40B4-BE49-F238E27FC236}">
                  <a16:creationId xmlns:a16="http://schemas.microsoft.com/office/drawing/2014/main" id="{F7A3AAD9-D367-FD46-8F5D-E1631F5C79F5}"/>
                </a:ext>
              </a:extLst>
            </p:cNvPr>
            <p:cNvSpPr/>
            <p:nvPr/>
          </p:nvSpPr>
          <p:spPr>
            <a:xfrm>
              <a:off x="8061718" y="2595056"/>
              <a:ext cx="96575" cy="10156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00" name="Larme 29">
              <a:extLst>
                <a:ext uri="{FF2B5EF4-FFF2-40B4-BE49-F238E27FC236}">
                  <a16:creationId xmlns:a16="http://schemas.microsoft.com/office/drawing/2014/main" id="{2B0EC83C-8032-2840-BB13-11BF0B6A8D14}"/>
                </a:ext>
              </a:extLst>
            </p:cNvPr>
            <p:cNvSpPr>
              <a:spLocks noChangeAspect="1"/>
            </p:cNvSpPr>
            <p:nvPr/>
          </p:nvSpPr>
          <p:spPr>
            <a:xfrm rot="13708645">
              <a:off x="8068592" y="2229311"/>
              <a:ext cx="72000" cy="7200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01" name="Ellipse 30">
              <a:extLst>
                <a:ext uri="{FF2B5EF4-FFF2-40B4-BE49-F238E27FC236}">
                  <a16:creationId xmlns:a16="http://schemas.microsoft.com/office/drawing/2014/main" id="{8830BCA7-BF43-3A43-BBCB-A45F53340730}"/>
                </a:ext>
              </a:extLst>
            </p:cNvPr>
            <p:cNvSpPr/>
            <p:nvPr/>
          </p:nvSpPr>
          <p:spPr>
            <a:xfrm>
              <a:off x="7672777" y="2494230"/>
              <a:ext cx="36000" cy="144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grpSp>
      <p:sp>
        <p:nvSpPr>
          <p:cNvPr id="102" name="Éclair 30">
            <a:extLst>
              <a:ext uri="{FF2B5EF4-FFF2-40B4-BE49-F238E27FC236}">
                <a16:creationId xmlns:a16="http://schemas.microsoft.com/office/drawing/2014/main" id="{F9053D21-8409-E943-B842-F46D45C08FE7}"/>
              </a:ext>
            </a:extLst>
          </p:cNvPr>
          <p:cNvSpPr/>
          <p:nvPr/>
        </p:nvSpPr>
        <p:spPr>
          <a:xfrm>
            <a:off x="9254492" y="1822830"/>
            <a:ext cx="327416" cy="259649"/>
          </a:xfrm>
          <a:prstGeom prst="lightningBolt">
            <a:avLst/>
          </a:prstGeom>
          <a:solidFill>
            <a:srgbClr val="FFC000"/>
          </a:solidFill>
          <a:ln w="12700" cap="sq" cmpd="sng" algn="ctr">
            <a:noFill/>
            <a:prstDash val="solid"/>
          </a:ln>
          <a:effectLst/>
        </p:spPr>
        <p:txBody>
          <a:bodyPr rtlCol="0" anchor="ctr"/>
          <a:lstStyle/>
          <a:p>
            <a:pPr algn="ctr">
              <a:defRPr/>
            </a:pPr>
            <a:endParaRPr lang="en-US" sz="633" kern="0">
              <a:solidFill>
                <a:srgbClr val="FFFFFF"/>
              </a:solidFill>
              <a:latin typeface="Arial"/>
            </a:endParaRPr>
          </a:p>
        </p:txBody>
      </p:sp>
      <p:pic>
        <p:nvPicPr>
          <p:cNvPr id="38" name="Picture 37">
            <a:extLst>
              <a:ext uri="{FF2B5EF4-FFF2-40B4-BE49-F238E27FC236}">
                <a16:creationId xmlns:a16="http://schemas.microsoft.com/office/drawing/2014/main" id="{A81A80E6-C3B8-A244-A029-C5B49DCA5441}"/>
              </a:ext>
            </a:extLst>
          </p:cNvPr>
          <p:cNvPicPr>
            <a:picLocks noChangeAspect="1"/>
          </p:cNvPicPr>
          <p:nvPr/>
        </p:nvPicPr>
        <p:blipFill>
          <a:blip r:embed="rId7"/>
          <a:stretch>
            <a:fillRect/>
          </a:stretch>
        </p:blipFill>
        <p:spPr>
          <a:xfrm>
            <a:off x="10972800" y="407260"/>
            <a:ext cx="949034" cy="453164"/>
          </a:xfrm>
          <a:prstGeom prst="rect">
            <a:avLst/>
          </a:prstGeom>
        </p:spPr>
      </p:pic>
      <p:grpSp>
        <p:nvGrpSpPr>
          <p:cNvPr id="34" name="Group 33">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35" name="Pie 34">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6" name="Block Arc 35">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7" name="Picture 36">
            <a:extLst>
              <a:ext uri="{FF2B5EF4-FFF2-40B4-BE49-F238E27FC236}">
                <a16:creationId xmlns:a16="http://schemas.microsoft.com/office/drawing/2014/main" id="{951B298D-4A9F-054C-BA6A-8A4048E19951}"/>
              </a:ext>
            </a:extLst>
          </p:cNvPr>
          <p:cNvPicPr>
            <a:picLocks noChangeAspect="1"/>
          </p:cNvPicPr>
          <p:nvPr/>
        </p:nvPicPr>
        <p:blipFill>
          <a:blip r:embed="rId8"/>
          <a:stretch>
            <a:fillRect/>
          </a:stretch>
        </p:blipFill>
        <p:spPr>
          <a:xfrm>
            <a:off x="11023233" y="228600"/>
            <a:ext cx="1016367" cy="867340"/>
          </a:xfrm>
          <a:prstGeom prst="rect">
            <a:avLst/>
          </a:prstGeom>
        </p:spPr>
      </p:pic>
      <p:sp>
        <p:nvSpPr>
          <p:cNvPr id="39" name="object 24">
            <a:extLst>
              <a:ext uri="{FF2B5EF4-FFF2-40B4-BE49-F238E27FC236}">
                <a16:creationId xmlns:a16="http://schemas.microsoft.com/office/drawing/2014/main" id="{1A6924F3-4416-403A-8562-245717A275E7}"/>
              </a:ext>
            </a:extLst>
          </p:cNvPr>
          <p:cNvSpPr/>
          <p:nvPr/>
        </p:nvSpPr>
        <p:spPr>
          <a:xfrm>
            <a:off x="8224777" y="2572522"/>
            <a:ext cx="3173764" cy="2076178"/>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157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28</a:t>
            </a:fld>
            <a:endParaRPr lang="uk-UA" dirty="0"/>
          </a:p>
        </p:txBody>
      </p:sp>
      <p:sp>
        <p:nvSpPr>
          <p:cNvPr id="242" name="TextBox 241"/>
          <p:cNvSpPr txBox="1"/>
          <p:nvPr/>
        </p:nvSpPr>
        <p:spPr>
          <a:xfrm>
            <a:off x="533400" y="5816769"/>
            <a:ext cx="6003634" cy="461665"/>
          </a:xfrm>
          <a:prstGeom prst="rect">
            <a:avLst/>
          </a:prstGeom>
          <a:noFill/>
        </p:spPr>
        <p:txBody>
          <a:bodyPr wrap="square" rtlCol="0">
            <a:spAutoFit/>
          </a:bodyPr>
          <a:lstStyle/>
          <a:p>
            <a:pPr marL="241300" lvl="4" indent="-228600">
              <a:buFont typeface="+mj-lt"/>
              <a:buAutoNum type="arabicPeriod"/>
              <a:tabLst>
                <a:tab pos="240665" algn="l"/>
                <a:tab pos="241300" algn="l"/>
              </a:tabLst>
            </a:pPr>
            <a:r>
              <a:rPr lang="nl-NL" sz="800" spc="-5" dirty="0">
                <a:cs typeface="Arial"/>
                <a:hlinkClick r:id="rId2">
                  <a:extLst>
                    <a:ext uri="{A12FA001-AC4F-418D-AE19-62706E023703}">
                      <ahyp:hlinkClr xmlns:ahyp="http://schemas.microsoft.com/office/drawing/2018/hyperlinkcolor" val="tx"/>
                    </a:ext>
                  </a:extLst>
                </a:hlinkClick>
              </a:rPr>
              <a:t>https://eyewiki.aao.org/Diabetic Macular Edema#Medical therapy</a:t>
            </a:r>
            <a:endParaRPr lang="nl-NL" sz="800" spc="-5" dirty="0">
              <a:cs typeface="Arial"/>
            </a:endParaRPr>
          </a:p>
          <a:p>
            <a:pPr marL="241300" lvl="4" indent="-228600">
              <a:buFont typeface="+mj-lt"/>
              <a:buAutoNum type="arabicPeriod"/>
              <a:tabLst>
                <a:tab pos="240665" algn="l"/>
                <a:tab pos="241300" algn="l"/>
              </a:tabLst>
            </a:pPr>
            <a:r>
              <a:rPr lang="nl-NL" sz="800" spc="-5" dirty="0">
                <a:cs typeface="Arial"/>
                <a:hlinkClick r:id="rId3"/>
              </a:rPr>
              <a:t>https://www.aao.org/eye-health/diseases/macular-edema-diagnosis</a:t>
            </a:r>
            <a:endParaRPr lang="nl-NL" sz="800" spc="-5" dirty="0">
              <a:cs typeface="Arial"/>
            </a:endParaRPr>
          </a:p>
          <a:p>
            <a:pPr marL="241300" lvl="4" indent="-228600">
              <a:buFont typeface="+mj-lt"/>
              <a:buAutoNum type="arabicPeriod"/>
              <a:tabLst>
                <a:tab pos="240665" algn="l"/>
                <a:tab pos="241300" algn="l"/>
              </a:tabLst>
            </a:pPr>
            <a:r>
              <a:rPr lang="en-US" sz="800" dirty="0" err="1"/>
              <a:t>Mareeen</a:t>
            </a:r>
            <a:r>
              <a:rPr lang="en-US" sz="800" dirty="0"/>
              <a:t> et al, Kerala Journal of Ophthalmology, 2013,25 (4),335-341</a:t>
            </a:r>
            <a:endParaRPr lang="nl-NL" sz="800" spc="-5"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8205236"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lvl="0">
              <a:defRPr/>
            </a:pPr>
            <a:r>
              <a:rPr lang="en-US" sz="3200" spc="-100" dirty="0"/>
              <a:t>Diagnosis</a:t>
            </a:r>
            <a:endParaRPr lang="en-US" sz="3200" spc="-100" baseline="30000" dirty="0"/>
          </a:p>
        </p:txBody>
      </p:sp>
      <p:sp>
        <p:nvSpPr>
          <p:cNvPr id="67" name="Rectangle 66">
            <a:extLst>
              <a:ext uri="{FF2B5EF4-FFF2-40B4-BE49-F238E27FC236}">
                <a16:creationId xmlns:a16="http://schemas.microsoft.com/office/drawing/2014/main" id="{7CA19063-3927-8743-9CDF-114BEF4EA11A}"/>
              </a:ext>
            </a:extLst>
          </p:cNvPr>
          <p:cNvSpPr/>
          <p:nvPr/>
        </p:nvSpPr>
        <p:spPr>
          <a:xfrm>
            <a:off x="5082282" y="1910407"/>
            <a:ext cx="5871621" cy="658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9" name="TextBox 68">
            <a:extLst>
              <a:ext uri="{FF2B5EF4-FFF2-40B4-BE49-F238E27FC236}">
                <a16:creationId xmlns:a16="http://schemas.microsoft.com/office/drawing/2014/main" id="{B8E0BB7D-20CA-C444-8335-6BD0D7550842}"/>
              </a:ext>
            </a:extLst>
          </p:cNvPr>
          <p:cNvSpPr txBox="1"/>
          <p:nvPr/>
        </p:nvSpPr>
        <p:spPr>
          <a:xfrm>
            <a:off x="5454180" y="1884469"/>
            <a:ext cx="5057882" cy="646331"/>
          </a:xfrm>
          <a:prstGeom prst="rect">
            <a:avLst/>
          </a:prstGeom>
          <a:noFill/>
        </p:spPr>
        <p:txBody>
          <a:bodyPr wrap="square" rtlCol="0">
            <a:spAutoFit/>
          </a:bodyPr>
          <a:lstStyle/>
          <a:p>
            <a:r>
              <a:rPr lang="en-US" sz="1800" b="1" dirty="0">
                <a:solidFill>
                  <a:schemeClr val="bg1"/>
                </a:solidFill>
              </a:rPr>
              <a:t>Fundus Photography</a:t>
            </a:r>
            <a:endParaRPr lang="en-US" sz="1800" dirty="0">
              <a:solidFill>
                <a:schemeClr val="bg1"/>
              </a:solidFill>
            </a:endParaRPr>
          </a:p>
          <a:p>
            <a:r>
              <a:rPr lang="en-US" sz="1800" dirty="0">
                <a:solidFill>
                  <a:schemeClr val="bg1"/>
                </a:solidFill>
              </a:rPr>
              <a:t>Plays a central role in DR/DME diagnosis</a:t>
            </a:r>
          </a:p>
        </p:txBody>
      </p:sp>
      <p:sp>
        <p:nvSpPr>
          <p:cNvPr id="77" name="Oval 76">
            <a:extLst>
              <a:ext uri="{FF2B5EF4-FFF2-40B4-BE49-F238E27FC236}">
                <a16:creationId xmlns:a16="http://schemas.microsoft.com/office/drawing/2014/main" id="{76F3641D-2E79-1C40-84D0-BA0FAB7AD1D5}"/>
              </a:ext>
            </a:extLst>
          </p:cNvPr>
          <p:cNvSpPr/>
          <p:nvPr/>
        </p:nvSpPr>
        <p:spPr>
          <a:xfrm>
            <a:off x="4723812" y="1892783"/>
            <a:ext cx="684028" cy="684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04" name="Rectangle 103">
            <a:extLst>
              <a:ext uri="{FF2B5EF4-FFF2-40B4-BE49-F238E27FC236}">
                <a16:creationId xmlns:a16="http://schemas.microsoft.com/office/drawing/2014/main" id="{E2E2B03F-39B5-504D-93E6-9DF3195EA160}"/>
              </a:ext>
            </a:extLst>
          </p:cNvPr>
          <p:cNvSpPr/>
          <p:nvPr/>
        </p:nvSpPr>
        <p:spPr>
          <a:xfrm>
            <a:off x="868923" y="2412175"/>
            <a:ext cx="2328899" cy="2687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5" name="Oval 104">
            <a:extLst>
              <a:ext uri="{FF2B5EF4-FFF2-40B4-BE49-F238E27FC236}">
                <a16:creationId xmlns:a16="http://schemas.microsoft.com/office/drawing/2014/main" id="{111CC673-9117-5B4A-8744-A5765C4C0871}"/>
              </a:ext>
            </a:extLst>
          </p:cNvPr>
          <p:cNvSpPr/>
          <p:nvPr/>
        </p:nvSpPr>
        <p:spPr>
          <a:xfrm>
            <a:off x="1655942" y="1977820"/>
            <a:ext cx="3491266" cy="349126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p>
        </p:txBody>
      </p:sp>
      <p:sp>
        <p:nvSpPr>
          <p:cNvPr id="2" name="TextBox 1">
            <a:extLst>
              <a:ext uri="{FF2B5EF4-FFF2-40B4-BE49-F238E27FC236}">
                <a16:creationId xmlns:a16="http://schemas.microsoft.com/office/drawing/2014/main" id="{87D0CB4E-1C94-FB42-A217-E41E8C83D7B7}"/>
              </a:ext>
            </a:extLst>
          </p:cNvPr>
          <p:cNvSpPr txBox="1"/>
          <p:nvPr/>
        </p:nvSpPr>
        <p:spPr>
          <a:xfrm>
            <a:off x="2222234" y="1334012"/>
            <a:ext cx="2621230" cy="707886"/>
          </a:xfrm>
          <a:prstGeom prst="rect">
            <a:avLst/>
          </a:prstGeom>
          <a:noFill/>
        </p:spPr>
        <p:txBody>
          <a:bodyPr wrap="none" rtlCol="0">
            <a:spAutoFit/>
          </a:bodyPr>
          <a:lstStyle/>
          <a:p>
            <a:r>
              <a:rPr lang="en-US" sz="2000" b="1" dirty="0"/>
              <a:t>Diagnostic Methods</a:t>
            </a:r>
            <a:endParaRPr lang="en-US" sz="2000" b="1" baseline="30000" dirty="0"/>
          </a:p>
          <a:p>
            <a:endParaRPr lang="en-US" sz="2000" dirty="0"/>
          </a:p>
        </p:txBody>
      </p:sp>
      <p:sp>
        <p:nvSpPr>
          <p:cNvPr id="5" name="TextBox 4">
            <a:extLst>
              <a:ext uri="{FF2B5EF4-FFF2-40B4-BE49-F238E27FC236}">
                <a16:creationId xmlns:a16="http://schemas.microsoft.com/office/drawing/2014/main" id="{A2D552E2-970D-434A-9599-47559B21819E}"/>
              </a:ext>
            </a:extLst>
          </p:cNvPr>
          <p:cNvSpPr txBox="1"/>
          <p:nvPr/>
        </p:nvSpPr>
        <p:spPr>
          <a:xfrm>
            <a:off x="1730355" y="2483459"/>
            <a:ext cx="3342440" cy="2800767"/>
          </a:xfrm>
          <a:prstGeom prst="rect">
            <a:avLst/>
          </a:prstGeom>
          <a:noFill/>
        </p:spPr>
        <p:txBody>
          <a:bodyPr wrap="square" rtlCol="0">
            <a:spAutoFit/>
          </a:bodyPr>
          <a:lstStyle/>
          <a:p>
            <a:pPr algn="ctr"/>
            <a:r>
              <a:rPr lang="en-US" sz="2200" dirty="0">
                <a:solidFill>
                  <a:schemeClr val="tx1">
                    <a:lumMod val="75000"/>
                    <a:lumOff val="25000"/>
                  </a:schemeClr>
                </a:solidFill>
              </a:rPr>
              <a:t>DR is diagnosed clinically on the basis of visible hemorrhages, microaneurysms, cotton wool, spots, lipid exudates, and neovascularization</a:t>
            </a:r>
            <a:endParaRPr lang="en-US" sz="2200" dirty="0"/>
          </a:p>
          <a:p>
            <a:endParaRPr lang="en-US" sz="2200" dirty="0"/>
          </a:p>
        </p:txBody>
      </p:sp>
      <p:sp>
        <p:nvSpPr>
          <p:cNvPr id="107" name="Rectangle 106">
            <a:extLst>
              <a:ext uri="{FF2B5EF4-FFF2-40B4-BE49-F238E27FC236}">
                <a16:creationId xmlns:a16="http://schemas.microsoft.com/office/drawing/2014/main" id="{C5CF219A-1767-CE4B-85B5-269328204AD3}"/>
              </a:ext>
            </a:extLst>
          </p:cNvPr>
          <p:cNvSpPr/>
          <p:nvPr/>
        </p:nvSpPr>
        <p:spPr>
          <a:xfrm>
            <a:off x="5699503" y="2824807"/>
            <a:ext cx="5608444" cy="658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08" name="TextBox 107">
            <a:extLst>
              <a:ext uri="{FF2B5EF4-FFF2-40B4-BE49-F238E27FC236}">
                <a16:creationId xmlns:a16="http://schemas.microsoft.com/office/drawing/2014/main" id="{3E54FBA2-9248-C945-9605-A5C28CAC7D17}"/>
              </a:ext>
            </a:extLst>
          </p:cNvPr>
          <p:cNvSpPr txBox="1"/>
          <p:nvPr/>
        </p:nvSpPr>
        <p:spPr>
          <a:xfrm>
            <a:off x="6071400" y="2798869"/>
            <a:ext cx="5295224" cy="646331"/>
          </a:xfrm>
          <a:prstGeom prst="rect">
            <a:avLst/>
          </a:prstGeom>
          <a:noFill/>
        </p:spPr>
        <p:txBody>
          <a:bodyPr wrap="square" rtlCol="0">
            <a:spAutoFit/>
          </a:bodyPr>
          <a:lstStyle/>
          <a:p>
            <a:r>
              <a:rPr lang="en-US" sz="1800" b="1" dirty="0">
                <a:solidFill>
                  <a:schemeClr val="bg1"/>
                </a:solidFill>
              </a:rPr>
              <a:t>Optical Coherence Tomography </a:t>
            </a:r>
          </a:p>
          <a:p>
            <a:r>
              <a:rPr lang="en-US" sz="1800" dirty="0">
                <a:solidFill>
                  <a:schemeClr val="bg1"/>
                </a:solidFill>
              </a:rPr>
              <a:t>To diagnose and monitor progression of DR/DME</a:t>
            </a:r>
          </a:p>
        </p:txBody>
      </p:sp>
      <p:sp>
        <p:nvSpPr>
          <p:cNvPr id="109" name="Oval 108">
            <a:extLst>
              <a:ext uri="{FF2B5EF4-FFF2-40B4-BE49-F238E27FC236}">
                <a16:creationId xmlns:a16="http://schemas.microsoft.com/office/drawing/2014/main" id="{B0E87767-C425-2F46-B6BD-068757066B6E}"/>
              </a:ext>
            </a:extLst>
          </p:cNvPr>
          <p:cNvSpPr/>
          <p:nvPr/>
        </p:nvSpPr>
        <p:spPr>
          <a:xfrm>
            <a:off x="5341032" y="2807183"/>
            <a:ext cx="684028" cy="684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10" name="Rectangle 109">
            <a:extLst>
              <a:ext uri="{FF2B5EF4-FFF2-40B4-BE49-F238E27FC236}">
                <a16:creationId xmlns:a16="http://schemas.microsoft.com/office/drawing/2014/main" id="{554188B6-CF8D-A84F-8742-DBC147B8A071}"/>
              </a:ext>
            </a:extLst>
          </p:cNvPr>
          <p:cNvSpPr/>
          <p:nvPr/>
        </p:nvSpPr>
        <p:spPr>
          <a:xfrm>
            <a:off x="5665212" y="3830647"/>
            <a:ext cx="5871621" cy="658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11" name="TextBox 110">
            <a:extLst>
              <a:ext uri="{FF2B5EF4-FFF2-40B4-BE49-F238E27FC236}">
                <a16:creationId xmlns:a16="http://schemas.microsoft.com/office/drawing/2014/main" id="{A4ED17B4-E94F-564F-86FB-ADBDD22CA28C}"/>
              </a:ext>
            </a:extLst>
          </p:cNvPr>
          <p:cNvSpPr txBox="1"/>
          <p:nvPr/>
        </p:nvSpPr>
        <p:spPr>
          <a:xfrm>
            <a:off x="6037110" y="3804709"/>
            <a:ext cx="5285968" cy="646331"/>
          </a:xfrm>
          <a:prstGeom prst="rect">
            <a:avLst/>
          </a:prstGeom>
          <a:noFill/>
        </p:spPr>
        <p:txBody>
          <a:bodyPr wrap="square" rtlCol="0">
            <a:spAutoFit/>
          </a:bodyPr>
          <a:lstStyle/>
          <a:p>
            <a:r>
              <a:rPr lang="en-US" sz="1800" b="1" dirty="0">
                <a:solidFill>
                  <a:schemeClr val="bg1"/>
                </a:solidFill>
              </a:rPr>
              <a:t>Fluorescein Angiography</a:t>
            </a:r>
          </a:p>
          <a:p>
            <a:r>
              <a:rPr lang="en-US" sz="1800" dirty="0">
                <a:solidFill>
                  <a:schemeClr val="bg1"/>
                </a:solidFill>
              </a:rPr>
              <a:t>Identifying areas of capillary nonperfusion</a:t>
            </a:r>
          </a:p>
        </p:txBody>
      </p:sp>
      <p:sp>
        <p:nvSpPr>
          <p:cNvPr id="112" name="Oval 111">
            <a:extLst>
              <a:ext uri="{FF2B5EF4-FFF2-40B4-BE49-F238E27FC236}">
                <a16:creationId xmlns:a16="http://schemas.microsoft.com/office/drawing/2014/main" id="{39BD7F00-D589-CA48-A6DE-8659909F3864}"/>
              </a:ext>
            </a:extLst>
          </p:cNvPr>
          <p:cNvSpPr/>
          <p:nvPr/>
        </p:nvSpPr>
        <p:spPr>
          <a:xfrm>
            <a:off x="5306742" y="3813023"/>
            <a:ext cx="684028" cy="684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13" name="Rectangle 112">
            <a:extLst>
              <a:ext uri="{FF2B5EF4-FFF2-40B4-BE49-F238E27FC236}">
                <a16:creationId xmlns:a16="http://schemas.microsoft.com/office/drawing/2014/main" id="{87F062EF-CCAE-0D4D-895F-C79F7C8F3B59}"/>
              </a:ext>
            </a:extLst>
          </p:cNvPr>
          <p:cNvSpPr/>
          <p:nvPr/>
        </p:nvSpPr>
        <p:spPr>
          <a:xfrm>
            <a:off x="5299452" y="4790767"/>
            <a:ext cx="5871621" cy="850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14" name="TextBox 113">
            <a:extLst>
              <a:ext uri="{FF2B5EF4-FFF2-40B4-BE49-F238E27FC236}">
                <a16:creationId xmlns:a16="http://schemas.microsoft.com/office/drawing/2014/main" id="{2C626E0B-4568-8B4D-AB47-2CC0487F32D0}"/>
              </a:ext>
            </a:extLst>
          </p:cNvPr>
          <p:cNvSpPr txBox="1"/>
          <p:nvPr/>
        </p:nvSpPr>
        <p:spPr>
          <a:xfrm>
            <a:off x="5671349" y="4764829"/>
            <a:ext cx="5253215" cy="1231106"/>
          </a:xfrm>
          <a:prstGeom prst="rect">
            <a:avLst/>
          </a:prstGeom>
          <a:noFill/>
        </p:spPr>
        <p:txBody>
          <a:bodyPr wrap="square" rtlCol="0">
            <a:spAutoFit/>
          </a:bodyPr>
          <a:lstStyle/>
          <a:p>
            <a:r>
              <a:rPr lang="en-US" sz="1800" b="1" dirty="0">
                <a:solidFill>
                  <a:schemeClr val="bg1"/>
                </a:solidFill>
              </a:rPr>
              <a:t>Blood Investigations </a:t>
            </a:r>
            <a:r>
              <a:rPr lang="en-US" sz="1800" dirty="0">
                <a:solidFill>
                  <a:schemeClr val="bg1"/>
                </a:solidFill>
              </a:rPr>
              <a:t>HbA1C,Hemoglobin level, Renal function, urine protein, Lipid levels Blood pressure</a:t>
            </a:r>
          </a:p>
          <a:p>
            <a:endParaRPr lang="en-US" sz="2000" dirty="0">
              <a:solidFill>
                <a:schemeClr val="tx1">
                  <a:lumMod val="75000"/>
                  <a:lumOff val="25000"/>
                </a:schemeClr>
              </a:solidFill>
            </a:endParaRPr>
          </a:p>
        </p:txBody>
      </p:sp>
      <p:sp>
        <p:nvSpPr>
          <p:cNvPr id="115" name="Oval 114">
            <a:extLst>
              <a:ext uri="{FF2B5EF4-FFF2-40B4-BE49-F238E27FC236}">
                <a16:creationId xmlns:a16="http://schemas.microsoft.com/office/drawing/2014/main" id="{B7555180-E542-F847-A871-35F863043B6A}"/>
              </a:ext>
            </a:extLst>
          </p:cNvPr>
          <p:cNvSpPr/>
          <p:nvPr/>
        </p:nvSpPr>
        <p:spPr>
          <a:xfrm>
            <a:off x="4940982" y="4773143"/>
            <a:ext cx="684028" cy="68402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8" name="TextBox 7">
            <a:extLst>
              <a:ext uri="{FF2B5EF4-FFF2-40B4-BE49-F238E27FC236}">
                <a16:creationId xmlns:a16="http://schemas.microsoft.com/office/drawing/2014/main" id="{69E91444-A1B1-8B40-93B3-F96550F3784B}"/>
              </a:ext>
            </a:extLst>
          </p:cNvPr>
          <p:cNvSpPr txBox="1"/>
          <p:nvPr/>
        </p:nvSpPr>
        <p:spPr>
          <a:xfrm>
            <a:off x="4873185" y="2000532"/>
            <a:ext cx="389850" cy="461665"/>
          </a:xfrm>
          <a:prstGeom prst="rect">
            <a:avLst/>
          </a:prstGeom>
          <a:noFill/>
        </p:spPr>
        <p:txBody>
          <a:bodyPr wrap="none" rtlCol="0">
            <a:spAutoFit/>
          </a:bodyPr>
          <a:lstStyle/>
          <a:p>
            <a:r>
              <a:rPr lang="en-US" b="1" dirty="0">
                <a:latin typeface="+mj-lt"/>
              </a:rPr>
              <a:t>1</a:t>
            </a:r>
          </a:p>
        </p:txBody>
      </p:sp>
      <p:sp>
        <p:nvSpPr>
          <p:cNvPr id="116" name="TextBox 115">
            <a:extLst>
              <a:ext uri="{FF2B5EF4-FFF2-40B4-BE49-F238E27FC236}">
                <a16:creationId xmlns:a16="http://schemas.microsoft.com/office/drawing/2014/main" id="{F38180ED-8A0C-154C-99E6-297A90DD762A}"/>
              </a:ext>
            </a:extLst>
          </p:cNvPr>
          <p:cNvSpPr txBox="1"/>
          <p:nvPr/>
        </p:nvSpPr>
        <p:spPr>
          <a:xfrm>
            <a:off x="5490405" y="2926362"/>
            <a:ext cx="389850" cy="461665"/>
          </a:xfrm>
          <a:prstGeom prst="rect">
            <a:avLst/>
          </a:prstGeom>
          <a:noFill/>
        </p:spPr>
        <p:txBody>
          <a:bodyPr wrap="none" rtlCol="0">
            <a:spAutoFit/>
          </a:bodyPr>
          <a:lstStyle/>
          <a:p>
            <a:r>
              <a:rPr lang="en-US" b="1" dirty="0">
                <a:latin typeface="+mj-lt"/>
              </a:rPr>
              <a:t>2</a:t>
            </a:r>
          </a:p>
        </p:txBody>
      </p:sp>
      <p:sp>
        <p:nvSpPr>
          <p:cNvPr id="117" name="TextBox 116">
            <a:extLst>
              <a:ext uri="{FF2B5EF4-FFF2-40B4-BE49-F238E27FC236}">
                <a16:creationId xmlns:a16="http://schemas.microsoft.com/office/drawing/2014/main" id="{004D9DBE-A517-524C-A4CD-022993CBEC8B}"/>
              </a:ext>
            </a:extLst>
          </p:cNvPr>
          <p:cNvSpPr txBox="1"/>
          <p:nvPr/>
        </p:nvSpPr>
        <p:spPr>
          <a:xfrm>
            <a:off x="5456115" y="3932202"/>
            <a:ext cx="389850" cy="461665"/>
          </a:xfrm>
          <a:prstGeom prst="rect">
            <a:avLst/>
          </a:prstGeom>
          <a:noFill/>
        </p:spPr>
        <p:txBody>
          <a:bodyPr wrap="none" rtlCol="0">
            <a:spAutoFit/>
          </a:bodyPr>
          <a:lstStyle/>
          <a:p>
            <a:r>
              <a:rPr lang="en-US" b="1" dirty="0">
                <a:latin typeface="+mj-lt"/>
              </a:rPr>
              <a:t>3</a:t>
            </a:r>
          </a:p>
        </p:txBody>
      </p:sp>
      <p:sp>
        <p:nvSpPr>
          <p:cNvPr id="118" name="TextBox 117">
            <a:extLst>
              <a:ext uri="{FF2B5EF4-FFF2-40B4-BE49-F238E27FC236}">
                <a16:creationId xmlns:a16="http://schemas.microsoft.com/office/drawing/2014/main" id="{6D4C8D90-3C27-F544-82F6-ADE295D3D7E5}"/>
              </a:ext>
            </a:extLst>
          </p:cNvPr>
          <p:cNvSpPr txBox="1"/>
          <p:nvPr/>
        </p:nvSpPr>
        <p:spPr>
          <a:xfrm>
            <a:off x="5090355" y="4880892"/>
            <a:ext cx="389850" cy="461665"/>
          </a:xfrm>
          <a:prstGeom prst="rect">
            <a:avLst/>
          </a:prstGeom>
          <a:noFill/>
        </p:spPr>
        <p:txBody>
          <a:bodyPr wrap="none" rtlCol="0">
            <a:spAutoFit/>
          </a:bodyPr>
          <a:lstStyle/>
          <a:p>
            <a:r>
              <a:rPr lang="en-US" b="1" dirty="0">
                <a:latin typeface="+mj-lt"/>
              </a:rPr>
              <a:t>4</a:t>
            </a:r>
          </a:p>
        </p:txBody>
      </p:sp>
      <p:grpSp>
        <p:nvGrpSpPr>
          <p:cNvPr id="46" name="Group 45">
            <a:extLst>
              <a:ext uri="{FF2B5EF4-FFF2-40B4-BE49-F238E27FC236}">
                <a16:creationId xmlns:a16="http://schemas.microsoft.com/office/drawing/2014/main" id="{868DBD5E-166B-2A47-97DF-E849D65830E9}"/>
              </a:ext>
            </a:extLst>
          </p:cNvPr>
          <p:cNvGrpSpPr/>
          <p:nvPr/>
        </p:nvGrpSpPr>
        <p:grpSpPr>
          <a:xfrm>
            <a:off x="10505735" y="-1686265"/>
            <a:ext cx="3372530" cy="3372530"/>
            <a:chOff x="10363200" y="-1804038"/>
            <a:chExt cx="3659885" cy="3659885"/>
          </a:xfrm>
        </p:grpSpPr>
        <p:sp>
          <p:nvSpPr>
            <p:cNvPr id="47" name="Pie 46">
              <a:extLst>
                <a:ext uri="{FF2B5EF4-FFF2-40B4-BE49-F238E27FC236}">
                  <a16:creationId xmlns:a16="http://schemas.microsoft.com/office/drawing/2014/main" id="{4450F60A-7E46-2C41-8965-7AE47C184D2A}"/>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8" name="Block Arc 47">
              <a:extLst>
                <a:ext uri="{FF2B5EF4-FFF2-40B4-BE49-F238E27FC236}">
                  <a16:creationId xmlns:a16="http://schemas.microsoft.com/office/drawing/2014/main" id="{75AC9025-303B-C444-A707-DC5899E70510}"/>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55" name="Content Placeholder 3">
            <a:extLst>
              <a:ext uri="{FF2B5EF4-FFF2-40B4-BE49-F238E27FC236}">
                <a16:creationId xmlns:a16="http://schemas.microsoft.com/office/drawing/2014/main" id="{A6C45392-5457-AA47-B1DF-7F77E5D9DB8C}"/>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1087890" y="200562"/>
            <a:ext cx="875509" cy="875509"/>
          </a:xfrm>
          <a:prstGeom prst="rect">
            <a:avLst/>
          </a:prstGeom>
        </p:spPr>
      </p:pic>
    </p:spTree>
    <p:extLst>
      <p:ext uri="{BB962C8B-B14F-4D97-AF65-F5344CB8AC3E}">
        <p14:creationId xmlns:p14="http://schemas.microsoft.com/office/powerpoint/2010/main" val="166055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29</a:t>
            </a:fld>
            <a:endParaRPr lang="uk-UA" dirty="0"/>
          </a:p>
        </p:txBody>
      </p:sp>
      <p:sp>
        <p:nvSpPr>
          <p:cNvPr id="7" name="Text Placeholder 6"/>
          <p:cNvSpPr>
            <a:spLocks noGrp="1"/>
          </p:cNvSpPr>
          <p:nvPr>
            <p:ph type="body" sz="quarter" idx="12"/>
          </p:nvPr>
        </p:nvSpPr>
        <p:spPr/>
        <p:txBody>
          <a:bodyPr>
            <a:normAutofit/>
          </a:bodyPr>
          <a:lstStyle/>
          <a:p>
            <a:r>
              <a:rPr lang="en-US" sz="4000" b="1" spc="-100" dirty="0">
                <a:latin typeface="+mj-lt"/>
              </a:rPr>
              <a:t>Screening and Referral Criteria for Diabetic Retinopathy</a:t>
            </a:r>
          </a:p>
        </p:txBody>
      </p:sp>
      <p:grpSp>
        <p:nvGrpSpPr>
          <p:cNvPr id="5" name="Group 4">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6" name="Pie 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Block Arc 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9" name="Picture 8">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374050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a:t>
            </a:fld>
            <a:endParaRPr lang="uk-UA" dirty="0"/>
          </a:p>
        </p:txBody>
      </p:sp>
      <p:sp>
        <p:nvSpPr>
          <p:cNvPr id="6" name="Title 1">
            <a:extLst>
              <a:ext uri="{FF2B5EF4-FFF2-40B4-BE49-F238E27FC236}">
                <a16:creationId xmlns:a16="http://schemas.microsoft.com/office/drawing/2014/main" id="{4D5CD461-20A0-914D-8570-223C66A78C9D}"/>
              </a:ext>
            </a:extLst>
          </p:cNvPr>
          <p:cNvSpPr txBox="1">
            <a:spLocks/>
          </p:cNvSpPr>
          <p:nvPr/>
        </p:nvSpPr>
        <p:spPr>
          <a:xfrm>
            <a:off x="613277" y="178792"/>
            <a:ext cx="9935186"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US" sz="3200" b="0" spc="-133" dirty="0"/>
              <a:t>Content</a:t>
            </a:r>
          </a:p>
        </p:txBody>
      </p:sp>
      <p:sp>
        <p:nvSpPr>
          <p:cNvPr id="58" name="Rounded Rectangle 57">
            <a:extLst>
              <a:ext uri="{FF2B5EF4-FFF2-40B4-BE49-F238E27FC236}">
                <a16:creationId xmlns:a16="http://schemas.microsoft.com/office/drawing/2014/main" id="{3EE3FCF3-FEB5-CF46-8E02-E1272BAFEEE6}"/>
              </a:ext>
            </a:extLst>
          </p:cNvPr>
          <p:cNvSpPr/>
          <p:nvPr/>
        </p:nvSpPr>
        <p:spPr>
          <a:xfrm>
            <a:off x="643694" y="1762695"/>
            <a:ext cx="5147546" cy="893281"/>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1" name="Round Same-side Corner of Rectangle 60">
            <a:extLst>
              <a:ext uri="{FF2B5EF4-FFF2-40B4-BE49-F238E27FC236}">
                <a16:creationId xmlns:a16="http://schemas.microsoft.com/office/drawing/2014/main" id="{5CD6CFF6-59E7-E641-AAE5-2E9016308AF0}"/>
              </a:ext>
            </a:extLst>
          </p:cNvPr>
          <p:cNvSpPr/>
          <p:nvPr/>
        </p:nvSpPr>
        <p:spPr>
          <a:xfrm rot="5400000">
            <a:off x="660035" y="1874369"/>
            <a:ext cx="637250"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2" name="Rectangle 61">
            <a:extLst>
              <a:ext uri="{FF2B5EF4-FFF2-40B4-BE49-F238E27FC236}">
                <a16:creationId xmlns:a16="http://schemas.microsoft.com/office/drawing/2014/main" id="{E423EED7-AC5C-7F4B-B2F3-E2F816DCC229}"/>
              </a:ext>
            </a:extLst>
          </p:cNvPr>
          <p:cNvSpPr/>
          <p:nvPr/>
        </p:nvSpPr>
        <p:spPr>
          <a:xfrm>
            <a:off x="1365277" y="1845588"/>
            <a:ext cx="4273523" cy="707886"/>
          </a:xfrm>
          <a:prstGeom prst="rect">
            <a:avLst/>
          </a:prstGeom>
        </p:spPr>
        <p:txBody>
          <a:bodyPr wrap="square">
            <a:spAutoFit/>
          </a:bodyPr>
          <a:lstStyle/>
          <a:p>
            <a:pPr lvl="0"/>
            <a:r>
              <a:rPr lang="en-US" sz="2000" dirty="0"/>
              <a:t>Prevalence of Diabetic retinopathy in Diabetes Capital of world</a:t>
            </a:r>
          </a:p>
        </p:txBody>
      </p:sp>
      <p:sp>
        <p:nvSpPr>
          <p:cNvPr id="63" name="Rectangle 62">
            <a:extLst>
              <a:ext uri="{FF2B5EF4-FFF2-40B4-BE49-F238E27FC236}">
                <a16:creationId xmlns:a16="http://schemas.microsoft.com/office/drawing/2014/main" id="{90FC7D5B-7C02-714B-B453-93A68AAF17A1}"/>
              </a:ext>
            </a:extLst>
          </p:cNvPr>
          <p:cNvSpPr/>
          <p:nvPr/>
        </p:nvSpPr>
        <p:spPr>
          <a:xfrm>
            <a:off x="798329" y="1955957"/>
            <a:ext cx="356188" cy="461665"/>
          </a:xfrm>
          <a:prstGeom prst="rect">
            <a:avLst/>
          </a:prstGeom>
        </p:spPr>
        <p:txBody>
          <a:bodyPr wrap="none">
            <a:spAutoFit/>
          </a:bodyPr>
          <a:lstStyle/>
          <a:p>
            <a:pPr algn="ctr"/>
            <a:r>
              <a:rPr lang="en-US" b="1" dirty="0">
                <a:solidFill>
                  <a:schemeClr val="bg1"/>
                </a:solidFill>
              </a:rPr>
              <a:t>1</a:t>
            </a:r>
          </a:p>
        </p:txBody>
      </p:sp>
      <p:sp>
        <p:nvSpPr>
          <p:cNvPr id="68" name="Rounded Rectangle 67">
            <a:extLst>
              <a:ext uri="{FF2B5EF4-FFF2-40B4-BE49-F238E27FC236}">
                <a16:creationId xmlns:a16="http://schemas.microsoft.com/office/drawing/2014/main" id="{638A299C-A85C-B94D-AD29-5AC044B3D96B}"/>
              </a:ext>
            </a:extLst>
          </p:cNvPr>
          <p:cNvSpPr/>
          <p:nvPr/>
        </p:nvSpPr>
        <p:spPr>
          <a:xfrm>
            <a:off x="643694" y="2962224"/>
            <a:ext cx="5147546" cy="893281"/>
          </a:xfrm>
          <a:prstGeom prst="roundRect">
            <a:avLst>
              <a:gd name="adj" fmla="val 7822"/>
            </a:avLst>
          </a:prstGeom>
          <a:noFill/>
          <a:ln w="6350">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9" name="Round Same-side Corner of Rectangle 68">
            <a:extLst>
              <a:ext uri="{FF2B5EF4-FFF2-40B4-BE49-F238E27FC236}">
                <a16:creationId xmlns:a16="http://schemas.microsoft.com/office/drawing/2014/main" id="{20D71CA9-5A1E-564D-87AF-6C63945C4730}"/>
              </a:ext>
            </a:extLst>
          </p:cNvPr>
          <p:cNvSpPr/>
          <p:nvPr/>
        </p:nvSpPr>
        <p:spPr>
          <a:xfrm rot="5400000">
            <a:off x="660035" y="3073900"/>
            <a:ext cx="637250" cy="669930"/>
          </a:xfrm>
          <a:prstGeom prst="round2SameRect">
            <a:avLst>
              <a:gd name="adj1" fmla="val 12163"/>
              <a:gd name="adj2" fmla="val 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0" name="Rectangle 69">
            <a:extLst>
              <a:ext uri="{FF2B5EF4-FFF2-40B4-BE49-F238E27FC236}">
                <a16:creationId xmlns:a16="http://schemas.microsoft.com/office/drawing/2014/main" id="{3BACB316-75EB-0B4B-8661-40F4BDB260A7}"/>
              </a:ext>
            </a:extLst>
          </p:cNvPr>
          <p:cNvSpPr/>
          <p:nvPr/>
        </p:nvSpPr>
        <p:spPr>
          <a:xfrm>
            <a:off x="1365278" y="3180943"/>
            <a:ext cx="4121203" cy="400110"/>
          </a:xfrm>
          <a:prstGeom prst="rect">
            <a:avLst/>
          </a:prstGeom>
        </p:spPr>
        <p:txBody>
          <a:bodyPr wrap="square">
            <a:spAutoFit/>
          </a:bodyPr>
          <a:lstStyle/>
          <a:p>
            <a:pPr lvl="0"/>
            <a:r>
              <a:rPr lang="en-US" sz="2000" dirty="0"/>
              <a:t>DR and DME: Factors to look for</a:t>
            </a:r>
          </a:p>
        </p:txBody>
      </p:sp>
      <p:sp>
        <p:nvSpPr>
          <p:cNvPr id="71" name="Rectangle 70">
            <a:extLst>
              <a:ext uri="{FF2B5EF4-FFF2-40B4-BE49-F238E27FC236}">
                <a16:creationId xmlns:a16="http://schemas.microsoft.com/office/drawing/2014/main" id="{331BBD3D-EEDE-064A-8D79-5DB75A5DF296}"/>
              </a:ext>
            </a:extLst>
          </p:cNvPr>
          <p:cNvSpPr/>
          <p:nvPr/>
        </p:nvSpPr>
        <p:spPr>
          <a:xfrm>
            <a:off x="798329" y="3155486"/>
            <a:ext cx="356188" cy="461665"/>
          </a:xfrm>
          <a:prstGeom prst="rect">
            <a:avLst/>
          </a:prstGeom>
        </p:spPr>
        <p:txBody>
          <a:bodyPr wrap="none">
            <a:spAutoFit/>
          </a:bodyPr>
          <a:lstStyle/>
          <a:p>
            <a:pPr algn="ctr"/>
            <a:r>
              <a:rPr lang="en-US" b="1" dirty="0">
                <a:solidFill>
                  <a:schemeClr val="bg1"/>
                </a:solidFill>
              </a:rPr>
              <a:t>2</a:t>
            </a:r>
          </a:p>
        </p:txBody>
      </p:sp>
      <p:sp>
        <p:nvSpPr>
          <p:cNvPr id="72" name="Rounded Rectangle 71">
            <a:extLst>
              <a:ext uri="{FF2B5EF4-FFF2-40B4-BE49-F238E27FC236}">
                <a16:creationId xmlns:a16="http://schemas.microsoft.com/office/drawing/2014/main" id="{CD417C36-978C-4645-9691-B1F8D07E2880}"/>
              </a:ext>
            </a:extLst>
          </p:cNvPr>
          <p:cNvSpPr/>
          <p:nvPr/>
        </p:nvSpPr>
        <p:spPr>
          <a:xfrm>
            <a:off x="643694" y="4135919"/>
            <a:ext cx="5147546" cy="893281"/>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3" name="Round Same-side Corner of Rectangle 72">
            <a:extLst>
              <a:ext uri="{FF2B5EF4-FFF2-40B4-BE49-F238E27FC236}">
                <a16:creationId xmlns:a16="http://schemas.microsoft.com/office/drawing/2014/main" id="{0CD35CEB-01B0-7749-B8B4-A5ED3FA3525C}"/>
              </a:ext>
            </a:extLst>
          </p:cNvPr>
          <p:cNvSpPr/>
          <p:nvPr/>
        </p:nvSpPr>
        <p:spPr>
          <a:xfrm rot="5400000">
            <a:off x="660035" y="4247597"/>
            <a:ext cx="637250"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4" name="Rectangle 73">
            <a:extLst>
              <a:ext uri="{FF2B5EF4-FFF2-40B4-BE49-F238E27FC236}">
                <a16:creationId xmlns:a16="http://schemas.microsoft.com/office/drawing/2014/main" id="{3B9437A2-681F-EB4F-946F-27F3587A08F4}"/>
              </a:ext>
            </a:extLst>
          </p:cNvPr>
          <p:cNvSpPr/>
          <p:nvPr/>
        </p:nvSpPr>
        <p:spPr>
          <a:xfrm>
            <a:off x="1365278" y="4317172"/>
            <a:ext cx="4425964" cy="400110"/>
          </a:xfrm>
          <a:prstGeom prst="rect">
            <a:avLst/>
          </a:prstGeom>
        </p:spPr>
        <p:txBody>
          <a:bodyPr wrap="square">
            <a:spAutoFit/>
          </a:bodyPr>
          <a:lstStyle/>
          <a:p>
            <a:r>
              <a:rPr lang="en-US" sz="2000" dirty="0"/>
              <a:t>Landscape of Diabetic Eye Disease</a:t>
            </a:r>
          </a:p>
        </p:txBody>
      </p:sp>
      <p:sp>
        <p:nvSpPr>
          <p:cNvPr id="75" name="Rectangle 74">
            <a:extLst>
              <a:ext uri="{FF2B5EF4-FFF2-40B4-BE49-F238E27FC236}">
                <a16:creationId xmlns:a16="http://schemas.microsoft.com/office/drawing/2014/main" id="{99751039-2C9D-2543-97B1-467D84CAD88B}"/>
              </a:ext>
            </a:extLst>
          </p:cNvPr>
          <p:cNvSpPr/>
          <p:nvPr/>
        </p:nvSpPr>
        <p:spPr>
          <a:xfrm>
            <a:off x="798329" y="4329183"/>
            <a:ext cx="356188" cy="461665"/>
          </a:xfrm>
          <a:prstGeom prst="rect">
            <a:avLst/>
          </a:prstGeom>
        </p:spPr>
        <p:txBody>
          <a:bodyPr wrap="none">
            <a:spAutoFit/>
          </a:bodyPr>
          <a:lstStyle/>
          <a:p>
            <a:pPr algn="ctr"/>
            <a:r>
              <a:rPr lang="en-US" b="1" dirty="0">
                <a:solidFill>
                  <a:schemeClr val="bg1"/>
                </a:solidFill>
              </a:rPr>
              <a:t>3</a:t>
            </a:r>
          </a:p>
        </p:txBody>
      </p:sp>
      <p:sp>
        <p:nvSpPr>
          <p:cNvPr id="93" name="Rounded Rectangle 92">
            <a:extLst>
              <a:ext uri="{FF2B5EF4-FFF2-40B4-BE49-F238E27FC236}">
                <a16:creationId xmlns:a16="http://schemas.microsoft.com/office/drawing/2014/main" id="{6BEC11DC-D6B1-8F47-9781-6460078EF155}"/>
              </a:ext>
            </a:extLst>
          </p:cNvPr>
          <p:cNvSpPr/>
          <p:nvPr/>
        </p:nvSpPr>
        <p:spPr>
          <a:xfrm>
            <a:off x="6431395" y="1762695"/>
            <a:ext cx="5147546" cy="893281"/>
          </a:xfrm>
          <a:prstGeom prst="roundRect">
            <a:avLst>
              <a:gd name="adj" fmla="val 7822"/>
            </a:avLst>
          </a:prstGeom>
          <a:noFill/>
          <a:ln w="6350">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4" name="Round Same-side Corner of Rectangle 93">
            <a:extLst>
              <a:ext uri="{FF2B5EF4-FFF2-40B4-BE49-F238E27FC236}">
                <a16:creationId xmlns:a16="http://schemas.microsoft.com/office/drawing/2014/main" id="{0985C70A-8053-8A4D-B1CC-AB08735B8F88}"/>
              </a:ext>
            </a:extLst>
          </p:cNvPr>
          <p:cNvSpPr/>
          <p:nvPr/>
        </p:nvSpPr>
        <p:spPr>
          <a:xfrm rot="5400000">
            <a:off x="6447737" y="1874369"/>
            <a:ext cx="637250" cy="669930"/>
          </a:xfrm>
          <a:prstGeom prst="round2SameRect">
            <a:avLst>
              <a:gd name="adj1" fmla="val 12163"/>
              <a:gd name="adj2" fmla="val 0"/>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5" name="Rectangle 94">
            <a:extLst>
              <a:ext uri="{FF2B5EF4-FFF2-40B4-BE49-F238E27FC236}">
                <a16:creationId xmlns:a16="http://schemas.microsoft.com/office/drawing/2014/main" id="{AD0E4EC4-34BB-384B-9BA3-C018159BAF94}"/>
              </a:ext>
            </a:extLst>
          </p:cNvPr>
          <p:cNvSpPr/>
          <p:nvPr/>
        </p:nvSpPr>
        <p:spPr>
          <a:xfrm>
            <a:off x="7152977" y="1824248"/>
            <a:ext cx="3719288" cy="707886"/>
          </a:xfrm>
          <a:prstGeom prst="rect">
            <a:avLst/>
          </a:prstGeom>
        </p:spPr>
        <p:txBody>
          <a:bodyPr wrap="none">
            <a:spAutoFit/>
          </a:bodyPr>
          <a:lstStyle/>
          <a:p>
            <a:pPr lvl="0"/>
            <a:r>
              <a:rPr lang="en-US" sz="2000" dirty="0"/>
              <a:t>Screening and Referral Criteria</a:t>
            </a:r>
            <a:br>
              <a:rPr lang="en-US" sz="2000" dirty="0"/>
            </a:br>
            <a:r>
              <a:rPr lang="en-US" sz="2000" dirty="0"/>
              <a:t>for DR</a:t>
            </a:r>
          </a:p>
        </p:txBody>
      </p:sp>
      <p:sp>
        <p:nvSpPr>
          <p:cNvPr id="96" name="Rectangle 95">
            <a:extLst>
              <a:ext uri="{FF2B5EF4-FFF2-40B4-BE49-F238E27FC236}">
                <a16:creationId xmlns:a16="http://schemas.microsoft.com/office/drawing/2014/main" id="{D6D0609C-02E9-9A4A-898A-9C8BAE05DF65}"/>
              </a:ext>
            </a:extLst>
          </p:cNvPr>
          <p:cNvSpPr/>
          <p:nvPr/>
        </p:nvSpPr>
        <p:spPr>
          <a:xfrm>
            <a:off x="6586031" y="1955957"/>
            <a:ext cx="356188" cy="461665"/>
          </a:xfrm>
          <a:prstGeom prst="rect">
            <a:avLst/>
          </a:prstGeom>
        </p:spPr>
        <p:txBody>
          <a:bodyPr wrap="none">
            <a:spAutoFit/>
          </a:bodyPr>
          <a:lstStyle/>
          <a:p>
            <a:pPr algn="ctr"/>
            <a:r>
              <a:rPr lang="en-US" b="1" dirty="0">
                <a:solidFill>
                  <a:schemeClr val="bg1"/>
                </a:solidFill>
              </a:rPr>
              <a:t>4</a:t>
            </a:r>
          </a:p>
        </p:txBody>
      </p:sp>
      <p:sp>
        <p:nvSpPr>
          <p:cNvPr id="97" name="Rounded Rectangle 96">
            <a:extLst>
              <a:ext uri="{FF2B5EF4-FFF2-40B4-BE49-F238E27FC236}">
                <a16:creationId xmlns:a16="http://schemas.microsoft.com/office/drawing/2014/main" id="{5E155A11-31D1-604E-AC14-A1D7315B04F6}"/>
              </a:ext>
            </a:extLst>
          </p:cNvPr>
          <p:cNvSpPr/>
          <p:nvPr/>
        </p:nvSpPr>
        <p:spPr>
          <a:xfrm>
            <a:off x="6431395" y="2945931"/>
            <a:ext cx="5147546" cy="893281"/>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8" name="Round Same-side Corner of Rectangle 97">
            <a:extLst>
              <a:ext uri="{FF2B5EF4-FFF2-40B4-BE49-F238E27FC236}">
                <a16:creationId xmlns:a16="http://schemas.microsoft.com/office/drawing/2014/main" id="{839B9F31-8BDF-2E42-8016-E5E1BF73AE32}"/>
              </a:ext>
            </a:extLst>
          </p:cNvPr>
          <p:cNvSpPr/>
          <p:nvPr/>
        </p:nvSpPr>
        <p:spPr>
          <a:xfrm rot="5400000">
            <a:off x="6447737" y="3057609"/>
            <a:ext cx="637250"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9" name="Rectangle 98">
            <a:extLst>
              <a:ext uri="{FF2B5EF4-FFF2-40B4-BE49-F238E27FC236}">
                <a16:creationId xmlns:a16="http://schemas.microsoft.com/office/drawing/2014/main" id="{3E2CEB2D-36F1-214D-8AAD-43C27E846767}"/>
              </a:ext>
            </a:extLst>
          </p:cNvPr>
          <p:cNvSpPr/>
          <p:nvPr/>
        </p:nvSpPr>
        <p:spPr>
          <a:xfrm>
            <a:off x="7152977" y="3121493"/>
            <a:ext cx="4425964" cy="400110"/>
          </a:xfrm>
          <a:prstGeom prst="rect">
            <a:avLst/>
          </a:prstGeom>
        </p:spPr>
        <p:txBody>
          <a:bodyPr wrap="square">
            <a:spAutoFit/>
          </a:bodyPr>
          <a:lstStyle/>
          <a:p>
            <a:r>
              <a:rPr lang="en-US" sz="2000" dirty="0"/>
              <a:t>Treatment of DR/DME</a:t>
            </a:r>
          </a:p>
        </p:txBody>
      </p:sp>
      <p:sp>
        <p:nvSpPr>
          <p:cNvPr id="100" name="Rectangle 99">
            <a:extLst>
              <a:ext uri="{FF2B5EF4-FFF2-40B4-BE49-F238E27FC236}">
                <a16:creationId xmlns:a16="http://schemas.microsoft.com/office/drawing/2014/main" id="{919CE13C-D2E6-F14D-B9C2-0C5C99CE89E5}"/>
              </a:ext>
            </a:extLst>
          </p:cNvPr>
          <p:cNvSpPr/>
          <p:nvPr/>
        </p:nvSpPr>
        <p:spPr>
          <a:xfrm>
            <a:off x="6586031" y="3139195"/>
            <a:ext cx="356188" cy="461665"/>
          </a:xfrm>
          <a:prstGeom prst="rect">
            <a:avLst/>
          </a:prstGeom>
        </p:spPr>
        <p:txBody>
          <a:bodyPr wrap="none">
            <a:spAutoFit/>
          </a:bodyPr>
          <a:lstStyle/>
          <a:p>
            <a:pPr algn="ctr"/>
            <a:r>
              <a:rPr lang="en-US" b="1" dirty="0">
                <a:solidFill>
                  <a:schemeClr val="bg1"/>
                </a:solidFill>
              </a:rPr>
              <a:t>5</a:t>
            </a:r>
          </a:p>
        </p:txBody>
      </p:sp>
      <p:sp>
        <p:nvSpPr>
          <p:cNvPr id="101" name="Rounded Rectangle 100">
            <a:extLst>
              <a:ext uri="{FF2B5EF4-FFF2-40B4-BE49-F238E27FC236}">
                <a16:creationId xmlns:a16="http://schemas.microsoft.com/office/drawing/2014/main" id="{2C0AB31D-C8AD-4E45-BB8D-8B6F3241FD88}"/>
              </a:ext>
            </a:extLst>
          </p:cNvPr>
          <p:cNvSpPr/>
          <p:nvPr/>
        </p:nvSpPr>
        <p:spPr>
          <a:xfrm>
            <a:off x="6431395" y="4124341"/>
            <a:ext cx="5147546" cy="893281"/>
          </a:xfrm>
          <a:prstGeom prst="roundRect">
            <a:avLst>
              <a:gd name="adj" fmla="val 7822"/>
            </a:avLst>
          </a:prstGeom>
          <a:noFill/>
          <a:ln w="6350">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2" name="Round Same-side Corner of Rectangle 101">
            <a:extLst>
              <a:ext uri="{FF2B5EF4-FFF2-40B4-BE49-F238E27FC236}">
                <a16:creationId xmlns:a16="http://schemas.microsoft.com/office/drawing/2014/main" id="{EAEED25B-8799-C241-91E5-7828F4E213C6}"/>
              </a:ext>
            </a:extLst>
          </p:cNvPr>
          <p:cNvSpPr/>
          <p:nvPr/>
        </p:nvSpPr>
        <p:spPr>
          <a:xfrm rot="5400000">
            <a:off x="6447737" y="4236017"/>
            <a:ext cx="637250" cy="669930"/>
          </a:xfrm>
          <a:prstGeom prst="round2SameRect">
            <a:avLst>
              <a:gd name="adj1" fmla="val 12163"/>
              <a:gd name="adj2" fmla="val 0"/>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3" name="Rectangle 102">
            <a:extLst>
              <a:ext uri="{FF2B5EF4-FFF2-40B4-BE49-F238E27FC236}">
                <a16:creationId xmlns:a16="http://schemas.microsoft.com/office/drawing/2014/main" id="{95212C78-0279-1042-B868-3B9B54B407B1}"/>
              </a:ext>
            </a:extLst>
          </p:cNvPr>
          <p:cNvSpPr/>
          <p:nvPr/>
        </p:nvSpPr>
        <p:spPr>
          <a:xfrm>
            <a:off x="7152979" y="4316513"/>
            <a:ext cx="4631882" cy="400110"/>
          </a:xfrm>
          <a:prstGeom prst="rect">
            <a:avLst/>
          </a:prstGeom>
        </p:spPr>
        <p:txBody>
          <a:bodyPr wrap="square">
            <a:spAutoFit/>
          </a:bodyPr>
          <a:lstStyle/>
          <a:p>
            <a:r>
              <a:rPr lang="en-US" sz="2000" dirty="0"/>
              <a:t>Summary</a:t>
            </a:r>
          </a:p>
        </p:txBody>
      </p:sp>
      <p:sp>
        <p:nvSpPr>
          <p:cNvPr id="104" name="Rectangle 103">
            <a:extLst>
              <a:ext uri="{FF2B5EF4-FFF2-40B4-BE49-F238E27FC236}">
                <a16:creationId xmlns:a16="http://schemas.microsoft.com/office/drawing/2014/main" id="{9518AE2A-1193-6A4B-900E-9EA5EB9C8074}"/>
              </a:ext>
            </a:extLst>
          </p:cNvPr>
          <p:cNvSpPr/>
          <p:nvPr/>
        </p:nvSpPr>
        <p:spPr>
          <a:xfrm>
            <a:off x="6586031" y="4317603"/>
            <a:ext cx="356188" cy="461665"/>
          </a:xfrm>
          <a:prstGeom prst="rect">
            <a:avLst/>
          </a:prstGeom>
        </p:spPr>
        <p:txBody>
          <a:bodyPr wrap="none">
            <a:spAutoFit/>
          </a:bodyPr>
          <a:lstStyle/>
          <a:p>
            <a:pPr algn="ctr"/>
            <a:r>
              <a:rPr lang="en-US" b="1" dirty="0">
                <a:solidFill>
                  <a:schemeClr val="bg1"/>
                </a:solidFill>
              </a:rPr>
              <a:t>6</a:t>
            </a:r>
          </a:p>
        </p:txBody>
      </p:sp>
      <p:grpSp>
        <p:nvGrpSpPr>
          <p:cNvPr id="28" name="Group 27">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29" name="Pie 28">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 name="Block Arc 29">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1" name="Picture 30">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58461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30</a:t>
            </a:fld>
            <a:endParaRPr lang="uk-UA" dirty="0"/>
          </a:p>
        </p:txBody>
      </p:sp>
      <p:sp>
        <p:nvSpPr>
          <p:cNvPr id="242" name="TextBox 241"/>
          <p:cNvSpPr txBox="1"/>
          <p:nvPr/>
        </p:nvSpPr>
        <p:spPr>
          <a:xfrm>
            <a:off x="646856" y="5816769"/>
            <a:ext cx="6003634"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Vision 2020: Right to Sight India Guidelines for Diabetic Eye Care,2015</a:t>
            </a: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8205236"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lvl="0">
              <a:defRPr/>
            </a:pPr>
            <a:r>
              <a:rPr lang="en-US" sz="3200" spc="-100" dirty="0"/>
              <a:t>Screening</a:t>
            </a:r>
          </a:p>
        </p:txBody>
      </p:sp>
      <p:sp>
        <p:nvSpPr>
          <p:cNvPr id="65" name="object 3">
            <a:extLst>
              <a:ext uri="{FF2B5EF4-FFF2-40B4-BE49-F238E27FC236}">
                <a16:creationId xmlns:a16="http://schemas.microsoft.com/office/drawing/2014/main" id="{8F51F94E-1A14-C745-9006-3FBD7B98697C}"/>
              </a:ext>
            </a:extLst>
          </p:cNvPr>
          <p:cNvSpPr txBox="1"/>
          <p:nvPr/>
        </p:nvSpPr>
        <p:spPr>
          <a:xfrm>
            <a:off x="4914056" y="1704442"/>
            <a:ext cx="6125655" cy="548226"/>
          </a:xfrm>
          <a:prstGeom prst="rect">
            <a:avLst/>
          </a:prstGeom>
        </p:spPr>
        <p:txBody>
          <a:bodyPr vert="horz" wrap="square" lIns="0" tIns="55244" rIns="0" bIns="0" rtlCol="0">
            <a:spAutoFit/>
          </a:bodyPr>
          <a:lstStyle/>
          <a:p>
            <a:r>
              <a:rPr lang="en-US" sz="1600" dirty="0">
                <a:cs typeface="Calibri" panose="020F0502020204030204" pitchFamily="34" charset="0"/>
              </a:rPr>
              <a:t>Ophthalmologist, Physician, Optometrist/Ophthalmic assistant: Who have skill of screening of DR Any field level worker</a:t>
            </a:r>
          </a:p>
        </p:txBody>
      </p:sp>
      <p:sp>
        <p:nvSpPr>
          <p:cNvPr id="66" name="Rounded Rectangle 65">
            <a:extLst>
              <a:ext uri="{FF2B5EF4-FFF2-40B4-BE49-F238E27FC236}">
                <a16:creationId xmlns:a16="http://schemas.microsoft.com/office/drawing/2014/main" id="{DA0FFF5D-3E72-BB48-AE2D-42B431B4A0AD}"/>
              </a:ext>
            </a:extLst>
          </p:cNvPr>
          <p:cNvSpPr/>
          <p:nvPr/>
        </p:nvSpPr>
        <p:spPr>
          <a:xfrm>
            <a:off x="4914056" y="1111376"/>
            <a:ext cx="3134810" cy="53655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r>
              <a:rPr lang="en-US" sz="1800" b="1" spc="10" dirty="0">
                <a:solidFill>
                  <a:srgbClr val="FFFFFF"/>
                </a:solidFill>
                <a:cs typeface="Arial"/>
              </a:rPr>
              <a:t> Who should Screen?</a:t>
            </a:r>
          </a:p>
        </p:txBody>
      </p:sp>
      <p:sp>
        <p:nvSpPr>
          <p:cNvPr id="81" name="object 3">
            <a:extLst>
              <a:ext uri="{FF2B5EF4-FFF2-40B4-BE49-F238E27FC236}">
                <a16:creationId xmlns:a16="http://schemas.microsoft.com/office/drawing/2014/main" id="{2413982A-8839-8F4C-B9A4-D25296ED1E14}"/>
              </a:ext>
            </a:extLst>
          </p:cNvPr>
          <p:cNvSpPr txBox="1"/>
          <p:nvPr/>
        </p:nvSpPr>
        <p:spPr>
          <a:xfrm>
            <a:off x="5911932" y="3285062"/>
            <a:ext cx="5783924" cy="794447"/>
          </a:xfrm>
          <a:prstGeom prst="rect">
            <a:avLst/>
          </a:prstGeom>
        </p:spPr>
        <p:txBody>
          <a:bodyPr vert="horz" wrap="square" lIns="0" tIns="55244" rIns="0" bIns="0" rtlCol="0">
            <a:spAutoFit/>
          </a:bodyPr>
          <a:lstStyle/>
          <a:p>
            <a:r>
              <a:rPr lang="en-US" sz="1600" dirty="0">
                <a:cs typeface="Calibri" panose="020F0502020204030204" pitchFamily="34" charset="0"/>
              </a:rPr>
              <a:t>Indirect Ophthalmoscopy, Slit-lamp bio microscopic examination, Dilated Direct Ophthalmoscopy, Non-Mydriatic photography, Mydriatic photography, Handheld Fundus camera</a:t>
            </a:r>
          </a:p>
        </p:txBody>
      </p:sp>
      <p:sp>
        <p:nvSpPr>
          <p:cNvPr id="82" name="Rounded Rectangle 81">
            <a:extLst>
              <a:ext uri="{FF2B5EF4-FFF2-40B4-BE49-F238E27FC236}">
                <a16:creationId xmlns:a16="http://schemas.microsoft.com/office/drawing/2014/main" id="{4B1F3617-2BE4-3D4B-A40C-09BBD75AEDA3}"/>
              </a:ext>
            </a:extLst>
          </p:cNvPr>
          <p:cNvSpPr/>
          <p:nvPr/>
        </p:nvSpPr>
        <p:spPr>
          <a:xfrm>
            <a:off x="5854133" y="2727257"/>
            <a:ext cx="3134810" cy="53655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r>
              <a:rPr lang="en-US" sz="1800" b="1" spc="10" dirty="0">
                <a:solidFill>
                  <a:srgbClr val="FFFFFF"/>
                </a:solidFill>
                <a:cs typeface="Arial"/>
              </a:rPr>
              <a:t> How to Screen?</a:t>
            </a:r>
          </a:p>
        </p:txBody>
      </p:sp>
      <p:sp>
        <p:nvSpPr>
          <p:cNvPr id="85" name="object 3">
            <a:extLst>
              <a:ext uri="{FF2B5EF4-FFF2-40B4-BE49-F238E27FC236}">
                <a16:creationId xmlns:a16="http://schemas.microsoft.com/office/drawing/2014/main" id="{8BE98666-7275-F44E-B9A9-F1F9D2CD8FFE}"/>
              </a:ext>
            </a:extLst>
          </p:cNvPr>
          <p:cNvSpPr txBox="1"/>
          <p:nvPr/>
        </p:nvSpPr>
        <p:spPr>
          <a:xfrm>
            <a:off x="4740384" y="5026988"/>
            <a:ext cx="6125655" cy="794447"/>
          </a:xfrm>
          <a:prstGeom prst="rect">
            <a:avLst/>
          </a:prstGeom>
        </p:spPr>
        <p:txBody>
          <a:bodyPr vert="horz" wrap="square" lIns="0" tIns="55244" rIns="0" bIns="0" rtlCol="0">
            <a:spAutoFit/>
          </a:bodyPr>
          <a:lstStyle/>
          <a:p>
            <a:r>
              <a:rPr lang="en-US" sz="1600" dirty="0">
                <a:cs typeface="Calibri" panose="020F0502020204030204" pitchFamily="34" charset="0"/>
              </a:rPr>
              <a:t>People with Known diabetes. </a:t>
            </a:r>
            <a:r>
              <a:rPr lang="en-US" sz="1200" dirty="0">
                <a:cs typeface="Calibri" panose="020F0502020204030204" pitchFamily="34" charset="0"/>
              </a:rPr>
              <a:t>(Annual screening recommended)</a:t>
            </a:r>
          </a:p>
          <a:p>
            <a:r>
              <a:rPr lang="en-US" sz="1600" b="1" dirty="0">
                <a:cs typeface="Calibri" panose="020F0502020204030204" pitchFamily="34" charset="0"/>
              </a:rPr>
              <a:t>Opportunistic screening: </a:t>
            </a:r>
            <a:r>
              <a:rPr lang="en-US" sz="1600" dirty="0">
                <a:cs typeface="Calibri" panose="020F0502020204030204" pitchFamily="34" charset="0"/>
              </a:rPr>
              <a:t>Screening for all patients attending clinic</a:t>
            </a:r>
          </a:p>
          <a:p>
            <a:r>
              <a:rPr lang="en-US" sz="1600" b="1" dirty="0">
                <a:cs typeface="Calibri" panose="020F0502020204030204" pitchFamily="34" charset="0"/>
              </a:rPr>
              <a:t>Mass Screening: </a:t>
            </a:r>
            <a:r>
              <a:rPr lang="en-US" sz="1600" dirty="0">
                <a:cs typeface="Calibri" panose="020F0502020204030204" pitchFamily="34" charset="0"/>
              </a:rPr>
              <a:t>Having specific camps for DR screening </a:t>
            </a:r>
          </a:p>
        </p:txBody>
      </p:sp>
      <p:sp>
        <p:nvSpPr>
          <p:cNvPr id="86" name="Rounded Rectangle 85">
            <a:extLst>
              <a:ext uri="{FF2B5EF4-FFF2-40B4-BE49-F238E27FC236}">
                <a16:creationId xmlns:a16="http://schemas.microsoft.com/office/drawing/2014/main" id="{92E85260-7D25-0743-9797-43300507ED78}"/>
              </a:ext>
            </a:extLst>
          </p:cNvPr>
          <p:cNvSpPr/>
          <p:nvPr/>
        </p:nvSpPr>
        <p:spPr>
          <a:xfrm>
            <a:off x="4762760" y="4466283"/>
            <a:ext cx="3134810" cy="53655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r>
              <a:rPr lang="en-US" sz="1800" b="1" spc="10" dirty="0">
                <a:solidFill>
                  <a:srgbClr val="FFFFFF"/>
                </a:solidFill>
                <a:cs typeface="Arial"/>
              </a:rPr>
              <a:t> Whom to screen?</a:t>
            </a:r>
          </a:p>
        </p:txBody>
      </p:sp>
      <p:pic>
        <p:nvPicPr>
          <p:cNvPr id="2" name="Picture 1">
            <a:extLst>
              <a:ext uri="{FF2B5EF4-FFF2-40B4-BE49-F238E27FC236}">
                <a16:creationId xmlns:a16="http://schemas.microsoft.com/office/drawing/2014/main" id="{6CF4CE4E-B7CC-8848-B169-B809CDF61DBF}"/>
              </a:ext>
            </a:extLst>
          </p:cNvPr>
          <p:cNvPicPr>
            <a:picLocks noChangeAspect="1"/>
          </p:cNvPicPr>
          <p:nvPr/>
        </p:nvPicPr>
        <p:blipFill>
          <a:blip r:embed="rId2"/>
          <a:stretch>
            <a:fillRect/>
          </a:stretch>
        </p:blipFill>
        <p:spPr>
          <a:xfrm>
            <a:off x="595629" y="2027982"/>
            <a:ext cx="4063397" cy="2591563"/>
          </a:xfrm>
          <a:prstGeom prst="rect">
            <a:avLst/>
          </a:prstGeom>
        </p:spPr>
      </p:pic>
      <p:grpSp>
        <p:nvGrpSpPr>
          <p:cNvPr id="3" name="Group 2">
            <a:extLst>
              <a:ext uri="{FF2B5EF4-FFF2-40B4-BE49-F238E27FC236}">
                <a16:creationId xmlns:a16="http://schemas.microsoft.com/office/drawing/2014/main" id="{FA650C51-1F0F-AA4A-B320-15BA13EA983B}"/>
              </a:ext>
            </a:extLst>
          </p:cNvPr>
          <p:cNvGrpSpPr/>
          <p:nvPr/>
        </p:nvGrpSpPr>
        <p:grpSpPr>
          <a:xfrm>
            <a:off x="3786741" y="1634629"/>
            <a:ext cx="814486" cy="814486"/>
            <a:chOff x="3796028" y="1480100"/>
            <a:chExt cx="967233" cy="967233"/>
          </a:xfrm>
        </p:grpSpPr>
        <p:sp>
          <p:nvSpPr>
            <p:cNvPr id="24" name="Oval 23">
              <a:extLst>
                <a:ext uri="{FF2B5EF4-FFF2-40B4-BE49-F238E27FC236}">
                  <a16:creationId xmlns:a16="http://schemas.microsoft.com/office/drawing/2014/main" id="{35C3A0C0-C14F-9841-A340-2317E1FFCC92}"/>
                </a:ext>
              </a:extLst>
            </p:cNvPr>
            <p:cNvSpPr/>
            <p:nvPr/>
          </p:nvSpPr>
          <p:spPr>
            <a:xfrm>
              <a:off x="3796028" y="1480100"/>
              <a:ext cx="967233" cy="96723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5" name="Oval 24">
              <a:extLst>
                <a:ext uri="{FF2B5EF4-FFF2-40B4-BE49-F238E27FC236}">
                  <a16:creationId xmlns:a16="http://schemas.microsoft.com/office/drawing/2014/main" id="{BF713471-714F-E249-B99F-1CC8BBED23F9}"/>
                </a:ext>
              </a:extLst>
            </p:cNvPr>
            <p:cNvSpPr/>
            <p:nvPr/>
          </p:nvSpPr>
          <p:spPr>
            <a:xfrm>
              <a:off x="3862025" y="1546097"/>
              <a:ext cx="835238" cy="835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27" name="TextBox 26">
            <a:extLst>
              <a:ext uri="{FF2B5EF4-FFF2-40B4-BE49-F238E27FC236}">
                <a16:creationId xmlns:a16="http://schemas.microsoft.com/office/drawing/2014/main" id="{7DDC9DFE-66C7-8C48-9250-A2D50F31E96E}"/>
              </a:ext>
            </a:extLst>
          </p:cNvPr>
          <p:cNvSpPr txBox="1"/>
          <p:nvPr/>
        </p:nvSpPr>
        <p:spPr>
          <a:xfrm>
            <a:off x="3953112" y="1718098"/>
            <a:ext cx="458780" cy="584775"/>
          </a:xfrm>
          <a:prstGeom prst="rect">
            <a:avLst/>
          </a:prstGeom>
          <a:noFill/>
        </p:spPr>
        <p:txBody>
          <a:bodyPr wrap="none" rtlCol="0">
            <a:spAutoFit/>
          </a:bodyPr>
          <a:lstStyle/>
          <a:p>
            <a:r>
              <a:rPr lang="en-US" sz="3200" dirty="0">
                <a:solidFill>
                  <a:schemeClr val="bg1"/>
                </a:solidFill>
                <a:latin typeface="+mj-lt"/>
              </a:rPr>
              <a:t>1</a:t>
            </a:r>
          </a:p>
        </p:txBody>
      </p:sp>
      <p:grpSp>
        <p:nvGrpSpPr>
          <p:cNvPr id="28" name="Group 27">
            <a:extLst>
              <a:ext uri="{FF2B5EF4-FFF2-40B4-BE49-F238E27FC236}">
                <a16:creationId xmlns:a16="http://schemas.microsoft.com/office/drawing/2014/main" id="{B49D274B-7C29-1E4D-862D-4F4B083677F2}"/>
              </a:ext>
            </a:extLst>
          </p:cNvPr>
          <p:cNvGrpSpPr/>
          <p:nvPr/>
        </p:nvGrpSpPr>
        <p:grpSpPr>
          <a:xfrm>
            <a:off x="4815441" y="3008652"/>
            <a:ext cx="814486" cy="814486"/>
            <a:chOff x="3796028" y="1480100"/>
            <a:chExt cx="967233" cy="967233"/>
          </a:xfrm>
        </p:grpSpPr>
        <p:sp>
          <p:nvSpPr>
            <p:cNvPr id="29" name="Oval 28">
              <a:extLst>
                <a:ext uri="{FF2B5EF4-FFF2-40B4-BE49-F238E27FC236}">
                  <a16:creationId xmlns:a16="http://schemas.microsoft.com/office/drawing/2014/main" id="{94DBD12E-4571-9648-8DE2-EA1BD5419F61}"/>
                </a:ext>
              </a:extLst>
            </p:cNvPr>
            <p:cNvSpPr/>
            <p:nvPr/>
          </p:nvSpPr>
          <p:spPr>
            <a:xfrm>
              <a:off x="3796028" y="1480100"/>
              <a:ext cx="967233" cy="96723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 name="Oval 29">
              <a:extLst>
                <a:ext uri="{FF2B5EF4-FFF2-40B4-BE49-F238E27FC236}">
                  <a16:creationId xmlns:a16="http://schemas.microsoft.com/office/drawing/2014/main" id="{15BD768F-7AC4-D649-AC97-5CBA337EE1CA}"/>
                </a:ext>
              </a:extLst>
            </p:cNvPr>
            <p:cNvSpPr/>
            <p:nvPr/>
          </p:nvSpPr>
          <p:spPr>
            <a:xfrm>
              <a:off x="3862025" y="1546097"/>
              <a:ext cx="835238" cy="835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31" name="TextBox 30">
            <a:extLst>
              <a:ext uri="{FF2B5EF4-FFF2-40B4-BE49-F238E27FC236}">
                <a16:creationId xmlns:a16="http://schemas.microsoft.com/office/drawing/2014/main" id="{95F4F479-9D98-7140-8127-0601EFF408DE}"/>
              </a:ext>
            </a:extLst>
          </p:cNvPr>
          <p:cNvSpPr txBox="1"/>
          <p:nvPr/>
        </p:nvSpPr>
        <p:spPr>
          <a:xfrm>
            <a:off x="4981812" y="3116087"/>
            <a:ext cx="458780" cy="584775"/>
          </a:xfrm>
          <a:prstGeom prst="rect">
            <a:avLst/>
          </a:prstGeom>
          <a:noFill/>
        </p:spPr>
        <p:txBody>
          <a:bodyPr wrap="none" rtlCol="0">
            <a:spAutoFit/>
          </a:bodyPr>
          <a:lstStyle/>
          <a:p>
            <a:r>
              <a:rPr lang="en-US" sz="3200" dirty="0">
                <a:solidFill>
                  <a:schemeClr val="bg1"/>
                </a:solidFill>
                <a:latin typeface="+mj-lt"/>
              </a:rPr>
              <a:t>2</a:t>
            </a:r>
          </a:p>
        </p:txBody>
      </p:sp>
      <p:grpSp>
        <p:nvGrpSpPr>
          <p:cNvPr id="32" name="Group 31">
            <a:extLst>
              <a:ext uri="{FF2B5EF4-FFF2-40B4-BE49-F238E27FC236}">
                <a16:creationId xmlns:a16="http://schemas.microsoft.com/office/drawing/2014/main" id="{DE6741F1-D128-7E49-AE89-FCA1D06401A4}"/>
              </a:ext>
            </a:extLst>
          </p:cNvPr>
          <p:cNvGrpSpPr/>
          <p:nvPr/>
        </p:nvGrpSpPr>
        <p:grpSpPr>
          <a:xfrm>
            <a:off x="3778274" y="4789109"/>
            <a:ext cx="814486" cy="814486"/>
            <a:chOff x="3796028" y="1480100"/>
            <a:chExt cx="967233" cy="967233"/>
          </a:xfrm>
        </p:grpSpPr>
        <p:sp>
          <p:nvSpPr>
            <p:cNvPr id="33" name="Oval 32">
              <a:extLst>
                <a:ext uri="{FF2B5EF4-FFF2-40B4-BE49-F238E27FC236}">
                  <a16:creationId xmlns:a16="http://schemas.microsoft.com/office/drawing/2014/main" id="{3555AB3B-7852-3D44-9E36-265BCB3F51D9}"/>
                </a:ext>
              </a:extLst>
            </p:cNvPr>
            <p:cNvSpPr/>
            <p:nvPr/>
          </p:nvSpPr>
          <p:spPr>
            <a:xfrm>
              <a:off x="3796028" y="1480100"/>
              <a:ext cx="967233" cy="96723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4" name="Oval 33">
              <a:extLst>
                <a:ext uri="{FF2B5EF4-FFF2-40B4-BE49-F238E27FC236}">
                  <a16:creationId xmlns:a16="http://schemas.microsoft.com/office/drawing/2014/main" id="{0724DEB3-9AC3-9C4C-AF68-A064E668A5F7}"/>
                </a:ext>
              </a:extLst>
            </p:cNvPr>
            <p:cNvSpPr/>
            <p:nvPr/>
          </p:nvSpPr>
          <p:spPr>
            <a:xfrm>
              <a:off x="3862025" y="1546097"/>
              <a:ext cx="835238" cy="835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35" name="TextBox 34">
            <a:extLst>
              <a:ext uri="{FF2B5EF4-FFF2-40B4-BE49-F238E27FC236}">
                <a16:creationId xmlns:a16="http://schemas.microsoft.com/office/drawing/2014/main" id="{4961F1AF-BA07-D644-BD02-42A9890290E3}"/>
              </a:ext>
            </a:extLst>
          </p:cNvPr>
          <p:cNvSpPr txBox="1"/>
          <p:nvPr/>
        </p:nvSpPr>
        <p:spPr>
          <a:xfrm>
            <a:off x="3944645" y="4896544"/>
            <a:ext cx="458780" cy="584775"/>
          </a:xfrm>
          <a:prstGeom prst="rect">
            <a:avLst/>
          </a:prstGeom>
          <a:noFill/>
        </p:spPr>
        <p:txBody>
          <a:bodyPr wrap="none" rtlCol="0">
            <a:spAutoFit/>
          </a:bodyPr>
          <a:lstStyle/>
          <a:p>
            <a:r>
              <a:rPr lang="en-US" sz="3200" dirty="0">
                <a:solidFill>
                  <a:schemeClr val="bg1"/>
                </a:solidFill>
                <a:latin typeface="+mj-lt"/>
              </a:rPr>
              <a:t>3</a:t>
            </a:r>
          </a:p>
        </p:txBody>
      </p:sp>
      <p:cxnSp>
        <p:nvCxnSpPr>
          <p:cNvPr id="6" name="Straight Connector 5">
            <a:extLst>
              <a:ext uri="{FF2B5EF4-FFF2-40B4-BE49-F238E27FC236}">
                <a16:creationId xmlns:a16="http://schemas.microsoft.com/office/drawing/2014/main" id="{52989523-5C33-5E46-8E27-65D87ABEA174}"/>
              </a:ext>
            </a:extLst>
          </p:cNvPr>
          <p:cNvCxnSpPr/>
          <p:nvPr/>
        </p:nvCxnSpPr>
        <p:spPr>
          <a:xfrm>
            <a:off x="4926888" y="2514600"/>
            <a:ext cx="656164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49E98E35-F51F-514E-8D9D-C448FC6972FC}"/>
              </a:ext>
            </a:extLst>
          </p:cNvPr>
          <p:cNvCxnSpPr/>
          <p:nvPr/>
        </p:nvCxnSpPr>
        <p:spPr>
          <a:xfrm>
            <a:off x="4926888" y="4258733"/>
            <a:ext cx="6561644" cy="0"/>
          </a:xfrm>
          <a:prstGeom prst="line">
            <a:avLst/>
          </a:prstGeom>
        </p:spPr>
        <p:style>
          <a:lnRef idx="1">
            <a:schemeClr val="accent5"/>
          </a:lnRef>
          <a:fillRef idx="0">
            <a:schemeClr val="accent5"/>
          </a:fillRef>
          <a:effectRef idx="0">
            <a:schemeClr val="accent5"/>
          </a:effectRef>
          <a:fontRef idx="minor">
            <a:schemeClr val="tx1"/>
          </a:fontRef>
        </p:style>
      </p:cxnSp>
      <p:grpSp>
        <p:nvGrpSpPr>
          <p:cNvPr id="26" name="Group 25">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36" name="Pie 3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7" name="Block Arc 36">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9" name="Picture 38">
            <a:extLst>
              <a:ext uri="{FF2B5EF4-FFF2-40B4-BE49-F238E27FC236}">
                <a16:creationId xmlns:a16="http://schemas.microsoft.com/office/drawing/2014/main" id="{951B298D-4A9F-054C-BA6A-8A4048E19951}"/>
              </a:ext>
            </a:extLst>
          </p:cNvPr>
          <p:cNvPicPr>
            <a:picLocks noChangeAspect="1"/>
          </p:cNvPicPr>
          <p:nvPr/>
        </p:nvPicPr>
        <p:blipFill>
          <a:blip r:embed="rId3"/>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3262088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31</a:t>
            </a:fld>
            <a:endParaRPr lang="uk-UA" dirty="0"/>
          </a:p>
        </p:txBody>
      </p:sp>
      <p:sp>
        <p:nvSpPr>
          <p:cNvPr id="242" name="TextBox 241"/>
          <p:cNvSpPr txBox="1"/>
          <p:nvPr/>
        </p:nvSpPr>
        <p:spPr>
          <a:xfrm>
            <a:off x="533400" y="5944092"/>
            <a:ext cx="6003634"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 Need to optimize medical treatment; glycemic control, hypertension and lipids.</a:t>
            </a:r>
          </a:p>
          <a:p>
            <a:r>
              <a:rPr lang="en-US" sz="800" dirty="0">
                <a:latin typeface="Arial" panose="020B0604020202020204" pitchFamily="34" charset="0"/>
                <a:cs typeface="Arial" panose="020B0604020202020204" pitchFamily="34" charset="0"/>
              </a:rPr>
              <a:t>ICO Guidelines for Diabetic Eye Care, 2017</a:t>
            </a: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97499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lvl="0">
              <a:defRPr/>
            </a:pPr>
            <a:r>
              <a:rPr lang="en-US" sz="3200" dirty="0"/>
              <a:t>Screening Criteria for Diabetic Retinopathy</a:t>
            </a:r>
            <a:endParaRPr lang="en-US" sz="3200" spc="-100" baseline="30000" dirty="0"/>
          </a:p>
        </p:txBody>
      </p:sp>
      <p:sp>
        <p:nvSpPr>
          <p:cNvPr id="21" name="Rectangle 20">
            <a:extLst>
              <a:ext uri="{FF2B5EF4-FFF2-40B4-BE49-F238E27FC236}">
                <a16:creationId xmlns:a16="http://schemas.microsoft.com/office/drawing/2014/main" id="{E20AF561-C597-5444-B609-A2AB7F3B889D}"/>
              </a:ext>
            </a:extLst>
          </p:cNvPr>
          <p:cNvSpPr/>
          <p:nvPr/>
        </p:nvSpPr>
        <p:spPr>
          <a:xfrm>
            <a:off x="1575411" y="1515519"/>
            <a:ext cx="8787789" cy="638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lumMod val="95000"/>
                  </a:schemeClr>
                </a:solidFill>
              </a:rPr>
              <a:t>Diabetes History; Medical History; Current Medication; Biochemical parameters</a:t>
            </a:r>
          </a:p>
        </p:txBody>
      </p:sp>
      <p:sp>
        <p:nvSpPr>
          <p:cNvPr id="22" name="Rectangle 21">
            <a:extLst>
              <a:ext uri="{FF2B5EF4-FFF2-40B4-BE49-F238E27FC236}">
                <a16:creationId xmlns:a16="http://schemas.microsoft.com/office/drawing/2014/main" id="{2FB8E182-BA57-F245-8D58-6A0C6C9066BF}"/>
              </a:ext>
            </a:extLst>
          </p:cNvPr>
          <p:cNvSpPr/>
          <p:nvPr/>
        </p:nvSpPr>
        <p:spPr>
          <a:xfrm>
            <a:off x="1575411" y="2353670"/>
            <a:ext cx="3714522" cy="8042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Uncorrected Visual Acuity VA with current Spectacles</a:t>
            </a:r>
          </a:p>
        </p:txBody>
      </p:sp>
      <p:sp>
        <p:nvSpPr>
          <p:cNvPr id="24" name="Rectangle 23">
            <a:extLst>
              <a:ext uri="{FF2B5EF4-FFF2-40B4-BE49-F238E27FC236}">
                <a16:creationId xmlns:a16="http://schemas.microsoft.com/office/drawing/2014/main" id="{FB190DE5-6103-F24E-A150-C77A480CDC1D}"/>
              </a:ext>
            </a:extLst>
          </p:cNvPr>
          <p:cNvSpPr/>
          <p:nvPr/>
        </p:nvSpPr>
        <p:spPr>
          <a:xfrm>
            <a:off x="5520092" y="2342494"/>
            <a:ext cx="4843107" cy="8042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Ophthalmoscopy or Fundus Photography</a:t>
            </a:r>
          </a:p>
        </p:txBody>
      </p:sp>
      <p:sp>
        <p:nvSpPr>
          <p:cNvPr id="25" name="Rectangle 24">
            <a:extLst>
              <a:ext uri="{FF2B5EF4-FFF2-40B4-BE49-F238E27FC236}">
                <a16:creationId xmlns:a16="http://schemas.microsoft.com/office/drawing/2014/main" id="{E4CE5AF6-A653-2F49-9714-F2ED25A4E7DD}"/>
              </a:ext>
            </a:extLst>
          </p:cNvPr>
          <p:cNvSpPr/>
          <p:nvPr/>
        </p:nvSpPr>
        <p:spPr>
          <a:xfrm>
            <a:off x="1599281" y="3379360"/>
            <a:ext cx="1670527" cy="992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VA better than 6/12 (20/40)</a:t>
            </a:r>
          </a:p>
        </p:txBody>
      </p:sp>
      <p:sp>
        <p:nvSpPr>
          <p:cNvPr id="26" name="Rectangle 25">
            <a:extLst>
              <a:ext uri="{FF2B5EF4-FFF2-40B4-BE49-F238E27FC236}">
                <a16:creationId xmlns:a16="http://schemas.microsoft.com/office/drawing/2014/main" id="{B84AC63F-A5BC-C34E-92C2-3434DE1E90B5}"/>
              </a:ext>
            </a:extLst>
          </p:cNvPr>
          <p:cNvSpPr/>
          <p:nvPr/>
        </p:nvSpPr>
        <p:spPr>
          <a:xfrm>
            <a:off x="3453233" y="3379360"/>
            <a:ext cx="1785291" cy="983580"/>
          </a:xfrm>
          <a:prstGeom prst="rect">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VA 6/12 (20/40) or worse</a:t>
            </a:r>
          </a:p>
        </p:txBody>
      </p:sp>
      <p:sp>
        <p:nvSpPr>
          <p:cNvPr id="27" name="Rectangle 26">
            <a:extLst>
              <a:ext uri="{FF2B5EF4-FFF2-40B4-BE49-F238E27FC236}">
                <a16:creationId xmlns:a16="http://schemas.microsoft.com/office/drawing/2014/main" id="{7F95B6BF-BED4-9D49-A393-8FCB24AEC82C}"/>
              </a:ext>
            </a:extLst>
          </p:cNvPr>
          <p:cNvSpPr/>
          <p:nvPr/>
        </p:nvSpPr>
        <p:spPr>
          <a:xfrm>
            <a:off x="5520091" y="3379360"/>
            <a:ext cx="4843107" cy="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rPr>
              <a:t>Diabetic Retinopathy*</a:t>
            </a:r>
          </a:p>
        </p:txBody>
      </p:sp>
      <p:sp>
        <p:nvSpPr>
          <p:cNvPr id="28" name="Rectangle 27">
            <a:extLst>
              <a:ext uri="{FF2B5EF4-FFF2-40B4-BE49-F238E27FC236}">
                <a16:creationId xmlns:a16="http://schemas.microsoft.com/office/drawing/2014/main" id="{DFD2CE51-467E-0D4D-A991-682D5BCA4F45}"/>
              </a:ext>
            </a:extLst>
          </p:cNvPr>
          <p:cNvSpPr/>
          <p:nvPr/>
        </p:nvSpPr>
        <p:spPr>
          <a:xfrm>
            <a:off x="5520092" y="3733275"/>
            <a:ext cx="952407" cy="629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None</a:t>
            </a:r>
          </a:p>
        </p:txBody>
      </p:sp>
      <p:sp>
        <p:nvSpPr>
          <p:cNvPr id="29" name="Rectangle 28">
            <a:extLst>
              <a:ext uri="{FF2B5EF4-FFF2-40B4-BE49-F238E27FC236}">
                <a16:creationId xmlns:a16="http://schemas.microsoft.com/office/drawing/2014/main" id="{92A5B12F-69A3-AF45-8EE2-228FC0C88481}"/>
              </a:ext>
            </a:extLst>
          </p:cNvPr>
          <p:cNvSpPr/>
          <p:nvPr/>
        </p:nvSpPr>
        <p:spPr>
          <a:xfrm>
            <a:off x="6472500" y="3726847"/>
            <a:ext cx="1721752" cy="636094"/>
          </a:xfrm>
          <a:prstGeom prst="rect">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Mild or Moderate NPDR</a:t>
            </a:r>
          </a:p>
        </p:txBody>
      </p:sp>
      <p:sp>
        <p:nvSpPr>
          <p:cNvPr id="30" name="Rectangle 29">
            <a:extLst>
              <a:ext uri="{FF2B5EF4-FFF2-40B4-BE49-F238E27FC236}">
                <a16:creationId xmlns:a16="http://schemas.microsoft.com/office/drawing/2014/main" id="{84A34D4C-F513-524F-AE60-438D7385C813}"/>
              </a:ext>
            </a:extLst>
          </p:cNvPr>
          <p:cNvSpPr/>
          <p:nvPr/>
        </p:nvSpPr>
        <p:spPr>
          <a:xfrm>
            <a:off x="8194253" y="3726768"/>
            <a:ext cx="2168946" cy="636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Severe NPDR, DME, or PDR</a:t>
            </a:r>
          </a:p>
        </p:txBody>
      </p:sp>
      <p:sp>
        <p:nvSpPr>
          <p:cNvPr id="31" name="Rectangle 30">
            <a:extLst>
              <a:ext uri="{FF2B5EF4-FFF2-40B4-BE49-F238E27FC236}">
                <a16:creationId xmlns:a16="http://schemas.microsoft.com/office/drawing/2014/main" id="{E252F0A5-0970-8F41-A3A1-9CBDE0F5075E}"/>
              </a:ext>
            </a:extLst>
          </p:cNvPr>
          <p:cNvSpPr/>
          <p:nvPr/>
        </p:nvSpPr>
        <p:spPr>
          <a:xfrm>
            <a:off x="1599281" y="4904518"/>
            <a:ext cx="1670527" cy="804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Routine re-examination</a:t>
            </a:r>
          </a:p>
        </p:txBody>
      </p:sp>
      <p:sp>
        <p:nvSpPr>
          <p:cNvPr id="32" name="Rectangle 31">
            <a:extLst>
              <a:ext uri="{FF2B5EF4-FFF2-40B4-BE49-F238E27FC236}">
                <a16:creationId xmlns:a16="http://schemas.microsoft.com/office/drawing/2014/main" id="{4D9A9913-52F5-CD4B-9B92-590D87C1ED1F}"/>
              </a:ext>
            </a:extLst>
          </p:cNvPr>
          <p:cNvSpPr/>
          <p:nvPr/>
        </p:nvSpPr>
        <p:spPr>
          <a:xfrm>
            <a:off x="3888956" y="4899262"/>
            <a:ext cx="3868755" cy="804232"/>
          </a:xfrm>
          <a:prstGeom prst="rect">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Non-urgent Referral for refraction and assessment</a:t>
            </a:r>
          </a:p>
        </p:txBody>
      </p:sp>
      <p:sp>
        <p:nvSpPr>
          <p:cNvPr id="33" name="Rectangle 32">
            <a:extLst>
              <a:ext uri="{FF2B5EF4-FFF2-40B4-BE49-F238E27FC236}">
                <a16:creationId xmlns:a16="http://schemas.microsoft.com/office/drawing/2014/main" id="{FA46C1A2-4B37-4C4B-99DB-5F9C4AE3850C}"/>
              </a:ext>
            </a:extLst>
          </p:cNvPr>
          <p:cNvSpPr/>
          <p:nvPr/>
        </p:nvSpPr>
        <p:spPr>
          <a:xfrm>
            <a:off x="8206646" y="4891071"/>
            <a:ext cx="2144156" cy="804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Urgent Referral</a:t>
            </a:r>
          </a:p>
        </p:txBody>
      </p:sp>
      <p:cxnSp>
        <p:nvCxnSpPr>
          <p:cNvPr id="9" name="Straight Arrow Connector 8">
            <a:extLst>
              <a:ext uri="{FF2B5EF4-FFF2-40B4-BE49-F238E27FC236}">
                <a16:creationId xmlns:a16="http://schemas.microsoft.com/office/drawing/2014/main" id="{5AC38701-5D8C-9B4D-99C3-C44B1FE80038}"/>
              </a:ext>
            </a:extLst>
          </p:cNvPr>
          <p:cNvCxnSpPr>
            <a:cxnSpLocks/>
            <a:stCxn id="30" idx="2"/>
            <a:endCxn id="33" idx="0"/>
          </p:cNvCxnSpPr>
          <p:nvPr/>
        </p:nvCxnSpPr>
        <p:spPr>
          <a:xfrm flipH="1">
            <a:off x="9278724" y="4362862"/>
            <a:ext cx="2" cy="528209"/>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6E79308-ECFE-E542-81A4-6EE59E230A29}"/>
              </a:ext>
            </a:extLst>
          </p:cNvPr>
          <p:cNvCxnSpPr>
            <a:cxnSpLocks/>
          </p:cNvCxnSpPr>
          <p:nvPr/>
        </p:nvCxnSpPr>
        <p:spPr>
          <a:xfrm flipH="1">
            <a:off x="7313737" y="4370366"/>
            <a:ext cx="2" cy="5207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28852B4-3321-FC41-BDDA-00F6DD0192F6}"/>
              </a:ext>
            </a:extLst>
          </p:cNvPr>
          <p:cNvCxnSpPr>
            <a:cxnSpLocks/>
          </p:cNvCxnSpPr>
          <p:nvPr/>
        </p:nvCxnSpPr>
        <p:spPr>
          <a:xfrm flipH="1">
            <a:off x="2372086" y="4370366"/>
            <a:ext cx="2" cy="5207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03C604-AE81-4F43-AFC7-53571AABE2EF}"/>
              </a:ext>
            </a:extLst>
          </p:cNvPr>
          <p:cNvCxnSpPr>
            <a:cxnSpLocks/>
          </p:cNvCxnSpPr>
          <p:nvPr/>
        </p:nvCxnSpPr>
        <p:spPr>
          <a:xfrm>
            <a:off x="6019800" y="4362939"/>
            <a:ext cx="0" cy="228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F7470A-1553-3145-9FA7-5448814145FE}"/>
              </a:ext>
            </a:extLst>
          </p:cNvPr>
          <p:cNvCxnSpPr/>
          <p:nvPr/>
        </p:nvCxnSpPr>
        <p:spPr>
          <a:xfrm flipH="1">
            <a:off x="2667000" y="4591539"/>
            <a:ext cx="335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76F8D70-6E5E-CB49-B327-28A8178A3D70}"/>
              </a:ext>
            </a:extLst>
          </p:cNvPr>
          <p:cNvCxnSpPr>
            <a:cxnSpLocks/>
          </p:cNvCxnSpPr>
          <p:nvPr/>
        </p:nvCxnSpPr>
        <p:spPr>
          <a:xfrm>
            <a:off x="2667000" y="4591539"/>
            <a:ext cx="0" cy="299532"/>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0BD832E-FCC4-3E49-9F2B-B4E2603F7E9B}"/>
              </a:ext>
            </a:extLst>
          </p:cNvPr>
          <p:cNvCxnSpPr>
            <a:cxnSpLocks/>
          </p:cNvCxnSpPr>
          <p:nvPr/>
        </p:nvCxnSpPr>
        <p:spPr>
          <a:xfrm flipH="1">
            <a:off x="4400056" y="4370366"/>
            <a:ext cx="2" cy="5207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BFA3B17-470D-A443-A724-0D09404BBA77}"/>
              </a:ext>
            </a:extLst>
          </p:cNvPr>
          <p:cNvGrpSpPr/>
          <p:nvPr/>
        </p:nvGrpSpPr>
        <p:grpSpPr>
          <a:xfrm>
            <a:off x="10505735" y="-1686265"/>
            <a:ext cx="3372530" cy="3372530"/>
            <a:chOff x="10363200" y="-1804038"/>
            <a:chExt cx="3659885" cy="3659885"/>
          </a:xfrm>
        </p:grpSpPr>
        <p:sp>
          <p:nvSpPr>
            <p:cNvPr id="35" name="Pie 34">
              <a:extLst>
                <a:ext uri="{FF2B5EF4-FFF2-40B4-BE49-F238E27FC236}">
                  <a16:creationId xmlns:a16="http://schemas.microsoft.com/office/drawing/2014/main" id="{3BD3018B-3349-9747-9BA7-8A36F6EEA33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6" name="Block Arc 35">
              <a:extLst>
                <a:ext uri="{FF2B5EF4-FFF2-40B4-BE49-F238E27FC236}">
                  <a16:creationId xmlns:a16="http://schemas.microsoft.com/office/drawing/2014/main" id="{C03DF252-7B6A-A647-92C1-A9206E8E3E39}"/>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7" name="Picture 36">
            <a:extLst>
              <a:ext uri="{FF2B5EF4-FFF2-40B4-BE49-F238E27FC236}">
                <a16:creationId xmlns:a16="http://schemas.microsoft.com/office/drawing/2014/main" id="{B401415D-E224-6749-B979-0266E6AA8264}"/>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rot="2744187">
            <a:off x="11109197" y="194427"/>
            <a:ext cx="939045" cy="939045"/>
          </a:xfrm>
          <a:prstGeom prst="rect">
            <a:avLst/>
          </a:prstGeom>
        </p:spPr>
      </p:pic>
    </p:spTree>
    <p:extLst>
      <p:ext uri="{BB962C8B-B14F-4D97-AF65-F5344CB8AC3E}">
        <p14:creationId xmlns:p14="http://schemas.microsoft.com/office/powerpoint/2010/main" val="2294439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32</a:t>
            </a:fld>
            <a:endParaRPr lang="uk-UA" dirty="0"/>
          </a:p>
        </p:txBody>
      </p:sp>
      <p:sp>
        <p:nvSpPr>
          <p:cNvPr id="10" name="Rectangle 9"/>
          <p:cNvSpPr/>
          <p:nvPr/>
        </p:nvSpPr>
        <p:spPr>
          <a:xfrm>
            <a:off x="512435" y="1457361"/>
            <a:ext cx="5465048" cy="400110"/>
          </a:xfrm>
          <a:prstGeom prst="rect">
            <a:avLst/>
          </a:prstGeom>
        </p:spPr>
        <p:txBody>
          <a:bodyPr wrap="square">
            <a:spAutoFit/>
          </a:bodyPr>
          <a:lstStyle/>
          <a:p>
            <a:r>
              <a:rPr lang="en-US" sz="2000" b="1" dirty="0"/>
              <a:t>Type of Diabetic Retinopathy </a:t>
            </a:r>
          </a:p>
        </p:txBody>
      </p:sp>
      <p:sp>
        <p:nvSpPr>
          <p:cNvPr id="12" name="Rectangle 11"/>
          <p:cNvSpPr/>
          <p:nvPr/>
        </p:nvSpPr>
        <p:spPr>
          <a:xfrm>
            <a:off x="514874" y="5955268"/>
            <a:ext cx="3583032" cy="338554"/>
          </a:xfrm>
          <a:prstGeom prst="rect">
            <a:avLst/>
          </a:prstGeom>
        </p:spPr>
        <p:txBody>
          <a:bodyPr wrap="none">
            <a:spAutoFit/>
          </a:bodyPr>
          <a:lstStyle/>
          <a:p>
            <a:r>
              <a:rPr lang="en-US" sz="800" dirty="0"/>
              <a:t>*more frequently for those with poor </a:t>
            </a:r>
            <a:r>
              <a:rPr lang="en-US" sz="800" dirty="0" err="1"/>
              <a:t>glycaemic</a:t>
            </a:r>
            <a:r>
              <a:rPr lang="en-US" sz="800" dirty="0"/>
              <a:t> control or other risk factors.</a:t>
            </a:r>
          </a:p>
          <a:p>
            <a:r>
              <a:rPr lang="pt-BR" sz="800" dirty="0"/>
              <a:t>Raman </a:t>
            </a:r>
            <a:r>
              <a:rPr lang="pt-BR" sz="800" dirty="0" err="1"/>
              <a:t>R</a:t>
            </a:r>
            <a:r>
              <a:rPr lang="en-US" sz="800" dirty="0"/>
              <a:t>, et </a:t>
            </a:r>
            <a:r>
              <a:rPr lang="en-US" sz="800" dirty="0" err="1"/>
              <a:t>al,Indian</a:t>
            </a:r>
            <a:r>
              <a:rPr lang="en-US" sz="800" dirty="0"/>
              <a:t> J </a:t>
            </a:r>
            <a:r>
              <a:rPr lang="en-US" sz="800" dirty="0" err="1"/>
              <a:t>Ophthalmol</a:t>
            </a:r>
            <a:r>
              <a:rPr lang="en-US" sz="800" dirty="0"/>
              <a:t> 2020;0:0.</a:t>
            </a:r>
          </a:p>
        </p:txBody>
      </p:sp>
      <p:sp>
        <p:nvSpPr>
          <p:cNvPr id="13" name="Title 1">
            <a:extLst>
              <a:ext uri="{FF2B5EF4-FFF2-40B4-BE49-F238E27FC236}">
                <a16:creationId xmlns:a16="http://schemas.microsoft.com/office/drawing/2014/main" id="{133F0B1F-DDE2-204D-8957-21C641DD8268}"/>
              </a:ext>
            </a:extLst>
          </p:cNvPr>
          <p:cNvSpPr txBox="1">
            <a:spLocks/>
          </p:cNvSpPr>
          <p:nvPr/>
        </p:nvSpPr>
        <p:spPr>
          <a:xfrm>
            <a:off x="613278" y="178792"/>
            <a:ext cx="10054128"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US" sz="3200" b="0" spc="-133" dirty="0"/>
              <a:t>Follow up recommendations</a:t>
            </a:r>
          </a:p>
        </p:txBody>
      </p:sp>
      <p:sp>
        <p:nvSpPr>
          <p:cNvPr id="5" name="Round Single Corner of Rectangle 4">
            <a:extLst>
              <a:ext uri="{FF2B5EF4-FFF2-40B4-BE49-F238E27FC236}">
                <a16:creationId xmlns:a16="http://schemas.microsoft.com/office/drawing/2014/main" id="{4D623E7C-BF17-CC4D-9C84-A1F51C1986A5}"/>
              </a:ext>
            </a:extLst>
          </p:cNvPr>
          <p:cNvSpPr/>
          <p:nvPr/>
        </p:nvSpPr>
        <p:spPr>
          <a:xfrm>
            <a:off x="613277" y="2005039"/>
            <a:ext cx="5364206" cy="477046"/>
          </a:xfrm>
          <a:prstGeom prst="round1Rect">
            <a:avLst>
              <a:gd name="adj" fmla="val 5000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14" name="Round Single Corner of Rectangle 13">
            <a:extLst>
              <a:ext uri="{FF2B5EF4-FFF2-40B4-BE49-F238E27FC236}">
                <a16:creationId xmlns:a16="http://schemas.microsoft.com/office/drawing/2014/main" id="{5BC29BA6-D2A7-DF47-A70B-A0B8FBD1B524}"/>
              </a:ext>
            </a:extLst>
          </p:cNvPr>
          <p:cNvSpPr/>
          <p:nvPr/>
        </p:nvSpPr>
        <p:spPr>
          <a:xfrm>
            <a:off x="613278" y="2005039"/>
            <a:ext cx="200211" cy="477046"/>
          </a:xfrm>
          <a:prstGeom prst="round1Rect">
            <a:avLst>
              <a:gd name="adj"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9" name="TextBox 8">
            <a:extLst>
              <a:ext uri="{FF2B5EF4-FFF2-40B4-BE49-F238E27FC236}">
                <a16:creationId xmlns:a16="http://schemas.microsoft.com/office/drawing/2014/main" id="{1AE5C1C9-BBAD-404E-9648-F9C8D4380F21}"/>
              </a:ext>
            </a:extLst>
          </p:cNvPr>
          <p:cNvSpPr txBox="1"/>
          <p:nvPr/>
        </p:nvSpPr>
        <p:spPr>
          <a:xfrm>
            <a:off x="918040" y="2004627"/>
            <a:ext cx="798617" cy="400110"/>
          </a:xfrm>
          <a:prstGeom prst="rect">
            <a:avLst/>
          </a:prstGeom>
          <a:noFill/>
        </p:spPr>
        <p:txBody>
          <a:bodyPr wrap="none" rtlCol="0">
            <a:spAutoFit/>
          </a:bodyPr>
          <a:lstStyle/>
          <a:p>
            <a:r>
              <a:rPr lang="en-US" sz="2000" dirty="0">
                <a:solidFill>
                  <a:schemeClr val="bg1"/>
                </a:solidFill>
              </a:rPr>
              <a:t>None</a:t>
            </a:r>
          </a:p>
        </p:txBody>
      </p:sp>
      <p:sp>
        <p:nvSpPr>
          <p:cNvPr id="15" name="Round Single Corner of Rectangle 14">
            <a:extLst>
              <a:ext uri="{FF2B5EF4-FFF2-40B4-BE49-F238E27FC236}">
                <a16:creationId xmlns:a16="http://schemas.microsoft.com/office/drawing/2014/main" id="{F59DB087-7332-E447-800F-E426C98B91E0}"/>
              </a:ext>
            </a:extLst>
          </p:cNvPr>
          <p:cNvSpPr/>
          <p:nvPr/>
        </p:nvSpPr>
        <p:spPr>
          <a:xfrm>
            <a:off x="613277" y="2556855"/>
            <a:ext cx="5364206" cy="477046"/>
          </a:xfrm>
          <a:prstGeom prst="round1Rect">
            <a:avLst>
              <a:gd name="adj" fmla="val 5000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17" name="Round Single Corner of Rectangle 16">
            <a:extLst>
              <a:ext uri="{FF2B5EF4-FFF2-40B4-BE49-F238E27FC236}">
                <a16:creationId xmlns:a16="http://schemas.microsoft.com/office/drawing/2014/main" id="{EACDBEAB-4F4C-CE42-BFE0-FF80D1C2EE24}"/>
              </a:ext>
            </a:extLst>
          </p:cNvPr>
          <p:cNvSpPr/>
          <p:nvPr/>
        </p:nvSpPr>
        <p:spPr>
          <a:xfrm>
            <a:off x="613278" y="2556855"/>
            <a:ext cx="200211" cy="477046"/>
          </a:xfrm>
          <a:prstGeom prst="round1Rect">
            <a:avLst>
              <a:gd name="adj"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18" name="TextBox 17">
            <a:extLst>
              <a:ext uri="{FF2B5EF4-FFF2-40B4-BE49-F238E27FC236}">
                <a16:creationId xmlns:a16="http://schemas.microsoft.com/office/drawing/2014/main" id="{C65DB9C0-0FE4-5749-986A-E914C2B5F6CF}"/>
              </a:ext>
            </a:extLst>
          </p:cNvPr>
          <p:cNvSpPr txBox="1"/>
          <p:nvPr/>
        </p:nvSpPr>
        <p:spPr>
          <a:xfrm>
            <a:off x="918040" y="2556442"/>
            <a:ext cx="655949" cy="400110"/>
          </a:xfrm>
          <a:prstGeom prst="rect">
            <a:avLst/>
          </a:prstGeom>
          <a:noFill/>
        </p:spPr>
        <p:txBody>
          <a:bodyPr wrap="none" rtlCol="0">
            <a:spAutoFit/>
          </a:bodyPr>
          <a:lstStyle/>
          <a:p>
            <a:r>
              <a:rPr lang="en-US" sz="2000" dirty="0">
                <a:solidFill>
                  <a:schemeClr val="bg1"/>
                </a:solidFill>
              </a:rPr>
              <a:t>Mild</a:t>
            </a:r>
          </a:p>
        </p:txBody>
      </p:sp>
      <p:sp>
        <p:nvSpPr>
          <p:cNvPr id="19" name="Round Single Corner of Rectangle 18">
            <a:extLst>
              <a:ext uri="{FF2B5EF4-FFF2-40B4-BE49-F238E27FC236}">
                <a16:creationId xmlns:a16="http://schemas.microsoft.com/office/drawing/2014/main" id="{1538A841-F1A0-CF45-8C85-11CFE85EBF60}"/>
              </a:ext>
            </a:extLst>
          </p:cNvPr>
          <p:cNvSpPr/>
          <p:nvPr/>
        </p:nvSpPr>
        <p:spPr>
          <a:xfrm>
            <a:off x="613277" y="3108668"/>
            <a:ext cx="5364206" cy="477046"/>
          </a:xfrm>
          <a:prstGeom prst="round1Rect">
            <a:avLst>
              <a:gd name="adj" fmla="val 5000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21" name="Round Single Corner of Rectangle 20">
            <a:extLst>
              <a:ext uri="{FF2B5EF4-FFF2-40B4-BE49-F238E27FC236}">
                <a16:creationId xmlns:a16="http://schemas.microsoft.com/office/drawing/2014/main" id="{1D9D9A09-980F-1C41-AD9A-3F10A7429D55}"/>
              </a:ext>
            </a:extLst>
          </p:cNvPr>
          <p:cNvSpPr/>
          <p:nvPr/>
        </p:nvSpPr>
        <p:spPr>
          <a:xfrm>
            <a:off x="613278" y="3108668"/>
            <a:ext cx="200211" cy="477046"/>
          </a:xfrm>
          <a:prstGeom prst="round1Rect">
            <a:avLst>
              <a:gd name="adj"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22" name="TextBox 21">
            <a:extLst>
              <a:ext uri="{FF2B5EF4-FFF2-40B4-BE49-F238E27FC236}">
                <a16:creationId xmlns:a16="http://schemas.microsoft.com/office/drawing/2014/main" id="{A8B9122C-3C60-E14F-B179-4672B49F6C66}"/>
              </a:ext>
            </a:extLst>
          </p:cNvPr>
          <p:cNvSpPr txBox="1"/>
          <p:nvPr/>
        </p:nvSpPr>
        <p:spPr>
          <a:xfrm>
            <a:off x="918040" y="3108256"/>
            <a:ext cx="1266692" cy="400110"/>
          </a:xfrm>
          <a:prstGeom prst="rect">
            <a:avLst/>
          </a:prstGeom>
          <a:noFill/>
        </p:spPr>
        <p:txBody>
          <a:bodyPr wrap="none" rtlCol="0">
            <a:spAutoFit/>
          </a:bodyPr>
          <a:lstStyle/>
          <a:p>
            <a:r>
              <a:rPr lang="en-US" sz="2000" dirty="0">
                <a:solidFill>
                  <a:schemeClr val="bg1"/>
                </a:solidFill>
              </a:rPr>
              <a:t>Moderate</a:t>
            </a:r>
          </a:p>
        </p:txBody>
      </p:sp>
      <p:sp>
        <p:nvSpPr>
          <p:cNvPr id="23" name="Round Single Corner of Rectangle 22">
            <a:extLst>
              <a:ext uri="{FF2B5EF4-FFF2-40B4-BE49-F238E27FC236}">
                <a16:creationId xmlns:a16="http://schemas.microsoft.com/office/drawing/2014/main" id="{564CCD44-5650-C94B-8878-46AE1FB7C643}"/>
              </a:ext>
            </a:extLst>
          </p:cNvPr>
          <p:cNvSpPr/>
          <p:nvPr/>
        </p:nvSpPr>
        <p:spPr>
          <a:xfrm>
            <a:off x="613277" y="3660484"/>
            <a:ext cx="5364206" cy="477046"/>
          </a:xfrm>
          <a:prstGeom prst="round1Rect">
            <a:avLst>
              <a:gd name="adj" fmla="val 5000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25" name="Round Single Corner of Rectangle 24">
            <a:extLst>
              <a:ext uri="{FF2B5EF4-FFF2-40B4-BE49-F238E27FC236}">
                <a16:creationId xmlns:a16="http://schemas.microsoft.com/office/drawing/2014/main" id="{5A45DA04-30C7-0B4E-A6F3-2DC1B473630D}"/>
              </a:ext>
            </a:extLst>
          </p:cNvPr>
          <p:cNvSpPr/>
          <p:nvPr/>
        </p:nvSpPr>
        <p:spPr>
          <a:xfrm>
            <a:off x="613278" y="3660484"/>
            <a:ext cx="200211" cy="477046"/>
          </a:xfrm>
          <a:prstGeom prst="round1Rect">
            <a:avLst>
              <a:gd name="adj"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26" name="TextBox 25">
            <a:extLst>
              <a:ext uri="{FF2B5EF4-FFF2-40B4-BE49-F238E27FC236}">
                <a16:creationId xmlns:a16="http://schemas.microsoft.com/office/drawing/2014/main" id="{7D7BC1FC-8F56-DB46-BE2B-FA73B9219E7C}"/>
              </a:ext>
            </a:extLst>
          </p:cNvPr>
          <p:cNvSpPr txBox="1"/>
          <p:nvPr/>
        </p:nvSpPr>
        <p:spPr>
          <a:xfrm>
            <a:off x="918040" y="3660070"/>
            <a:ext cx="997389" cy="400110"/>
          </a:xfrm>
          <a:prstGeom prst="rect">
            <a:avLst/>
          </a:prstGeom>
          <a:noFill/>
        </p:spPr>
        <p:txBody>
          <a:bodyPr wrap="none" rtlCol="0">
            <a:spAutoFit/>
          </a:bodyPr>
          <a:lstStyle/>
          <a:p>
            <a:r>
              <a:rPr lang="en-US" sz="2000" dirty="0">
                <a:solidFill>
                  <a:schemeClr val="bg1"/>
                </a:solidFill>
              </a:rPr>
              <a:t>Severe</a:t>
            </a:r>
          </a:p>
        </p:txBody>
      </p:sp>
      <p:sp>
        <p:nvSpPr>
          <p:cNvPr id="27" name="Round Single Corner of Rectangle 26">
            <a:extLst>
              <a:ext uri="{FF2B5EF4-FFF2-40B4-BE49-F238E27FC236}">
                <a16:creationId xmlns:a16="http://schemas.microsoft.com/office/drawing/2014/main" id="{0220D9F8-4419-FA4B-850F-0B8A423B1DC3}"/>
              </a:ext>
            </a:extLst>
          </p:cNvPr>
          <p:cNvSpPr/>
          <p:nvPr/>
        </p:nvSpPr>
        <p:spPr>
          <a:xfrm>
            <a:off x="613277" y="4221980"/>
            <a:ext cx="5364206" cy="477046"/>
          </a:xfrm>
          <a:prstGeom prst="round1Rect">
            <a:avLst>
              <a:gd name="adj" fmla="val 5000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29" name="Round Single Corner of Rectangle 28">
            <a:extLst>
              <a:ext uri="{FF2B5EF4-FFF2-40B4-BE49-F238E27FC236}">
                <a16:creationId xmlns:a16="http://schemas.microsoft.com/office/drawing/2014/main" id="{8B9D0D04-F4E5-594E-B443-836DD51FF79D}"/>
              </a:ext>
            </a:extLst>
          </p:cNvPr>
          <p:cNvSpPr/>
          <p:nvPr/>
        </p:nvSpPr>
        <p:spPr>
          <a:xfrm>
            <a:off x="613278" y="4221980"/>
            <a:ext cx="200211" cy="477046"/>
          </a:xfrm>
          <a:prstGeom prst="round1Rect">
            <a:avLst>
              <a:gd name="adj"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30" name="TextBox 29">
            <a:extLst>
              <a:ext uri="{FF2B5EF4-FFF2-40B4-BE49-F238E27FC236}">
                <a16:creationId xmlns:a16="http://schemas.microsoft.com/office/drawing/2014/main" id="{6414BA24-089C-4143-9147-0B7FD3CFA6F6}"/>
              </a:ext>
            </a:extLst>
          </p:cNvPr>
          <p:cNvSpPr txBox="1"/>
          <p:nvPr/>
        </p:nvSpPr>
        <p:spPr>
          <a:xfrm>
            <a:off x="918040" y="4221566"/>
            <a:ext cx="728084" cy="400110"/>
          </a:xfrm>
          <a:prstGeom prst="rect">
            <a:avLst/>
          </a:prstGeom>
          <a:noFill/>
        </p:spPr>
        <p:txBody>
          <a:bodyPr wrap="none" rtlCol="0">
            <a:spAutoFit/>
          </a:bodyPr>
          <a:lstStyle/>
          <a:p>
            <a:r>
              <a:rPr lang="en-US" sz="2000" dirty="0">
                <a:solidFill>
                  <a:schemeClr val="bg1"/>
                </a:solidFill>
              </a:rPr>
              <a:t>PDR</a:t>
            </a:r>
          </a:p>
        </p:txBody>
      </p:sp>
      <p:sp>
        <p:nvSpPr>
          <p:cNvPr id="33" name="Round Single Corner of Rectangle 32">
            <a:extLst>
              <a:ext uri="{FF2B5EF4-FFF2-40B4-BE49-F238E27FC236}">
                <a16:creationId xmlns:a16="http://schemas.microsoft.com/office/drawing/2014/main" id="{234F1C33-35C5-FB47-AFB2-7706DA82DAEC}"/>
              </a:ext>
            </a:extLst>
          </p:cNvPr>
          <p:cNvSpPr/>
          <p:nvPr/>
        </p:nvSpPr>
        <p:spPr>
          <a:xfrm>
            <a:off x="6218868" y="2005039"/>
            <a:ext cx="5364206" cy="477046"/>
          </a:xfrm>
          <a:prstGeom prst="round1Rect">
            <a:avLst>
              <a:gd name="adj" fmla="val 5000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35" name="Round Single Corner of Rectangle 34">
            <a:extLst>
              <a:ext uri="{FF2B5EF4-FFF2-40B4-BE49-F238E27FC236}">
                <a16:creationId xmlns:a16="http://schemas.microsoft.com/office/drawing/2014/main" id="{BC2B5760-A8DD-F346-89FC-72F12F6C179A}"/>
              </a:ext>
            </a:extLst>
          </p:cNvPr>
          <p:cNvSpPr/>
          <p:nvPr/>
        </p:nvSpPr>
        <p:spPr>
          <a:xfrm>
            <a:off x="6218870" y="2005039"/>
            <a:ext cx="200211" cy="477046"/>
          </a:xfrm>
          <a:prstGeom prst="round1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36" name="TextBox 35">
            <a:extLst>
              <a:ext uri="{FF2B5EF4-FFF2-40B4-BE49-F238E27FC236}">
                <a16:creationId xmlns:a16="http://schemas.microsoft.com/office/drawing/2014/main" id="{31A3DFB8-DB2A-674A-A981-94999F73F120}"/>
              </a:ext>
            </a:extLst>
          </p:cNvPr>
          <p:cNvSpPr txBox="1"/>
          <p:nvPr/>
        </p:nvSpPr>
        <p:spPr>
          <a:xfrm>
            <a:off x="6457908" y="2004627"/>
            <a:ext cx="1409360" cy="400110"/>
          </a:xfrm>
          <a:prstGeom prst="rect">
            <a:avLst/>
          </a:prstGeom>
          <a:noFill/>
        </p:spPr>
        <p:txBody>
          <a:bodyPr wrap="none" rtlCol="0">
            <a:spAutoFit/>
          </a:bodyPr>
          <a:lstStyle/>
          <a:p>
            <a:r>
              <a:rPr lang="en-US" sz="2000" dirty="0">
                <a:solidFill>
                  <a:schemeClr val="bg1"/>
                </a:solidFill>
              </a:rPr>
              <a:t>Every year</a:t>
            </a:r>
          </a:p>
        </p:txBody>
      </p:sp>
      <p:sp>
        <p:nvSpPr>
          <p:cNvPr id="37" name="Round Single Corner of Rectangle 36">
            <a:extLst>
              <a:ext uri="{FF2B5EF4-FFF2-40B4-BE49-F238E27FC236}">
                <a16:creationId xmlns:a16="http://schemas.microsoft.com/office/drawing/2014/main" id="{E68579FC-2A3E-104B-873C-C64C02B93083}"/>
              </a:ext>
            </a:extLst>
          </p:cNvPr>
          <p:cNvSpPr/>
          <p:nvPr/>
        </p:nvSpPr>
        <p:spPr>
          <a:xfrm>
            <a:off x="6218868" y="2556855"/>
            <a:ext cx="5364206" cy="477046"/>
          </a:xfrm>
          <a:prstGeom prst="round1Rect">
            <a:avLst>
              <a:gd name="adj" fmla="val 5000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39" name="Round Single Corner of Rectangle 38">
            <a:extLst>
              <a:ext uri="{FF2B5EF4-FFF2-40B4-BE49-F238E27FC236}">
                <a16:creationId xmlns:a16="http://schemas.microsoft.com/office/drawing/2014/main" id="{9C427D04-B380-EF48-8B77-A6BF8CF5D2E6}"/>
              </a:ext>
            </a:extLst>
          </p:cNvPr>
          <p:cNvSpPr/>
          <p:nvPr/>
        </p:nvSpPr>
        <p:spPr>
          <a:xfrm>
            <a:off x="6218870" y="2556855"/>
            <a:ext cx="200211" cy="477046"/>
          </a:xfrm>
          <a:prstGeom prst="round1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40" name="TextBox 39">
            <a:extLst>
              <a:ext uri="{FF2B5EF4-FFF2-40B4-BE49-F238E27FC236}">
                <a16:creationId xmlns:a16="http://schemas.microsoft.com/office/drawing/2014/main" id="{102AEE5B-9908-6244-9A62-18CCFFA65F81}"/>
              </a:ext>
            </a:extLst>
          </p:cNvPr>
          <p:cNvSpPr txBox="1"/>
          <p:nvPr/>
        </p:nvSpPr>
        <p:spPr>
          <a:xfrm>
            <a:off x="6457908" y="2556442"/>
            <a:ext cx="2334293" cy="400110"/>
          </a:xfrm>
          <a:prstGeom prst="rect">
            <a:avLst/>
          </a:prstGeom>
          <a:noFill/>
        </p:spPr>
        <p:txBody>
          <a:bodyPr wrap="none" rtlCol="0">
            <a:spAutoFit/>
          </a:bodyPr>
          <a:lstStyle/>
          <a:p>
            <a:pPr lvl="0" defTabSz="914400">
              <a:defRPr/>
            </a:pPr>
            <a:r>
              <a:rPr lang="en-US" sz="2000" dirty="0">
                <a:solidFill>
                  <a:schemeClr val="bg1"/>
                </a:solidFill>
              </a:rPr>
              <a:t>Every 6-12 months</a:t>
            </a:r>
          </a:p>
        </p:txBody>
      </p:sp>
      <p:sp>
        <p:nvSpPr>
          <p:cNvPr id="41" name="Round Single Corner of Rectangle 40">
            <a:extLst>
              <a:ext uri="{FF2B5EF4-FFF2-40B4-BE49-F238E27FC236}">
                <a16:creationId xmlns:a16="http://schemas.microsoft.com/office/drawing/2014/main" id="{3D2180E3-A292-CD4F-B44C-5923879D7751}"/>
              </a:ext>
            </a:extLst>
          </p:cNvPr>
          <p:cNvSpPr/>
          <p:nvPr/>
        </p:nvSpPr>
        <p:spPr>
          <a:xfrm>
            <a:off x="6218868" y="3108668"/>
            <a:ext cx="5364206" cy="477046"/>
          </a:xfrm>
          <a:prstGeom prst="round1Rect">
            <a:avLst>
              <a:gd name="adj" fmla="val 5000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43" name="Round Single Corner of Rectangle 42">
            <a:extLst>
              <a:ext uri="{FF2B5EF4-FFF2-40B4-BE49-F238E27FC236}">
                <a16:creationId xmlns:a16="http://schemas.microsoft.com/office/drawing/2014/main" id="{67B5BA15-0867-A34F-8319-264F5672B966}"/>
              </a:ext>
            </a:extLst>
          </p:cNvPr>
          <p:cNvSpPr/>
          <p:nvPr/>
        </p:nvSpPr>
        <p:spPr>
          <a:xfrm>
            <a:off x="6218870" y="3108668"/>
            <a:ext cx="200211" cy="477046"/>
          </a:xfrm>
          <a:prstGeom prst="round1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44" name="TextBox 43">
            <a:extLst>
              <a:ext uri="{FF2B5EF4-FFF2-40B4-BE49-F238E27FC236}">
                <a16:creationId xmlns:a16="http://schemas.microsoft.com/office/drawing/2014/main" id="{36BF200C-E479-8B4B-89A6-603856BD1509}"/>
              </a:ext>
            </a:extLst>
          </p:cNvPr>
          <p:cNvSpPr txBox="1"/>
          <p:nvPr/>
        </p:nvSpPr>
        <p:spPr>
          <a:xfrm>
            <a:off x="6457908" y="3108256"/>
            <a:ext cx="2063385" cy="400110"/>
          </a:xfrm>
          <a:prstGeom prst="rect">
            <a:avLst/>
          </a:prstGeom>
          <a:noFill/>
        </p:spPr>
        <p:txBody>
          <a:bodyPr wrap="none" rtlCol="0">
            <a:spAutoFit/>
          </a:bodyPr>
          <a:lstStyle/>
          <a:p>
            <a:pPr lvl="0" defTabSz="914400">
              <a:defRPr/>
            </a:pPr>
            <a:r>
              <a:rPr lang="en-US" sz="2000" dirty="0">
                <a:solidFill>
                  <a:schemeClr val="bg1"/>
                </a:solidFill>
              </a:rPr>
              <a:t>Every 6 months*</a:t>
            </a:r>
          </a:p>
        </p:txBody>
      </p:sp>
      <p:sp>
        <p:nvSpPr>
          <p:cNvPr id="45" name="Round Single Corner of Rectangle 44">
            <a:extLst>
              <a:ext uri="{FF2B5EF4-FFF2-40B4-BE49-F238E27FC236}">
                <a16:creationId xmlns:a16="http://schemas.microsoft.com/office/drawing/2014/main" id="{8D98ACF4-317C-C747-A9AA-11837970F117}"/>
              </a:ext>
            </a:extLst>
          </p:cNvPr>
          <p:cNvSpPr/>
          <p:nvPr/>
        </p:nvSpPr>
        <p:spPr>
          <a:xfrm>
            <a:off x="6218868" y="3660484"/>
            <a:ext cx="5364206" cy="477046"/>
          </a:xfrm>
          <a:prstGeom prst="round1Rect">
            <a:avLst>
              <a:gd name="adj" fmla="val 5000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47" name="Round Single Corner of Rectangle 46">
            <a:extLst>
              <a:ext uri="{FF2B5EF4-FFF2-40B4-BE49-F238E27FC236}">
                <a16:creationId xmlns:a16="http://schemas.microsoft.com/office/drawing/2014/main" id="{8F65F3CF-D445-B041-B6DA-B2172DDE3FC8}"/>
              </a:ext>
            </a:extLst>
          </p:cNvPr>
          <p:cNvSpPr/>
          <p:nvPr/>
        </p:nvSpPr>
        <p:spPr>
          <a:xfrm>
            <a:off x="6218870" y="3660484"/>
            <a:ext cx="200211" cy="477046"/>
          </a:xfrm>
          <a:prstGeom prst="round1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48" name="TextBox 47">
            <a:extLst>
              <a:ext uri="{FF2B5EF4-FFF2-40B4-BE49-F238E27FC236}">
                <a16:creationId xmlns:a16="http://schemas.microsoft.com/office/drawing/2014/main" id="{9075145B-C33C-AD45-8EA8-EC2974B8A643}"/>
              </a:ext>
            </a:extLst>
          </p:cNvPr>
          <p:cNvSpPr txBox="1"/>
          <p:nvPr/>
        </p:nvSpPr>
        <p:spPr>
          <a:xfrm>
            <a:off x="6457908" y="3660070"/>
            <a:ext cx="2063385" cy="400110"/>
          </a:xfrm>
          <a:prstGeom prst="rect">
            <a:avLst/>
          </a:prstGeom>
          <a:noFill/>
        </p:spPr>
        <p:txBody>
          <a:bodyPr wrap="none" rtlCol="0">
            <a:spAutoFit/>
          </a:bodyPr>
          <a:lstStyle/>
          <a:p>
            <a:pPr lvl="0" defTabSz="914400">
              <a:defRPr/>
            </a:pPr>
            <a:r>
              <a:rPr lang="en-US" sz="2000" dirty="0">
                <a:solidFill>
                  <a:schemeClr val="bg1"/>
                </a:solidFill>
              </a:rPr>
              <a:t>Every 3 months*</a:t>
            </a:r>
          </a:p>
        </p:txBody>
      </p:sp>
      <p:sp>
        <p:nvSpPr>
          <p:cNvPr id="49" name="Round Single Corner of Rectangle 48">
            <a:extLst>
              <a:ext uri="{FF2B5EF4-FFF2-40B4-BE49-F238E27FC236}">
                <a16:creationId xmlns:a16="http://schemas.microsoft.com/office/drawing/2014/main" id="{3D42C227-07C0-7248-B6DF-83E27345EC23}"/>
              </a:ext>
            </a:extLst>
          </p:cNvPr>
          <p:cNvSpPr/>
          <p:nvPr/>
        </p:nvSpPr>
        <p:spPr>
          <a:xfrm>
            <a:off x="6218868" y="4221980"/>
            <a:ext cx="5364206" cy="477046"/>
          </a:xfrm>
          <a:prstGeom prst="round1Rect">
            <a:avLst>
              <a:gd name="adj" fmla="val 5000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51" name="Round Single Corner of Rectangle 50">
            <a:extLst>
              <a:ext uri="{FF2B5EF4-FFF2-40B4-BE49-F238E27FC236}">
                <a16:creationId xmlns:a16="http://schemas.microsoft.com/office/drawing/2014/main" id="{642F1583-3AB5-8E4E-AD96-5A8CE53A7CDE}"/>
              </a:ext>
            </a:extLst>
          </p:cNvPr>
          <p:cNvSpPr/>
          <p:nvPr/>
        </p:nvSpPr>
        <p:spPr>
          <a:xfrm>
            <a:off x="6218870" y="4221980"/>
            <a:ext cx="200211" cy="477046"/>
          </a:xfrm>
          <a:prstGeom prst="round1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52" name="TextBox 51">
            <a:extLst>
              <a:ext uri="{FF2B5EF4-FFF2-40B4-BE49-F238E27FC236}">
                <a16:creationId xmlns:a16="http://schemas.microsoft.com/office/drawing/2014/main" id="{6C48DE6F-4957-324C-87D8-EE4DFD7D7EA4}"/>
              </a:ext>
            </a:extLst>
          </p:cNvPr>
          <p:cNvSpPr txBox="1"/>
          <p:nvPr/>
        </p:nvSpPr>
        <p:spPr>
          <a:xfrm>
            <a:off x="6457908" y="4221566"/>
            <a:ext cx="1963999" cy="400110"/>
          </a:xfrm>
          <a:prstGeom prst="rect">
            <a:avLst/>
          </a:prstGeom>
          <a:noFill/>
        </p:spPr>
        <p:txBody>
          <a:bodyPr wrap="none" rtlCol="0">
            <a:spAutoFit/>
          </a:bodyPr>
          <a:lstStyle/>
          <a:p>
            <a:pPr lvl="0" defTabSz="914400">
              <a:defRPr/>
            </a:pPr>
            <a:r>
              <a:rPr lang="en-US" sz="2000" dirty="0">
                <a:solidFill>
                  <a:schemeClr val="bg1"/>
                </a:solidFill>
              </a:rPr>
              <a:t>Every 3 months</a:t>
            </a:r>
          </a:p>
        </p:txBody>
      </p:sp>
      <p:sp>
        <p:nvSpPr>
          <p:cNvPr id="58" name="Round Single Corner of Rectangle 57">
            <a:extLst>
              <a:ext uri="{FF2B5EF4-FFF2-40B4-BE49-F238E27FC236}">
                <a16:creationId xmlns:a16="http://schemas.microsoft.com/office/drawing/2014/main" id="{C7200F46-8A0F-0E4B-9792-76580CE83C5A}"/>
              </a:ext>
            </a:extLst>
          </p:cNvPr>
          <p:cNvSpPr/>
          <p:nvPr/>
        </p:nvSpPr>
        <p:spPr>
          <a:xfrm>
            <a:off x="613277" y="4791959"/>
            <a:ext cx="5364206" cy="477046"/>
          </a:xfrm>
          <a:prstGeom prst="round1Rect">
            <a:avLst>
              <a:gd name="adj" fmla="val 5000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59" name="Round Single Corner of Rectangle 58">
            <a:extLst>
              <a:ext uri="{FF2B5EF4-FFF2-40B4-BE49-F238E27FC236}">
                <a16:creationId xmlns:a16="http://schemas.microsoft.com/office/drawing/2014/main" id="{F3CA493F-5C7A-5143-B7B9-977A5D33B5C8}"/>
              </a:ext>
            </a:extLst>
          </p:cNvPr>
          <p:cNvSpPr/>
          <p:nvPr/>
        </p:nvSpPr>
        <p:spPr>
          <a:xfrm>
            <a:off x="613278" y="4791959"/>
            <a:ext cx="200211" cy="477046"/>
          </a:xfrm>
          <a:prstGeom prst="round1Rect">
            <a:avLst>
              <a:gd name="adj"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0" name="TextBox 59">
            <a:extLst>
              <a:ext uri="{FF2B5EF4-FFF2-40B4-BE49-F238E27FC236}">
                <a16:creationId xmlns:a16="http://schemas.microsoft.com/office/drawing/2014/main" id="{616113CD-CA5D-9740-97FB-930B37AEB90D}"/>
              </a:ext>
            </a:extLst>
          </p:cNvPr>
          <p:cNvSpPr txBox="1"/>
          <p:nvPr/>
        </p:nvSpPr>
        <p:spPr>
          <a:xfrm>
            <a:off x="918040" y="4791544"/>
            <a:ext cx="3661580" cy="400110"/>
          </a:xfrm>
          <a:prstGeom prst="rect">
            <a:avLst/>
          </a:prstGeom>
          <a:noFill/>
        </p:spPr>
        <p:txBody>
          <a:bodyPr wrap="none" rtlCol="0">
            <a:spAutoFit/>
          </a:bodyPr>
          <a:lstStyle/>
          <a:p>
            <a:r>
              <a:rPr lang="en-US" sz="2000" dirty="0">
                <a:solidFill>
                  <a:schemeClr val="bg1"/>
                </a:solidFill>
              </a:rPr>
              <a:t>Non‑</a:t>
            </a:r>
            <a:r>
              <a:rPr lang="en-US" sz="2000" dirty="0" err="1">
                <a:solidFill>
                  <a:schemeClr val="bg1"/>
                </a:solidFill>
              </a:rPr>
              <a:t>CiDME</a:t>
            </a:r>
            <a:r>
              <a:rPr lang="en-US" sz="2000" dirty="0">
                <a:solidFill>
                  <a:schemeClr val="bg1"/>
                </a:solidFill>
              </a:rPr>
              <a:t> (non‑center DME)</a:t>
            </a:r>
          </a:p>
        </p:txBody>
      </p:sp>
      <p:sp>
        <p:nvSpPr>
          <p:cNvPr id="61" name="Round Single Corner of Rectangle 60">
            <a:extLst>
              <a:ext uri="{FF2B5EF4-FFF2-40B4-BE49-F238E27FC236}">
                <a16:creationId xmlns:a16="http://schemas.microsoft.com/office/drawing/2014/main" id="{8BCFDCCF-1BE9-2841-AB8A-23940903D1CA}"/>
              </a:ext>
            </a:extLst>
          </p:cNvPr>
          <p:cNvSpPr/>
          <p:nvPr/>
        </p:nvSpPr>
        <p:spPr>
          <a:xfrm>
            <a:off x="613277" y="5353454"/>
            <a:ext cx="5364206" cy="477046"/>
          </a:xfrm>
          <a:prstGeom prst="round1Rect">
            <a:avLst>
              <a:gd name="adj" fmla="val 5000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2" name="Round Single Corner of Rectangle 61">
            <a:extLst>
              <a:ext uri="{FF2B5EF4-FFF2-40B4-BE49-F238E27FC236}">
                <a16:creationId xmlns:a16="http://schemas.microsoft.com/office/drawing/2014/main" id="{80F87D41-7879-0A4F-9141-7CB05B233ED5}"/>
              </a:ext>
            </a:extLst>
          </p:cNvPr>
          <p:cNvSpPr/>
          <p:nvPr/>
        </p:nvSpPr>
        <p:spPr>
          <a:xfrm>
            <a:off x="613278" y="5353454"/>
            <a:ext cx="200211" cy="477046"/>
          </a:xfrm>
          <a:prstGeom prst="round1Rect">
            <a:avLst>
              <a:gd name="adj"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3" name="TextBox 62">
            <a:extLst>
              <a:ext uri="{FF2B5EF4-FFF2-40B4-BE49-F238E27FC236}">
                <a16:creationId xmlns:a16="http://schemas.microsoft.com/office/drawing/2014/main" id="{F2AA3C3B-59E0-FA4E-9FCB-5E9B8419D25C}"/>
              </a:ext>
            </a:extLst>
          </p:cNvPr>
          <p:cNvSpPr txBox="1"/>
          <p:nvPr/>
        </p:nvSpPr>
        <p:spPr>
          <a:xfrm>
            <a:off x="918040" y="5353040"/>
            <a:ext cx="3720891" cy="400110"/>
          </a:xfrm>
          <a:prstGeom prst="rect">
            <a:avLst/>
          </a:prstGeom>
          <a:noFill/>
        </p:spPr>
        <p:txBody>
          <a:bodyPr wrap="none" rtlCol="0">
            <a:spAutoFit/>
          </a:bodyPr>
          <a:lstStyle/>
          <a:p>
            <a:r>
              <a:rPr lang="en-US" sz="2000" dirty="0">
                <a:solidFill>
                  <a:schemeClr val="bg1"/>
                </a:solidFill>
              </a:rPr>
              <a:t>Centre involving DME (</a:t>
            </a:r>
            <a:r>
              <a:rPr lang="en-US" sz="2000" dirty="0" err="1">
                <a:solidFill>
                  <a:schemeClr val="bg1"/>
                </a:solidFill>
              </a:rPr>
              <a:t>CiDME</a:t>
            </a:r>
            <a:r>
              <a:rPr lang="en-US" sz="2000" dirty="0">
                <a:solidFill>
                  <a:schemeClr val="bg1"/>
                </a:solidFill>
              </a:rPr>
              <a:t>)</a:t>
            </a:r>
          </a:p>
        </p:txBody>
      </p:sp>
      <p:sp>
        <p:nvSpPr>
          <p:cNvPr id="64" name="Round Single Corner of Rectangle 63">
            <a:extLst>
              <a:ext uri="{FF2B5EF4-FFF2-40B4-BE49-F238E27FC236}">
                <a16:creationId xmlns:a16="http://schemas.microsoft.com/office/drawing/2014/main" id="{6BE41BE4-86EE-D743-8C72-3FCD8C695966}"/>
              </a:ext>
            </a:extLst>
          </p:cNvPr>
          <p:cNvSpPr/>
          <p:nvPr/>
        </p:nvSpPr>
        <p:spPr>
          <a:xfrm>
            <a:off x="6218868" y="4791959"/>
            <a:ext cx="5364206" cy="477046"/>
          </a:xfrm>
          <a:prstGeom prst="round1Rect">
            <a:avLst>
              <a:gd name="adj" fmla="val 5000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5" name="Round Single Corner of Rectangle 64">
            <a:extLst>
              <a:ext uri="{FF2B5EF4-FFF2-40B4-BE49-F238E27FC236}">
                <a16:creationId xmlns:a16="http://schemas.microsoft.com/office/drawing/2014/main" id="{8A74D632-A246-7044-9531-F4B0EE43CBF1}"/>
              </a:ext>
            </a:extLst>
          </p:cNvPr>
          <p:cNvSpPr/>
          <p:nvPr/>
        </p:nvSpPr>
        <p:spPr>
          <a:xfrm>
            <a:off x="6218870" y="4791959"/>
            <a:ext cx="200211" cy="477046"/>
          </a:xfrm>
          <a:prstGeom prst="round1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6" name="TextBox 65">
            <a:extLst>
              <a:ext uri="{FF2B5EF4-FFF2-40B4-BE49-F238E27FC236}">
                <a16:creationId xmlns:a16="http://schemas.microsoft.com/office/drawing/2014/main" id="{1B9F4742-915F-8E46-A07C-3335E001AAC6}"/>
              </a:ext>
            </a:extLst>
          </p:cNvPr>
          <p:cNvSpPr txBox="1"/>
          <p:nvPr/>
        </p:nvSpPr>
        <p:spPr>
          <a:xfrm>
            <a:off x="6457908" y="4791544"/>
            <a:ext cx="1963999" cy="400110"/>
          </a:xfrm>
          <a:prstGeom prst="rect">
            <a:avLst/>
          </a:prstGeom>
          <a:noFill/>
        </p:spPr>
        <p:txBody>
          <a:bodyPr wrap="none" rtlCol="0">
            <a:spAutoFit/>
          </a:bodyPr>
          <a:lstStyle/>
          <a:p>
            <a:pPr lvl="0" defTabSz="914400">
              <a:defRPr/>
            </a:pPr>
            <a:r>
              <a:rPr lang="en-US" sz="2000" dirty="0">
                <a:solidFill>
                  <a:schemeClr val="bg1"/>
                </a:solidFill>
              </a:rPr>
              <a:t>Every 3 months</a:t>
            </a:r>
          </a:p>
        </p:txBody>
      </p:sp>
      <p:sp>
        <p:nvSpPr>
          <p:cNvPr id="67" name="Round Single Corner of Rectangle 66">
            <a:extLst>
              <a:ext uri="{FF2B5EF4-FFF2-40B4-BE49-F238E27FC236}">
                <a16:creationId xmlns:a16="http://schemas.microsoft.com/office/drawing/2014/main" id="{DE141C73-EFD8-194C-811A-F48EAB38A76F}"/>
              </a:ext>
            </a:extLst>
          </p:cNvPr>
          <p:cNvSpPr/>
          <p:nvPr/>
        </p:nvSpPr>
        <p:spPr>
          <a:xfrm>
            <a:off x="6218868" y="5353454"/>
            <a:ext cx="5364206" cy="477046"/>
          </a:xfrm>
          <a:prstGeom prst="round1Rect">
            <a:avLst>
              <a:gd name="adj" fmla="val 5000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8" name="Round Single Corner of Rectangle 67">
            <a:extLst>
              <a:ext uri="{FF2B5EF4-FFF2-40B4-BE49-F238E27FC236}">
                <a16:creationId xmlns:a16="http://schemas.microsoft.com/office/drawing/2014/main" id="{CCC43A12-6C0B-434C-A5DB-92E4A76F9D70}"/>
              </a:ext>
            </a:extLst>
          </p:cNvPr>
          <p:cNvSpPr/>
          <p:nvPr/>
        </p:nvSpPr>
        <p:spPr>
          <a:xfrm>
            <a:off x="6218870" y="5353454"/>
            <a:ext cx="200211" cy="477046"/>
          </a:xfrm>
          <a:prstGeom prst="round1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9" name="TextBox 68">
            <a:extLst>
              <a:ext uri="{FF2B5EF4-FFF2-40B4-BE49-F238E27FC236}">
                <a16:creationId xmlns:a16="http://schemas.microsoft.com/office/drawing/2014/main" id="{F8E290A5-1EBB-9E49-96BA-75D47D86E6DD}"/>
              </a:ext>
            </a:extLst>
          </p:cNvPr>
          <p:cNvSpPr txBox="1"/>
          <p:nvPr/>
        </p:nvSpPr>
        <p:spPr>
          <a:xfrm>
            <a:off x="6457908" y="5353040"/>
            <a:ext cx="2191626" cy="400110"/>
          </a:xfrm>
          <a:prstGeom prst="rect">
            <a:avLst/>
          </a:prstGeom>
          <a:noFill/>
        </p:spPr>
        <p:txBody>
          <a:bodyPr wrap="none" rtlCol="0">
            <a:spAutoFit/>
          </a:bodyPr>
          <a:lstStyle/>
          <a:p>
            <a:r>
              <a:rPr lang="en-US" sz="2000" dirty="0">
                <a:solidFill>
                  <a:schemeClr val="bg1"/>
                </a:solidFill>
              </a:rPr>
              <a:t>Every 1‑2 months</a:t>
            </a:r>
          </a:p>
        </p:txBody>
      </p:sp>
      <p:sp>
        <p:nvSpPr>
          <p:cNvPr id="70" name="Rectangle 69">
            <a:extLst>
              <a:ext uri="{FF2B5EF4-FFF2-40B4-BE49-F238E27FC236}">
                <a16:creationId xmlns:a16="http://schemas.microsoft.com/office/drawing/2014/main" id="{CD9CA9F3-84AB-1245-8FA1-8B4D0147627D}"/>
              </a:ext>
            </a:extLst>
          </p:cNvPr>
          <p:cNvSpPr/>
          <p:nvPr/>
        </p:nvSpPr>
        <p:spPr>
          <a:xfrm>
            <a:off x="6176635" y="1457361"/>
            <a:ext cx="5402087" cy="400110"/>
          </a:xfrm>
          <a:prstGeom prst="rect">
            <a:avLst/>
          </a:prstGeom>
        </p:spPr>
        <p:txBody>
          <a:bodyPr wrap="square">
            <a:spAutoFit/>
          </a:bodyPr>
          <a:lstStyle/>
          <a:p>
            <a:r>
              <a:rPr lang="en-US" sz="2000" b="1" dirty="0"/>
              <a:t>Frequency </a:t>
            </a:r>
          </a:p>
        </p:txBody>
      </p:sp>
      <p:grpSp>
        <p:nvGrpSpPr>
          <p:cNvPr id="50" name="Group 49">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53" name="Pie 52">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4" name="Block Arc 53">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55" name="Picture 54">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2580866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33</a:t>
            </a:fld>
            <a:endParaRPr lang="uk-UA" dirty="0"/>
          </a:p>
        </p:txBody>
      </p:sp>
      <p:sp>
        <p:nvSpPr>
          <p:cNvPr id="7" name="Text Placeholder 6"/>
          <p:cNvSpPr>
            <a:spLocks noGrp="1"/>
          </p:cNvSpPr>
          <p:nvPr>
            <p:ph type="body" sz="quarter" idx="12"/>
          </p:nvPr>
        </p:nvSpPr>
        <p:spPr/>
        <p:txBody>
          <a:bodyPr>
            <a:normAutofit/>
          </a:bodyPr>
          <a:lstStyle/>
          <a:p>
            <a:r>
              <a:rPr lang="en-US" sz="4000" b="1" spc="-100" dirty="0">
                <a:latin typeface="+mj-lt"/>
              </a:rPr>
              <a:t>Treatment of Diabetic Retinopathy/Diabetic Macular Edema</a:t>
            </a:r>
          </a:p>
        </p:txBody>
      </p:sp>
      <p:grpSp>
        <p:nvGrpSpPr>
          <p:cNvPr id="5" name="Group 4">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6" name="Pie 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Block Arc 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9" name="Picture 8">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4194515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34</a:t>
            </a:fld>
            <a:endParaRPr lang="uk-UA" dirty="0"/>
          </a:p>
        </p:txBody>
      </p:sp>
      <p:sp>
        <p:nvSpPr>
          <p:cNvPr id="242" name="TextBox 241"/>
          <p:cNvSpPr txBox="1"/>
          <p:nvPr/>
        </p:nvSpPr>
        <p:spPr>
          <a:xfrm>
            <a:off x="533400" y="5816769"/>
            <a:ext cx="5943600" cy="338554"/>
          </a:xfrm>
          <a:prstGeom prst="rect">
            <a:avLst/>
          </a:prstGeom>
          <a:noFill/>
        </p:spPr>
        <p:txBody>
          <a:bodyPr wrap="square" rtlCol="0">
            <a:spAutoFit/>
          </a:bodyPr>
          <a:lstStyle/>
          <a:p>
            <a:pPr lvl="0" defTabSz="1219170">
              <a:defRPr/>
            </a:pPr>
            <a:r>
              <a:rPr lang="en-US" sz="800" dirty="0"/>
              <a:t>1. Park YG, </a:t>
            </a:r>
            <a:r>
              <a:rPr lang="en-US" sz="800" dirty="0" err="1"/>
              <a:t>Roh</a:t>
            </a:r>
            <a:r>
              <a:rPr lang="en-US" sz="800" dirty="0"/>
              <a:t> YJ. J Diabetes Res. 2016:1753584       2. Zhao Y, Singh RP. </a:t>
            </a:r>
            <a:r>
              <a:rPr lang="en-US" sz="800" i="1" dirty="0"/>
              <a:t>Drugs Context.</a:t>
            </a:r>
            <a:r>
              <a:rPr lang="en-US" sz="800" dirty="0"/>
              <a:t> 2018;7:212532       3. Duh EJ, </a:t>
            </a:r>
            <a:r>
              <a:rPr lang="en-US" sz="800" i="1" dirty="0"/>
              <a:t>et al. JCI Insight. </a:t>
            </a:r>
            <a:r>
              <a:rPr lang="en-US" sz="800" dirty="0"/>
              <a:t>2017; 2:pii: 93751.     4.Bahrami B, et al. Asia </a:t>
            </a:r>
            <a:r>
              <a:rPr lang="en-US" sz="800" dirty="0" err="1"/>
              <a:t>PacJ</a:t>
            </a:r>
            <a:r>
              <a:rPr lang="en-US" sz="800" dirty="0"/>
              <a:t> </a:t>
            </a:r>
            <a:r>
              <a:rPr lang="en-US" sz="800" dirty="0" err="1"/>
              <a:t>Ophthalmol</a:t>
            </a:r>
            <a:r>
              <a:rPr lang="en-US" sz="800" dirty="0"/>
              <a:t> (Phi/a). 2017; 6(6): 535-545. </a:t>
            </a: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178792"/>
            <a:ext cx="8205236"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defRPr/>
            </a:pPr>
            <a:r>
              <a:rPr lang="en-US" sz="3200" spc="-100" dirty="0"/>
              <a:t>Treatment</a:t>
            </a:r>
          </a:p>
        </p:txBody>
      </p:sp>
      <p:sp>
        <p:nvSpPr>
          <p:cNvPr id="64" name="Rounded Rectangle 63">
            <a:extLst>
              <a:ext uri="{FF2B5EF4-FFF2-40B4-BE49-F238E27FC236}">
                <a16:creationId xmlns:a16="http://schemas.microsoft.com/office/drawing/2014/main" id="{0A00C633-D3E0-524F-975B-D891B5730934}"/>
              </a:ext>
            </a:extLst>
          </p:cNvPr>
          <p:cNvSpPr/>
          <p:nvPr/>
        </p:nvSpPr>
        <p:spPr>
          <a:xfrm>
            <a:off x="2632166" y="1395830"/>
            <a:ext cx="3001733" cy="2741320"/>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5" name="object 3">
            <a:extLst>
              <a:ext uri="{FF2B5EF4-FFF2-40B4-BE49-F238E27FC236}">
                <a16:creationId xmlns:a16="http://schemas.microsoft.com/office/drawing/2014/main" id="{8F51F94E-1A14-C745-9006-3FBD7B98697C}"/>
              </a:ext>
            </a:extLst>
          </p:cNvPr>
          <p:cNvSpPr txBox="1"/>
          <p:nvPr/>
        </p:nvSpPr>
        <p:spPr>
          <a:xfrm>
            <a:off x="2814692" y="2159823"/>
            <a:ext cx="2624805" cy="794447"/>
          </a:xfrm>
          <a:prstGeom prst="rect">
            <a:avLst/>
          </a:prstGeom>
        </p:spPr>
        <p:txBody>
          <a:bodyPr vert="horz" wrap="square" lIns="0" tIns="55244" rIns="0" bIns="0" rtlCol="0">
            <a:spAutoFit/>
          </a:bodyPr>
          <a:lstStyle/>
          <a:p>
            <a:pPr lvl="0" defTabSz="914400">
              <a:defRPr/>
            </a:pPr>
            <a:r>
              <a:rPr lang="en-US" sz="1600" b="1" dirty="0"/>
              <a:t>Risk factor control </a:t>
            </a:r>
            <a:r>
              <a:rPr lang="en-US" sz="1600" dirty="0"/>
              <a:t>to manage blood glucose, blood pressure</a:t>
            </a:r>
            <a:r>
              <a:rPr lang="en-US" sz="1600" baseline="30000" dirty="0"/>
              <a:t>1</a:t>
            </a:r>
          </a:p>
        </p:txBody>
      </p:sp>
      <p:sp>
        <p:nvSpPr>
          <p:cNvPr id="66" name="Rounded Rectangle 65">
            <a:extLst>
              <a:ext uri="{FF2B5EF4-FFF2-40B4-BE49-F238E27FC236}">
                <a16:creationId xmlns:a16="http://schemas.microsoft.com/office/drawing/2014/main" id="{DA0FFF5D-3E72-BB48-AE2D-42B431B4A0AD}"/>
              </a:ext>
            </a:extLst>
          </p:cNvPr>
          <p:cNvSpPr/>
          <p:nvPr/>
        </p:nvSpPr>
        <p:spPr>
          <a:xfrm>
            <a:off x="2814692" y="1607771"/>
            <a:ext cx="2624805" cy="44926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lvl="0" defTabSz="1219170">
              <a:defRPr/>
            </a:pPr>
            <a:r>
              <a:rPr lang="en-US" altLang="en-US" sz="1800" b="1" dirty="0">
                <a:solidFill>
                  <a:srgbClr val="FFFFFF"/>
                </a:solidFill>
              </a:rPr>
              <a:t>  NPDR</a:t>
            </a:r>
          </a:p>
        </p:txBody>
      </p:sp>
      <p:sp>
        <p:nvSpPr>
          <p:cNvPr id="80" name="Rounded Rectangle 79">
            <a:extLst>
              <a:ext uri="{FF2B5EF4-FFF2-40B4-BE49-F238E27FC236}">
                <a16:creationId xmlns:a16="http://schemas.microsoft.com/office/drawing/2014/main" id="{BCEE5F10-248F-2E4A-B507-7E3D70E08311}"/>
              </a:ext>
            </a:extLst>
          </p:cNvPr>
          <p:cNvSpPr/>
          <p:nvPr/>
        </p:nvSpPr>
        <p:spPr>
          <a:xfrm>
            <a:off x="5738710" y="1395830"/>
            <a:ext cx="3001733" cy="2741320"/>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1" name="object 3">
            <a:extLst>
              <a:ext uri="{FF2B5EF4-FFF2-40B4-BE49-F238E27FC236}">
                <a16:creationId xmlns:a16="http://schemas.microsoft.com/office/drawing/2014/main" id="{2413982A-8839-8F4C-B9A4-D25296ED1E14}"/>
              </a:ext>
            </a:extLst>
          </p:cNvPr>
          <p:cNvSpPr txBox="1"/>
          <p:nvPr/>
        </p:nvSpPr>
        <p:spPr>
          <a:xfrm>
            <a:off x="5921236" y="2159823"/>
            <a:ext cx="2750325" cy="1856276"/>
          </a:xfrm>
          <a:prstGeom prst="rect">
            <a:avLst/>
          </a:prstGeom>
        </p:spPr>
        <p:txBody>
          <a:bodyPr vert="horz" wrap="square" lIns="0" tIns="55244" rIns="0" bIns="0" rtlCol="0">
            <a:spAutoFit/>
          </a:bodyPr>
          <a:lstStyle/>
          <a:p>
            <a:pPr lvl="0" defTabSz="914400">
              <a:defRPr/>
            </a:pPr>
            <a:r>
              <a:rPr lang="en-US" sz="1600" b="1" dirty="0" err="1"/>
              <a:t>Panretinal</a:t>
            </a:r>
            <a:r>
              <a:rPr lang="en-US" sz="1600" b="1" dirty="0"/>
              <a:t> photocoagulation (laser treatment) </a:t>
            </a:r>
            <a:r>
              <a:rPr lang="en-US" sz="1600" dirty="0"/>
              <a:t>shrinks and scars up the damaged blood vessels</a:t>
            </a:r>
            <a:r>
              <a:rPr lang="en-US" sz="1600" baseline="30000" dirty="0"/>
              <a:t>2</a:t>
            </a:r>
          </a:p>
          <a:p>
            <a:pPr lvl="0" defTabSz="914400">
              <a:spcBef>
                <a:spcPts val="600"/>
              </a:spcBef>
              <a:defRPr/>
            </a:pPr>
            <a:r>
              <a:rPr lang="en-US" sz="1600" b="1" dirty="0"/>
              <a:t>Anti-VEGF therapy </a:t>
            </a:r>
            <a:r>
              <a:rPr lang="en-US" sz="1600" dirty="0"/>
              <a:t>showed efficacy and safety in patients with PDR </a:t>
            </a:r>
            <a:r>
              <a:rPr lang="en-US" sz="1600" baseline="30000" dirty="0"/>
              <a:t>2</a:t>
            </a:r>
            <a:r>
              <a:rPr lang="en-US" sz="1600" dirty="0"/>
              <a:t> </a:t>
            </a:r>
          </a:p>
        </p:txBody>
      </p:sp>
      <p:sp>
        <p:nvSpPr>
          <p:cNvPr id="82" name="Rounded Rectangle 81">
            <a:extLst>
              <a:ext uri="{FF2B5EF4-FFF2-40B4-BE49-F238E27FC236}">
                <a16:creationId xmlns:a16="http://schemas.microsoft.com/office/drawing/2014/main" id="{4B1F3617-2BE4-3D4B-A40C-09BBD75AEDA3}"/>
              </a:ext>
            </a:extLst>
          </p:cNvPr>
          <p:cNvSpPr/>
          <p:nvPr/>
        </p:nvSpPr>
        <p:spPr>
          <a:xfrm>
            <a:off x="5921236" y="1607771"/>
            <a:ext cx="2624805" cy="44926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lvl="0" defTabSz="1219170">
              <a:defRPr/>
            </a:pPr>
            <a:r>
              <a:rPr lang="en-US" altLang="en-US" sz="1800" b="1" dirty="0">
                <a:solidFill>
                  <a:srgbClr val="FFFFFF"/>
                </a:solidFill>
              </a:rPr>
              <a:t>  PDR</a:t>
            </a:r>
          </a:p>
        </p:txBody>
      </p:sp>
      <p:sp>
        <p:nvSpPr>
          <p:cNvPr id="84" name="Rounded Rectangle 83">
            <a:extLst>
              <a:ext uri="{FF2B5EF4-FFF2-40B4-BE49-F238E27FC236}">
                <a16:creationId xmlns:a16="http://schemas.microsoft.com/office/drawing/2014/main" id="{E489C41D-3F85-D641-9443-9421154DFD4A}"/>
              </a:ext>
            </a:extLst>
          </p:cNvPr>
          <p:cNvSpPr/>
          <p:nvPr/>
        </p:nvSpPr>
        <p:spPr>
          <a:xfrm>
            <a:off x="8845254" y="1395830"/>
            <a:ext cx="3001733" cy="2741320"/>
          </a:xfrm>
          <a:prstGeom prst="roundRect">
            <a:avLst>
              <a:gd name="adj" fmla="val 41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5" name="object 3">
            <a:extLst>
              <a:ext uri="{FF2B5EF4-FFF2-40B4-BE49-F238E27FC236}">
                <a16:creationId xmlns:a16="http://schemas.microsoft.com/office/drawing/2014/main" id="{8BE98666-7275-F44E-B9A9-F1F9D2CD8FFE}"/>
              </a:ext>
            </a:extLst>
          </p:cNvPr>
          <p:cNvSpPr txBox="1"/>
          <p:nvPr/>
        </p:nvSpPr>
        <p:spPr>
          <a:xfrm>
            <a:off x="9027780" y="2159823"/>
            <a:ext cx="2624805" cy="1686999"/>
          </a:xfrm>
          <a:prstGeom prst="rect">
            <a:avLst/>
          </a:prstGeom>
        </p:spPr>
        <p:txBody>
          <a:bodyPr vert="horz" wrap="square" lIns="0" tIns="55244" rIns="0" bIns="0" rtlCol="0">
            <a:spAutoFit/>
          </a:bodyPr>
          <a:lstStyle/>
          <a:p>
            <a:pPr lvl="0" defTabSz="914400">
              <a:spcBef>
                <a:spcPts val="600"/>
              </a:spcBef>
              <a:defRPr/>
            </a:pPr>
            <a:r>
              <a:rPr lang="en-US" sz="1600" b="1" dirty="0"/>
              <a:t>Anti-VEGFs</a:t>
            </a:r>
            <a:r>
              <a:rPr lang="en-US" sz="1600" dirty="0"/>
              <a:t> to counteract the key disease driver VEGF-A </a:t>
            </a:r>
          </a:p>
          <a:p>
            <a:pPr lvl="0" defTabSz="914400">
              <a:spcBef>
                <a:spcPts val="600"/>
              </a:spcBef>
              <a:defRPr/>
            </a:pPr>
            <a:r>
              <a:rPr lang="en-US" sz="1600" b="1" dirty="0"/>
              <a:t>Focal/grid laser treatment</a:t>
            </a:r>
          </a:p>
          <a:p>
            <a:pPr lvl="0" defTabSz="914400">
              <a:spcBef>
                <a:spcPts val="600"/>
              </a:spcBef>
              <a:defRPr/>
            </a:pPr>
            <a:r>
              <a:rPr lang="en-US" sz="1600" b="1" dirty="0" err="1"/>
              <a:t>lntraocular</a:t>
            </a:r>
            <a:r>
              <a:rPr lang="en-US" sz="1600" b="1" dirty="0"/>
              <a:t> steroid</a:t>
            </a:r>
            <a:r>
              <a:rPr lang="en-US" sz="1600" dirty="0"/>
              <a:t> treatment</a:t>
            </a:r>
          </a:p>
        </p:txBody>
      </p:sp>
      <p:sp>
        <p:nvSpPr>
          <p:cNvPr id="86" name="Rounded Rectangle 85">
            <a:extLst>
              <a:ext uri="{FF2B5EF4-FFF2-40B4-BE49-F238E27FC236}">
                <a16:creationId xmlns:a16="http://schemas.microsoft.com/office/drawing/2014/main" id="{92E85260-7D25-0743-9797-43300507ED78}"/>
              </a:ext>
            </a:extLst>
          </p:cNvPr>
          <p:cNvSpPr/>
          <p:nvPr/>
        </p:nvSpPr>
        <p:spPr>
          <a:xfrm>
            <a:off x="9027780" y="1607771"/>
            <a:ext cx="2624805" cy="44926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lvl="0" defTabSz="1219170">
              <a:defRPr/>
            </a:pPr>
            <a:r>
              <a:rPr lang="en-US" altLang="en-US" sz="1800" b="1" dirty="0">
                <a:solidFill>
                  <a:srgbClr val="FFFFFF"/>
                </a:solidFill>
              </a:rPr>
              <a:t>  DME</a:t>
            </a:r>
          </a:p>
        </p:txBody>
      </p:sp>
      <p:sp>
        <p:nvSpPr>
          <p:cNvPr id="26" name="Éclair 30">
            <a:extLst>
              <a:ext uri="{FF2B5EF4-FFF2-40B4-BE49-F238E27FC236}">
                <a16:creationId xmlns:a16="http://schemas.microsoft.com/office/drawing/2014/main" id="{E963C3A0-B983-B244-8898-EE073B36D3A9}"/>
              </a:ext>
            </a:extLst>
          </p:cNvPr>
          <p:cNvSpPr>
            <a:spLocks noChangeAspect="1"/>
          </p:cNvSpPr>
          <p:nvPr/>
        </p:nvSpPr>
        <p:spPr>
          <a:xfrm>
            <a:off x="7864609" y="1639156"/>
            <a:ext cx="384000" cy="386493"/>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Éclair 30">
            <a:extLst>
              <a:ext uri="{FF2B5EF4-FFF2-40B4-BE49-F238E27FC236}">
                <a16:creationId xmlns:a16="http://schemas.microsoft.com/office/drawing/2014/main" id="{1655F098-C92A-D243-B5B2-3690241F7150}"/>
              </a:ext>
            </a:extLst>
          </p:cNvPr>
          <p:cNvSpPr/>
          <p:nvPr/>
        </p:nvSpPr>
        <p:spPr>
          <a:xfrm>
            <a:off x="697128" y="5536297"/>
            <a:ext cx="345312" cy="273841"/>
          </a:xfrm>
          <a:prstGeom prst="lightningBolt">
            <a:avLst/>
          </a:prstGeom>
          <a:solidFill>
            <a:srgbClr val="FFC000"/>
          </a:solidFill>
          <a:ln w="12700" cap="sq"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8A829C46-C6FE-284D-BB5D-675F50F1058A}"/>
              </a:ext>
            </a:extLst>
          </p:cNvPr>
          <p:cNvSpPr txBox="1"/>
          <p:nvPr/>
        </p:nvSpPr>
        <p:spPr>
          <a:xfrm>
            <a:off x="890148" y="5566830"/>
            <a:ext cx="1420941"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rPr>
              <a:t>Vision</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7F7F7F"/>
                </a:solidFill>
                <a:effectLst/>
                <a:uLnTx/>
                <a:uFillTx/>
                <a:latin typeface="Arial" panose="020B0604020202020204"/>
                <a:ea typeface="+mn-ea"/>
                <a:cs typeface="+mn-cs"/>
              </a:rPr>
              <a:t>threatening</a:t>
            </a:r>
          </a:p>
        </p:txBody>
      </p:sp>
      <p:sp>
        <p:nvSpPr>
          <p:cNvPr id="38" name="Éclair 30">
            <a:extLst>
              <a:ext uri="{FF2B5EF4-FFF2-40B4-BE49-F238E27FC236}">
                <a16:creationId xmlns:a16="http://schemas.microsoft.com/office/drawing/2014/main" id="{FF1A92C4-8881-8445-8C21-7A2A3ACC7E5E}"/>
              </a:ext>
            </a:extLst>
          </p:cNvPr>
          <p:cNvSpPr>
            <a:spLocks noChangeAspect="1"/>
          </p:cNvSpPr>
          <p:nvPr/>
        </p:nvSpPr>
        <p:spPr>
          <a:xfrm>
            <a:off x="11029840" y="1639156"/>
            <a:ext cx="384000" cy="386493"/>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Rounded Rectangle 38">
            <a:extLst>
              <a:ext uri="{FF2B5EF4-FFF2-40B4-BE49-F238E27FC236}">
                <a16:creationId xmlns:a16="http://schemas.microsoft.com/office/drawing/2014/main" id="{E96540D9-B152-F04F-82CB-FC1F4112DA4A}"/>
              </a:ext>
            </a:extLst>
          </p:cNvPr>
          <p:cNvSpPr/>
          <p:nvPr/>
        </p:nvSpPr>
        <p:spPr>
          <a:xfrm>
            <a:off x="480414" y="1395830"/>
            <a:ext cx="2033479" cy="2740319"/>
          </a:xfrm>
          <a:prstGeom prst="roundRect">
            <a:avLst>
              <a:gd name="adj" fmla="val 418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sz="1800" b="1" dirty="0"/>
          </a:p>
        </p:txBody>
      </p:sp>
      <p:sp>
        <p:nvSpPr>
          <p:cNvPr id="41" name="Rounded Rectangle 40">
            <a:extLst>
              <a:ext uri="{FF2B5EF4-FFF2-40B4-BE49-F238E27FC236}">
                <a16:creationId xmlns:a16="http://schemas.microsoft.com/office/drawing/2014/main" id="{930DA220-4B94-2347-AD7B-D30FF9BC6DC4}"/>
              </a:ext>
            </a:extLst>
          </p:cNvPr>
          <p:cNvSpPr/>
          <p:nvPr/>
        </p:nvSpPr>
        <p:spPr>
          <a:xfrm>
            <a:off x="480414" y="4214528"/>
            <a:ext cx="2033479" cy="1213284"/>
          </a:xfrm>
          <a:prstGeom prst="roundRect">
            <a:avLst>
              <a:gd name="adj" fmla="val 4185"/>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TextBox 4">
            <a:extLst>
              <a:ext uri="{FF2B5EF4-FFF2-40B4-BE49-F238E27FC236}">
                <a16:creationId xmlns:a16="http://schemas.microsoft.com/office/drawing/2014/main" id="{98022B7E-0D7F-2249-A78C-912D0CE78400}"/>
              </a:ext>
            </a:extLst>
          </p:cNvPr>
          <p:cNvSpPr txBox="1"/>
          <p:nvPr/>
        </p:nvSpPr>
        <p:spPr>
          <a:xfrm>
            <a:off x="617405" y="2375585"/>
            <a:ext cx="1789216" cy="830997"/>
          </a:xfrm>
          <a:prstGeom prst="rect">
            <a:avLst/>
          </a:prstGeom>
          <a:noFill/>
        </p:spPr>
        <p:txBody>
          <a:bodyPr wrap="square" rtlCol="0">
            <a:spAutoFit/>
          </a:bodyPr>
          <a:lstStyle/>
          <a:p>
            <a:r>
              <a:rPr lang="en-US" b="1" dirty="0" err="1"/>
              <a:t>Treatmentavailable</a:t>
            </a:r>
            <a:endParaRPr lang="en-US" b="1" dirty="0"/>
          </a:p>
        </p:txBody>
      </p:sp>
      <p:sp>
        <p:nvSpPr>
          <p:cNvPr id="42" name="TextBox 41">
            <a:extLst>
              <a:ext uri="{FF2B5EF4-FFF2-40B4-BE49-F238E27FC236}">
                <a16:creationId xmlns:a16="http://schemas.microsoft.com/office/drawing/2014/main" id="{0E979C97-F342-2343-92CB-ABEE71EDAB06}"/>
              </a:ext>
            </a:extLst>
          </p:cNvPr>
          <p:cNvSpPr txBox="1"/>
          <p:nvPr/>
        </p:nvSpPr>
        <p:spPr>
          <a:xfrm>
            <a:off x="617405" y="4366981"/>
            <a:ext cx="1789216" cy="830997"/>
          </a:xfrm>
          <a:prstGeom prst="rect">
            <a:avLst/>
          </a:prstGeom>
          <a:noFill/>
        </p:spPr>
        <p:txBody>
          <a:bodyPr wrap="square" rtlCol="0">
            <a:spAutoFit/>
          </a:bodyPr>
          <a:lstStyle/>
          <a:p>
            <a:r>
              <a:rPr lang="en-US" b="1" dirty="0"/>
              <a:t>Goal of treatment</a:t>
            </a:r>
          </a:p>
        </p:txBody>
      </p:sp>
      <p:sp>
        <p:nvSpPr>
          <p:cNvPr id="43" name="Rounded Rectangle 42">
            <a:extLst>
              <a:ext uri="{FF2B5EF4-FFF2-40B4-BE49-F238E27FC236}">
                <a16:creationId xmlns:a16="http://schemas.microsoft.com/office/drawing/2014/main" id="{032A39E4-18FF-7642-A4F5-CD275F08F745}"/>
              </a:ext>
            </a:extLst>
          </p:cNvPr>
          <p:cNvSpPr/>
          <p:nvPr/>
        </p:nvSpPr>
        <p:spPr>
          <a:xfrm>
            <a:off x="2632166" y="4218246"/>
            <a:ext cx="3001733" cy="1213284"/>
          </a:xfrm>
          <a:prstGeom prst="roundRect">
            <a:avLst>
              <a:gd name="adj" fmla="val 4185"/>
            </a:avLst>
          </a:prstGeom>
          <a:solidFill>
            <a:srgbClr val="DE9D3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4" name="Rounded Rectangle 43">
            <a:extLst>
              <a:ext uri="{FF2B5EF4-FFF2-40B4-BE49-F238E27FC236}">
                <a16:creationId xmlns:a16="http://schemas.microsoft.com/office/drawing/2014/main" id="{E142A5B9-97C3-1B4C-BDEE-1A8B93425E3F}"/>
              </a:ext>
            </a:extLst>
          </p:cNvPr>
          <p:cNvSpPr/>
          <p:nvPr/>
        </p:nvSpPr>
        <p:spPr>
          <a:xfrm>
            <a:off x="5738710" y="4218246"/>
            <a:ext cx="3001733" cy="1213284"/>
          </a:xfrm>
          <a:prstGeom prst="roundRect">
            <a:avLst>
              <a:gd name="adj" fmla="val 4185"/>
            </a:avLst>
          </a:prstGeom>
          <a:solidFill>
            <a:srgbClr val="DE9D3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5" name="Rounded Rectangle 44">
            <a:extLst>
              <a:ext uri="{FF2B5EF4-FFF2-40B4-BE49-F238E27FC236}">
                <a16:creationId xmlns:a16="http://schemas.microsoft.com/office/drawing/2014/main" id="{F81C4444-D689-8A4C-BA6A-C8AD69C5C0DB}"/>
              </a:ext>
            </a:extLst>
          </p:cNvPr>
          <p:cNvSpPr/>
          <p:nvPr/>
        </p:nvSpPr>
        <p:spPr>
          <a:xfrm>
            <a:off x="8845254" y="4218246"/>
            <a:ext cx="3001733" cy="1213284"/>
          </a:xfrm>
          <a:prstGeom prst="roundRect">
            <a:avLst>
              <a:gd name="adj" fmla="val 4185"/>
            </a:avLst>
          </a:prstGeom>
          <a:solidFill>
            <a:srgbClr val="DE9D3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6" name="object 3">
            <a:extLst>
              <a:ext uri="{FF2B5EF4-FFF2-40B4-BE49-F238E27FC236}">
                <a16:creationId xmlns:a16="http://schemas.microsoft.com/office/drawing/2014/main" id="{01AE7259-8E54-F745-992E-DAA1CA984FA3}"/>
              </a:ext>
            </a:extLst>
          </p:cNvPr>
          <p:cNvSpPr txBox="1"/>
          <p:nvPr/>
        </p:nvSpPr>
        <p:spPr>
          <a:xfrm>
            <a:off x="2814692" y="4338246"/>
            <a:ext cx="2624805" cy="548226"/>
          </a:xfrm>
          <a:prstGeom prst="rect">
            <a:avLst/>
          </a:prstGeom>
        </p:spPr>
        <p:txBody>
          <a:bodyPr vert="horz" wrap="square" lIns="0" tIns="55244" rIns="0" bIns="0" rtlCol="0">
            <a:spAutoFit/>
          </a:bodyPr>
          <a:lstStyle/>
          <a:p>
            <a:r>
              <a:rPr lang="en-US" sz="1600" dirty="0"/>
              <a:t>Prevent development or progression of DR and DME</a:t>
            </a:r>
          </a:p>
        </p:txBody>
      </p:sp>
      <p:sp>
        <p:nvSpPr>
          <p:cNvPr id="47" name="object 3">
            <a:extLst>
              <a:ext uri="{FF2B5EF4-FFF2-40B4-BE49-F238E27FC236}">
                <a16:creationId xmlns:a16="http://schemas.microsoft.com/office/drawing/2014/main" id="{2B68A8D5-7AD3-EB4A-9F54-16CD04B34EA8}"/>
              </a:ext>
            </a:extLst>
          </p:cNvPr>
          <p:cNvSpPr txBox="1"/>
          <p:nvPr/>
        </p:nvSpPr>
        <p:spPr>
          <a:xfrm>
            <a:off x="5921236" y="4338246"/>
            <a:ext cx="2750325" cy="794447"/>
          </a:xfrm>
          <a:prstGeom prst="rect">
            <a:avLst/>
          </a:prstGeom>
        </p:spPr>
        <p:txBody>
          <a:bodyPr vert="horz" wrap="square" lIns="0" tIns="55244" rIns="0" bIns="0" rtlCol="0">
            <a:spAutoFit/>
          </a:bodyPr>
          <a:lstStyle/>
          <a:p>
            <a:pPr lvl="0"/>
            <a:r>
              <a:rPr lang="en-US" sz="1600" dirty="0"/>
              <a:t>Prevent further loss of vision rather than restoring diminished VA</a:t>
            </a:r>
            <a:r>
              <a:rPr lang="en-US" sz="1600" baseline="30000" dirty="0"/>
              <a:t>1,3</a:t>
            </a:r>
          </a:p>
        </p:txBody>
      </p:sp>
      <p:sp>
        <p:nvSpPr>
          <p:cNvPr id="48" name="object 3">
            <a:extLst>
              <a:ext uri="{FF2B5EF4-FFF2-40B4-BE49-F238E27FC236}">
                <a16:creationId xmlns:a16="http://schemas.microsoft.com/office/drawing/2014/main" id="{5799E098-A62B-EC44-96E5-F32E2F1CCAA1}"/>
              </a:ext>
            </a:extLst>
          </p:cNvPr>
          <p:cNvSpPr txBox="1"/>
          <p:nvPr/>
        </p:nvSpPr>
        <p:spPr>
          <a:xfrm>
            <a:off x="9027780" y="4338246"/>
            <a:ext cx="2624805" cy="794447"/>
          </a:xfrm>
          <a:prstGeom prst="rect">
            <a:avLst/>
          </a:prstGeom>
        </p:spPr>
        <p:txBody>
          <a:bodyPr vert="horz" wrap="square" lIns="0" tIns="55244" rIns="0" bIns="0" rtlCol="0">
            <a:spAutoFit/>
          </a:bodyPr>
          <a:lstStyle/>
          <a:p>
            <a:r>
              <a:rPr lang="en-US" sz="1600" dirty="0"/>
              <a:t>Maximize vision gains and maintain gains over the long term </a:t>
            </a:r>
          </a:p>
        </p:txBody>
      </p:sp>
      <p:grpSp>
        <p:nvGrpSpPr>
          <p:cNvPr id="33" name="Group 32">
            <a:extLst>
              <a:ext uri="{FF2B5EF4-FFF2-40B4-BE49-F238E27FC236}">
                <a16:creationId xmlns:a16="http://schemas.microsoft.com/office/drawing/2014/main" id="{36048E73-4022-4343-8245-DE18E0D2D6C4}"/>
              </a:ext>
            </a:extLst>
          </p:cNvPr>
          <p:cNvGrpSpPr/>
          <p:nvPr/>
        </p:nvGrpSpPr>
        <p:grpSpPr>
          <a:xfrm>
            <a:off x="10505735" y="-1686265"/>
            <a:ext cx="3372530" cy="3372530"/>
            <a:chOff x="10363200" y="-1804038"/>
            <a:chExt cx="3659885" cy="3659885"/>
          </a:xfrm>
        </p:grpSpPr>
        <p:sp>
          <p:nvSpPr>
            <p:cNvPr id="34" name="Pie 33">
              <a:extLst>
                <a:ext uri="{FF2B5EF4-FFF2-40B4-BE49-F238E27FC236}">
                  <a16:creationId xmlns:a16="http://schemas.microsoft.com/office/drawing/2014/main" id="{D434C242-BB57-3649-B70E-CA9471D121FC}"/>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5" name="Block Arc 34">
              <a:extLst>
                <a:ext uri="{FF2B5EF4-FFF2-40B4-BE49-F238E27FC236}">
                  <a16:creationId xmlns:a16="http://schemas.microsoft.com/office/drawing/2014/main" id="{8E2CE7AF-D936-BA40-A2E3-46749B770C94}"/>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6" name="Picture 35">
            <a:extLst>
              <a:ext uri="{FF2B5EF4-FFF2-40B4-BE49-F238E27FC236}">
                <a16:creationId xmlns:a16="http://schemas.microsoft.com/office/drawing/2014/main" id="{F2649BC0-3278-C04F-8DDB-D26F80AB1CC9}"/>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5565" r="14553" b="12798"/>
          <a:stretch/>
        </p:blipFill>
        <p:spPr>
          <a:xfrm>
            <a:off x="11160002" y="313474"/>
            <a:ext cx="651419" cy="705422"/>
          </a:xfrm>
          <a:prstGeom prst="rect">
            <a:avLst/>
          </a:prstGeom>
        </p:spPr>
      </p:pic>
    </p:spTree>
    <p:extLst>
      <p:ext uri="{BB962C8B-B14F-4D97-AF65-F5344CB8AC3E}">
        <p14:creationId xmlns:p14="http://schemas.microsoft.com/office/powerpoint/2010/main" val="2857930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35</a:t>
            </a:fld>
            <a:endParaRPr lang="uk-UA" dirty="0"/>
          </a:p>
        </p:txBody>
      </p:sp>
      <p:sp>
        <p:nvSpPr>
          <p:cNvPr id="242" name="TextBox 241"/>
          <p:cNvSpPr txBox="1"/>
          <p:nvPr/>
        </p:nvSpPr>
        <p:spPr>
          <a:xfrm>
            <a:off x="533400" y="6017801"/>
            <a:ext cx="5943600" cy="215444"/>
          </a:xfrm>
          <a:prstGeom prst="rect">
            <a:avLst/>
          </a:prstGeom>
          <a:noFill/>
        </p:spPr>
        <p:txBody>
          <a:bodyPr wrap="square" rtlCol="0">
            <a:spAutoFit/>
          </a:bodyPr>
          <a:lstStyle/>
          <a:p>
            <a:pPr fontAlgn="auto">
              <a:spcBef>
                <a:spcPts val="0"/>
              </a:spcBef>
              <a:spcAft>
                <a:spcPts val="0"/>
              </a:spcAft>
              <a:defRPr/>
            </a:pPr>
            <a:r>
              <a:rPr lang="en-GB" sz="800" dirty="0"/>
              <a:t>CSME, clinically significant macular </a:t>
            </a:r>
            <a:r>
              <a:rPr lang="en-GB" sz="800" dirty="0" err="1"/>
              <a:t>edema</a:t>
            </a:r>
            <a:r>
              <a:rPr lang="en-GB" sz="800" dirty="0"/>
              <a:t>; DME, diabetic macular </a:t>
            </a:r>
            <a:r>
              <a:rPr lang="en-GB" sz="800" dirty="0" err="1"/>
              <a:t>edema</a:t>
            </a:r>
            <a:endParaRPr lang="en-US" sz="800" dirty="0"/>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381000"/>
            <a:ext cx="10827102" cy="1371122"/>
          </a:xfrm>
          <a:prstGeom prst="rect">
            <a:avLst/>
          </a:prstGeom>
          <a:noFill/>
        </p:spPr>
        <p:txBody>
          <a:bodyPr vert="horz" wrap="square" lIns="0" tIns="0" rIns="0" bIns="0" rtlCol="0" anchor="ctr" anchorCtr="0">
            <a:normAutofit lnSpcReduction="10000"/>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defRPr/>
            </a:pPr>
            <a:r>
              <a:rPr lang="en-GB" sz="3200" spc="-100" dirty="0"/>
              <a:t>Clear communication is needed between ophthalmologist's and diabetologists to optimize care</a:t>
            </a:r>
            <a:endParaRPr lang="en-US" sz="3200" spc="-100" dirty="0"/>
          </a:p>
        </p:txBody>
      </p:sp>
      <p:sp>
        <p:nvSpPr>
          <p:cNvPr id="49" name="Slide Number Placeholder 7">
            <a:extLst>
              <a:ext uri="{FF2B5EF4-FFF2-40B4-BE49-F238E27FC236}">
                <a16:creationId xmlns:a16="http://schemas.microsoft.com/office/drawing/2014/main" id="{7A89207E-3B80-6440-A55D-77B662B66CA8}"/>
              </a:ext>
            </a:extLst>
          </p:cNvPr>
          <p:cNvSpPr txBox="1">
            <a:spLocks/>
          </p:cNvSpPr>
          <p:nvPr/>
        </p:nvSpPr>
        <p:spPr>
          <a:xfrm>
            <a:off x="24610040" y="5866799"/>
            <a:ext cx="304800" cy="304800"/>
          </a:xfrm>
          <a:prstGeom prst="rect">
            <a:avLst/>
          </a:prstGeom>
        </p:spPr>
        <p:txBody>
          <a:bodyPr vert="horz" lIns="0" tIns="0" rIns="0" bIns="0" rtlCol="0" anchor="t" anchorCtr="0"/>
          <a:lstStyle>
            <a:defPPr>
              <a:defRPr lang="en-US"/>
            </a:defPPr>
            <a:lvl1pPr marL="0" algn="l" defTabSz="1219160" rtl="0" eaLnBrk="1" latinLnBrk="0" hangingPunct="1">
              <a:defRPr lang="en-US" sz="1200" b="0" i="0" kern="1200" spc="0" baseline="0" smtClean="0">
                <a:solidFill>
                  <a:srgbClr val="7F7F7F"/>
                </a:solidFill>
                <a:latin typeface="+mn-lt"/>
                <a:ea typeface="+mn-ea"/>
                <a:cs typeface="+mn-cs"/>
              </a:defRPr>
            </a:lvl1pPr>
            <a:lvl2pPr marL="609580" algn="l" defTabSz="1219160" rtl="0" eaLnBrk="1" latinLnBrk="0" hangingPunct="1">
              <a:defRPr sz="2400" kern="1200">
                <a:solidFill>
                  <a:schemeClr val="tx1"/>
                </a:solidFill>
                <a:latin typeface="+mn-lt"/>
                <a:ea typeface="+mn-ea"/>
                <a:cs typeface="+mn-cs"/>
              </a:defRPr>
            </a:lvl2pPr>
            <a:lvl3pPr marL="1219160" algn="l" defTabSz="1219160" rtl="0" eaLnBrk="1" latinLnBrk="0" hangingPunct="1">
              <a:defRPr sz="2400" kern="1200">
                <a:solidFill>
                  <a:schemeClr val="tx1"/>
                </a:solidFill>
                <a:latin typeface="+mn-lt"/>
                <a:ea typeface="+mn-ea"/>
                <a:cs typeface="+mn-cs"/>
              </a:defRPr>
            </a:lvl3pPr>
            <a:lvl4pPr marL="1828738" algn="l" defTabSz="1219160" rtl="0" eaLnBrk="1" latinLnBrk="0" hangingPunct="1">
              <a:defRPr sz="2400" kern="1200">
                <a:solidFill>
                  <a:schemeClr val="tx1"/>
                </a:solidFill>
                <a:latin typeface="+mn-lt"/>
                <a:ea typeface="+mn-ea"/>
                <a:cs typeface="+mn-cs"/>
              </a:defRPr>
            </a:lvl4pPr>
            <a:lvl5pPr marL="2438319" algn="l" defTabSz="1219160" rtl="0" eaLnBrk="1" latinLnBrk="0" hangingPunct="1">
              <a:defRPr sz="2400" kern="1200">
                <a:solidFill>
                  <a:schemeClr val="tx1"/>
                </a:solidFill>
                <a:latin typeface="+mn-lt"/>
                <a:ea typeface="+mn-ea"/>
                <a:cs typeface="+mn-cs"/>
              </a:defRPr>
            </a:lvl5pPr>
            <a:lvl6pPr marL="3047898" algn="l" defTabSz="1219160" rtl="0" eaLnBrk="1" latinLnBrk="0" hangingPunct="1">
              <a:defRPr sz="2400" kern="1200">
                <a:solidFill>
                  <a:schemeClr val="tx1"/>
                </a:solidFill>
                <a:latin typeface="+mn-lt"/>
                <a:ea typeface="+mn-ea"/>
                <a:cs typeface="+mn-cs"/>
              </a:defRPr>
            </a:lvl6pPr>
            <a:lvl7pPr marL="3657478" algn="l" defTabSz="1219160" rtl="0" eaLnBrk="1" latinLnBrk="0" hangingPunct="1">
              <a:defRPr sz="2400" kern="1200">
                <a:solidFill>
                  <a:schemeClr val="tx1"/>
                </a:solidFill>
                <a:latin typeface="+mn-lt"/>
                <a:ea typeface="+mn-ea"/>
                <a:cs typeface="+mn-cs"/>
              </a:defRPr>
            </a:lvl7pPr>
            <a:lvl8pPr marL="4267057" algn="l" defTabSz="1219160" rtl="0" eaLnBrk="1" latinLnBrk="0" hangingPunct="1">
              <a:defRPr sz="2400" kern="1200">
                <a:solidFill>
                  <a:schemeClr val="tx1"/>
                </a:solidFill>
                <a:latin typeface="+mn-lt"/>
                <a:ea typeface="+mn-ea"/>
                <a:cs typeface="+mn-cs"/>
              </a:defRPr>
            </a:lvl8pPr>
            <a:lvl9pPr marL="4876637" algn="l" defTabSz="1219160" rtl="0" eaLnBrk="1" latinLnBrk="0" hangingPunct="1">
              <a:defRPr sz="2400" kern="1200">
                <a:solidFill>
                  <a:schemeClr val="tx1"/>
                </a:solidFill>
                <a:latin typeface="+mn-lt"/>
                <a:ea typeface="+mn-ea"/>
                <a:cs typeface="+mn-cs"/>
              </a:defRPr>
            </a:lvl9pPr>
          </a:lstStyle>
          <a:p>
            <a:fld id="{47547CF9-5B10-D24F-A8D7-45A9778164F7}" type="slidenum">
              <a:rPr lang="uk-UA" smtClean="0"/>
              <a:pPr/>
              <a:t>35</a:t>
            </a:fld>
            <a:endParaRPr lang="uk-UA" dirty="0"/>
          </a:p>
        </p:txBody>
      </p:sp>
      <p:sp>
        <p:nvSpPr>
          <p:cNvPr id="50" name="Rounded Rectangle 49">
            <a:extLst>
              <a:ext uri="{FF2B5EF4-FFF2-40B4-BE49-F238E27FC236}">
                <a16:creationId xmlns:a16="http://schemas.microsoft.com/office/drawing/2014/main" id="{0BD00E5D-409C-1249-A66D-E295BDE3F9F1}"/>
              </a:ext>
            </a:extLst>
          </p:cNvPr>
          <p:cNvSpPr/>
          <p:nvPr/>
        </p:nvSpPr>
        <p:spPr>
          <a:xfrm>
            <a:off x="591247" y="2057400"/>
            <a:ext cx="10968409" cy="707886"/>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endParaRPr lang="en-US" sz="3200"/>
          </a:p>
        </p:txBody>
      </p:sp>
      <p:sp>
        <p:nvSpPr>
          <p:cNvPr id="51" name="TextBox 50">
            <a:extLst>
              <a:ext uri="{FF2B5EF4-FFF2-40B4-BE49-F238E27FC236}">
                <a16:creationId xmlns:a16="http://schemas.microsoft.com/office/drawing/2014/main" id="{D4722A75-A7F2-A54A-97B0-2FBA94A9AFFD}"/>
              </a:ext>
            </a:extLst>
          </p:cNvPr>
          <p:cNvSpPr txBox="1"/>
          <p:nvPr/>
        </p:nvSpPr>
        <p:spPr>
          <a:xfrm>
            <a:off x="632344" y="2057400"/>
            <a:ext cx="10808038" cy="707886"/>
          </a:xfrm>
          <a:prstGeom prst="rect">
            <a:avLst/>
          </a:prstGeom>
          <a:noFill/>
        </p:spPr>
        <p:txBody>
          <a:bodyPr wrap="square" rtlCol="0">
            <a:spAutoFit/>
          </a:bodyPr>
          <a:lstStyle/>
          <a:p>
            <a:pPr lvl="0" algn="ctr">
              <a:defRPr/>
            </a:pPr>
            <a:r>
              <a:rPr lang="en-GB" sz="2000" dirty="0">
                <a:solidFill>
                  <a:schemeClr val="bg1"/>
                </a:solidFill>
                <a:cs typeface="Arial" charset="0"/>
              </a:rPr>
              <a:t>Health care professionals from different disciplines need to be fully aware of all aspects of the patient’s care to ensure effective and appropriate treatment for DR/DME</a:t>
            </a:r>
          </a:p>
        </p:txBody>
      </p:sp>
      <p:sp>
        <p:nvSpPr>
          <p:cNvPr id="2" name="Round Diagonal Corner of Rectangle 1">
            <a:extLst>
              <a:ext uri="{FF2B5EF4-FFF2-40B4-BE49-F238E27FC236}">
                <a16:creationId xmlns:a16="http://schemas.microsoft.com/office/drawing/2014/main" id="{8774E831-2C9F-3145-A860-AC528E7EED8A}"/>
              </a:ext>
            </a:extLst>
          </p:cNvPr>
          <p:cNvSpPr/>
          <p:nvPr/>
        </p:nvSpPr>
        <p:spPr>
          <a:xfrm>
            <a:off x="770709" y="3143304"/>
            <a:ext cx="2526814" cy="2580156"/>
          </a:xfrm>
          <a:prstGeom prst="round2DiagRect">
            <a:avLst/>
          </a:prstGeom>
          <a:solidFill>
            <a:schemeClr val="bg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Oval 12">
            <a:extLst>
              <a:ext uri="{FF2B5EF4-FFF2-40B4-BE49-F238E27FC236}">
                <a16:creationId xmlns:a16="http://schemas.microsoft.com/office/drawing/2014/main" id="{8F8280E3-8D16-EA41-B0A2-C7145742878E}"/>
              </a:ext>
            </a:extLst>
          </p:cNvPr>
          <p:cNvSpPr/>
          <p:nvPr/>
        </p:nvSpPr>
        <p:spPr>
          <a:xfrm>
            <a:off x="578235" y="2918248"/>
            <a:ext cx="967233" cy="96723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Oval 13">
            <a:extLst>
              <a:ext uri="{FF2B5EF4-FFF2-40B4-BE49-F238E27FC236}">
                <a16:creationId xmlns:a16="http://schemas.microsoft.com/office/drawing/2014/main" id="{A0893844-C989-5D41-84FB-02F8B7878452}"/>
              </a:ext>
            </a:extLst>
          </p:cNvPr>
          <p:cNvSpPr/>
          <p:nvPr/>
        </p:nvSpPr>
        <p:spPr>
          <a:xfrm>
            <a:off x="644232" y="2984245"/>
            <a:ext cx="835238" cy="835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TextBox 4">
            <a:extLst>
              <a:ext uri="{FF2B5EF4-FFF2-40B4-BE49-F238E27FC236}">
                <a16:creationId xmlns:a16="http://schemas.microsoft.com/office/drawing/2014/main" id="{42A42DBE-5EF5-4043-A2CE-30C6F0C0B70E}"/>
              </a:ext>
            </a:extLst>
          </p:cNvPr>
          <p:cNvSpPr txBox="1"/>
          <p:nvPr/>
        </p:nvSpPr>
        <p:spPr>
          <a:xfrm>
            <a:off x="882149" y="4010904"/>
            <a:ext cx="2192586" cy="1323439"/>
          </a:xfrm>
          <a:prstGeom prst="rect">
            <a:avLst/>
          </a:prstGeom>
          <a:noFill/>
        </p:spPr>
        <p:txBody>
          <a:bodyPr wrap="square" rtlCol="0">
            <a:spAutoFit/>
          </a:bodyPr>
          <a:lstStyle/>
          <a:p>
            <a:r>
              <a:rPr lang="en-GB" sz="1600" dirty="0"/>
              <a:t>Providing complete patient notes and ensuring patient follow-up</a:t>
            </a:r>
            <a:endParaRPr lang="en-US" sz="1600" dirty="0"/>
          </a:p>
          <a:p>
            <a:endParaRPr lang="en-US" sz="1600" dirty="0"/>
          </a:p>
        </p:txBody>
      </p:sp>
      <p:pic>
        <p:nvPicPr>
          <p:cNvPr id="6" name="Picture 5">
            <a:extLst>
              <a:ext uri="{FF2B5EF4-FFF2-40B4-BE49-F238E27FC236}">
                <a16:creationId xmlns:a16="http://schemas.microsoft.com/office/drawing/2014/main" id="{12D20DB6-F165-1E4F-8157-1D1D8AB811D7}"/>
              </a:ext>
            </a:extLst>
          </p:cNvPr>
          <p:cNvPicPr>
            <a:picLocks noChangeAspect="1"/>
          </p:cNvPicPr>
          <p:nvPr/>
        </p:nvPicPr>
        <p:blipFill>
          <a:blip r:embed="rId2">
            <a:biLevel thresh="50000"/>
          </a:blip>
          <a:stretch>
            <a:fillRect/>
          </a:stretch>
        </p:blipFill>
        <p:spPr>
          <a:xfrm>
            <a:off x="798772" y="3187753"/>
            <a:ext cx="526158" cy="350772"/>
          </a:xfrm>
          <a:prstGeom prst="rect">
            <a:avLst/>
          </a:prstGeom>
        </p:spPr>
      </p:pic>
      <p:sp>
        <p:nvSpPr>
          <p:cNvPr id="17" name="Round Diagonal Corner of Rectangle 16">
            <a:extLst>
              <a:ext uri="{FF2B5EF4-FFF2-40B4-BE49-F238E27FC236}">
                <a16:creationId xmlns:a16="http://schemas.microsoft.com/office/drawing/2014/main" id="{320808B2-021A-FA45-A982-71A7D6FAC997}"/>
              </a:ext>
            </a:extLst>
          </p:cNvPr>
          <p:cNvSpPr/>
          <p:nvPr/>
        </p:nvSpPr>
        <p:spPr>
          <a:xfrm>
            <a:off x="3644537" y="3143304"/>
            <a:ext cx="2438400" cy="2580156"/>
          </a:xfrm>
          <a:prstGeom prst="round2DiagRect">
            <a:avLst/>
          </a:prstGeom>
          <a:solidFill>
            <a:schemeClr val="bg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Oval 17">
            <a:extLst>
              <a:ext uri="{FF2B5EF4-FFF2-40B4-BE49-F238E27FC236}">
                <a16:creationId xmlns:a16="http://schemas.microsoft.com/office/drawing/2014/main" id="{40A21C12-E5BC-4A4C-9EB2-8D63540CA5C5}"/>
              </a:ext>
            </a:extLst>
          </p:cNvPr>
          <p:cNvSpPr/>
          <p:nvPr/>
        </p:nvSpPr>
        <p:spPr>
          <a:xfrm>
            <a:off x="3452063" y="2918248"/>
            <a:ext cx="967233" cy="96723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Oval 18">
            <a:extLst>
              <a:ext uri="{FF2B5EF4-FFF2-40B4-BE49-F238E27FC236}">
                <a16:creationId xmlns:a16="http://schemas.microsoft.com/office/drawing/2014/main" id="{5A7D8CFD-EF02-0142-B00B-3151643C0C17}"/>
              </a:ext>
            </a:extLst>
          </p:cNvPr>
          <p:cNvSpPr/>
          <p:nvPr/>
        </p:nvSpPr>
        <p:spPr>
          <a:xfrm>
            <a:off x="3518060" y="2984245"/>
            <a:ext cx="835238" cy="835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extBox 19">
            <a:extLst>
              <a:ext uri="{FF2B5EF4-FFF2-40B4-BE49-F238E27FC236}">
                <a16:creationId xmlns:a16="http://schemas.microsoft.com/office/drawing/2014/main" id="{F67F2467-1C5F-EB4D-B76D-0EE316408D77}"/>
              </a:ext>
            </a:extLst>
          </p:cNvPr>
          <p:cNvSpPr txBox="1"/>
          <p:nvPr/>
        </p:nvSpPr>
        <p:spPr>
          <a:xfrm>
            <a:off x="3694637" y="3973585"/>
            <a:ext cx="2453437" cy="1323439"/>
          </a:xfrm>
          <a:prstGeom prst="rect">
            <a:avLst/>
          </a:prstGeom>
          <a:noFill/>
        </p:spPr>
        <p:txBody>
          <a:bodyPr wrap="square" rtlCol="0">
            <a:spAutoFit/>
          </a:bodyPr>
          <a:lstStyle/>
          <a:p>
            <a:pPr lvl="0"/>
            <a:r>
              <a:rPr lang="en-GB" sz="1600" dirty="0"/>
              <a:t>Reinforcing targets to reduce development </a:t>
            </a:r>
            <a:br>
              <a:rPr lang="en-GB" sz="1600" dirty="0"/>
            </a:br>
            <a:r>
              <a:rPr lang="en-GB" sz="1600" dirty="0"/>
              <a:t>of CSME  e.g. </a:t>
            </a:r>
            <a:r>
              <a:rPr lang="en-US" sz="1600" dirty="0"/>
              <a:t>HbA</a:t>
            </a:r>
            <a:r>
              <a:rPr lang="en-US" sz="1600" baseline="-25000" dirty="0"/>
              <a:t>1c</a:t>
            </a:r>
            <a:r>
              <a:rPr lang="en-US" sz="1600" dirty="0"/>
              <a:t>&lt;7% and BP &lt;120/80 mm Hg</a:t>
            </a:r>
          </a:p>
        </p:txBody>
      </p:sp>
      <p:sp>
        <p:nvSpPr>
          <p:cNvPr id="7" name="TextBox 6">
            <a:extLst>
              <a:ext uri="{FF2B5EF4-FFF2-40B4-BE49-F238E27FC236}">
                <a16:creationId xmlns:a16="http://schemas.microsoft.com/office/drawing/2014/main" id="{8D1257A2-B583-E543-BE05-8E8F17295C61}"/>
              </a:ext>
            </a:extLst>
          </p:cNvPr>
          <p:cNvSpPr txBox="1"/>
          <p:nvPr/>
        </p:nvSpPr>
        <p:spPr>
          <a:xfrm>
            <a:off x="1914898" y="3276915"/>
            <a:ext cx="385042" cy="523220"/>
          </a:xfrm>
          <a:prstGeom prst="rect">
            <a:avLst/>
          </a:prstGeom>
          <a:noFill/>
        </p:spPr>
        <p:txBody>
          <a:bodyPr wrap="none" rtlCol="0">
            <a:spAutoFit/>
          </a:bodyPr>
          <a:lstStyle/>
          <a:p>
            <a:r>
              <a:rPr lang="en-US" sz="2800" b="1" dirty="0"/>
              <a:t>1</a:t>
            </a:r>
          </a:p>
        </p:txBody>
      </p:sp>
      <p:sp>
        <p:nvSpPr>
          <p:cNvPr id="24" name="TextBox 23">
            <a:extLst>
              <a:ext uri="{FF2B5EF4-FFF2-40B4-BE49-F238E27FC236}">
                <a16:creationId xmlns:a16="http://schemas.microsoft.com/office/drawing/2014/main" id="{24CC2584-0D61-BE47-AAEC-7C8AFA13B907}"/>
              </a:ext>
            </a:extLst>
          </p:cNvPr>
          <p:cNvSpPr txBox="1"/>
          <p:nvPr/>
        </p:nvSpPr>
        <p:spPr>
          <a:xfrm>
            <a:off x="4736475" y="3276915"/>
            <a:ext cx="385042" cy="523220"/>
          </a:xfrm>
          <a:prstGeom prst="rect">
            <a:avLst/>
          </a:prstGeom>
          <a:noFill/>
        </p:spPr>
        <p:txBody>
          <a:bodyPr wrap="none" rtlCol="0">
            <a:spAutoFit/>
          </a:bodyPr>
          <a:lstStyle/>
          <a:p>
            <a:r>
              <a:rPr lang="en-US" sz="2800" b="1" dirty="0"/>
              <a:t>2</a:t>
            </a:r>
          </a:p>
        </p:txBody>
      </p:sp>
      <p:sp>
        <p:nvSpPr>
          <p:cNvPr id="25" name="Round Diagonal Corner of Rectangle 24">
            <a:extLst>
              <a:ext uri="{FF2B5EF4-FFF2-40B4-BE49-F238E27FC236}">
                <a16:creationId xmlns:a16="http://schemas.microsoft.com/office/drawing/2014/main" id="{8E28C705-833A-AD49-9771-079B1059BC18}"/>
              </a:ext>
            </a:extLst>
          </p:cNvPr>
          <p:cNvSpPr/>
          <p:nvPr/>
        </p:nvSpPr>
        <p:spPr>
          <a:xfrm>
            <a:off x="6466115" y="3143304"/>
            <a:ext cx="2526814" cy="2580156"/>
          </a:xfrm>
          <a:prstGeom prst="round2DiagRect">
            <a:avLst/>
          </a:prstGeom>
          <a:solidFill>
            <a:schemeClr val="bg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6" name="Oval 25">
            <a:extLst>
              <a:ext uri="{FF2B5EF4-FFF2-40B4-BE49-F238E27FC236}">
                <a16:creationId xmlns:a16="http://schemas.microsoft.com/office/drawing/2014/main" id="{0BC50743-82EC-7B42-A890-EBBD2E3BB0EC}"/>
              </a:ext>
            </a:extLst>
          </p:cNvPr>
          <p:cNvSpPr/>
          <p:nvPr/>
        </p:nvSpPr>
        <p:spPr>
          <a:xfrm>
            <a:off x="6273641" y="2918248"/>
            <a:ext cx="967233" cy="96723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7" name="Oval 26">
            <a:extLst>
              <a:ext uri="{FF2B5EF4-FFF2-40B4-BE49-F238E27FC236}">
                <a16:creationId xmlns:a16="http://schemas.microsoft.com/office/drawing/2014/main" id="{69AB6160-4C92-AD4C-A7F6-37BBDD4FC786}"/>
              </a:ext>
            </a:extLst>
          </p:cNvPr>
          <p:cNvSpPr/>
          <p:nvPr/>
        </p:nvSpPr>
        <p:spPr>
          <a:xfrm>
            <a:off x="6339638" y="2984245"/>
            <a:ext cx="835238" cy="835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TextBox 27">
            <a:extLst>
              <a:ext uri="{FF2B5EF4-FFF2-40B4-BE49-F238E27FC236}">
                <a16:creationId xmlns:a16="http://schemas.microsoft.com/office/drawing/2014/main" id="{B4C81415-3D01-DC4A-AB3D-2113850CE173}"/>
              </a:ext>
            </a:extLst>
          </p:cNvPr>
          <p:cNvSpPr txBox="1"/>
          <p:nvPr/>
        </p:nvSpPr>
        <p:spPr>
          <a:xfrm>
            <a:off x="6577555" y="4010904"/>
            <a:ext cx="2192586" cy="1569660"/>
          </a:xfrm>
          <a:prstGeom prst="rect">
            <a:avLst/>
          </a:prstGeom>
          <a:noFill/>
        </p:spPr>
        <p:txBody>
          <a:bodyPr wrap="square" rtlCol="0">
            <a:spAutoFit/>
          </a:bodyPr>
          <a:lstStyle/>
          <a:p>
            <a:pPr lvl="0"/>
            <a:r>
              <a:rPr lang="en-GB" sz="1600" dirty="0"/>
              <a:t>Review of  systemic treatments following DME diagnosis along with potential risks associated with VEGF suppression</a:t>
            </a:r>
            <a:endParaRPr lang="en-US" sz="1600" dirty="0"/>
          </a:p>
        </p:txBody>
      </p:sp>
      <p:sp>
        <p:nvSpPr>
          <p:cNvPr id="30" name="Round Diagonal Corner of Rectangle 29">
            <a:extLst>
              <a:ext uri="{FF2B5EF4-FFF2-40B4-BE49-F238E27FC236}">
                <a16:creationId xmlns:a16="http://schemas.microsoft.com/office/drawing/2014/main" id="{2A428B26-8E4C-F64D-9736-39A6135278C5}"/>
              </a:ext>
            </a:extLst>
          </p:cNvPr>
          <p:cNvSpPr/>
          <p:nvPr/>
        </p:nvSpPr>
        <p:spPr>
          <a:xfrm>
            <a:off x="9339943" y="3143304"/>
            <a:ext cx="2438400" cy="2580156"/>
          </a:xfrm>
          <a:prstGeom prst="round2DiagRect">
            <a:avLst/>
          </a:prstGeom>
          <a:solidFill>
            <a:schemeClr val="bg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1" name="Oval 30">
            <a:extLst>
              <a:ext uri="{FF2B5EF4-FFF2-40B4-BE49-F238E27FC236}">
                <a16:creationId xmlns:a16="http://schemas.microsoft.com/office/drawing/2014/main" id="{1206B983-C80E-9B4B-AAB0-C4791F05702E}"/>
              </a:ext>
            </a:extLst>
          </p:cNvPr>
          <p:cNvSpPr/>
          <p:nvPr/>
        </p:nvSpPr>
        <p:spPr>
          <a:xfrm>
            <a:off x="9147469" y="2918248"/>
            <a:ext cx="967233" cy="96723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2" name="Oval 31">
            <a:extLst>
              <a:ext uri="{FF2B5EF4-FFF2-40B4-BE49-F238E27FC236}">
                <a16:creationId xmlns:a16="http://schemas.microsoft.com/office/drawing/2014/main" id="{650AEB35-51DE-4843-B6F8-6B115615D98B}"/>
              </a:ext>
            </a:extLst>
          </p:cNvPr>
          <p:cNvSpPr/>
          <p:nvPr/>
        </p:nvSpPr>
        <p:spPr>
          <a:xfrm>
            <a:off x="9213466" y="2984245"/>
            <a:ext cx="835238" cy="835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3" name="TextBox 32">
            <a:extLst>
              <a:ext uri="{FF2B5EF4-FFF2-40B4-BE49-F238E27FC236}">
                <a16:creationId xmlns:a16="http://schemas.microsoft.com/office/drawing/2014/main" id="{721F318F-A8F5-BC4A-9F20-0E32745EF767}"/>
              </a:ext>
            </a:extLst>
          </p:cNvPr>
          <p:cNvSpPr txBox="1"/>
          <p:nvPr/>
        </p:nvSpPr>
        <p:spPr>
          <a:xfrm>
            <a:off x="9390043" y="3973585"/>
            <a:ext cx="2453437" cy="1323439"/>
          </a:xfrm>
          <a:prstGeom prst="rect">
            <a:avLst/>
          </a:prstGeom>
          <a:noFill/>
        </p:spPr>
        <p:txBody>
          <a:bodyPr wrap="square" rtlCol="0">
            <a:spAutoFit/>
          </a:bodyPr>
          <a:lstStyle/>
          <a:p>
            <a:pPr lvl="0"/>
            <a:r>
              <a:rPr lang="en-GB" sz="1600" dirty="0"/>
              <a:t>Consistent  communication to patients about lifestyle modifications and</a:t>
            </a:r>
            <a:endParaRPr lang="en-US" sz="1600" dirty="0"/>
          </a:p>
          <a:p>
            <a:pPr lvl="0"/>
            <a:r>
              <a:rPr lang="en-GB" sz="1600" dirty="0"/>
              <a:t>diabetes management</a:t>
            </a:r>
            <a:endParaRPr lang="en-US" sz="1600" dirty="0"/>
          </a:p>
        </p:txBody>
      </p:sp>
      <p:sp>
        <p:nvSpPr>
          <p:cNvPr id="36" name="TextBox 35">
            <a:extLst>
              <a:ext uri="{FF2B5EF4-FFF2-40B4-BE49-F238E27FC236}">
                <a16:creationId xmlns:a16="http://schemas.microsoft.com/office/drawing/2014/main" id="{6921DA6A-B132-1241-84F5-456549EE7F77}"/>
              </a:ext>
            </a:extLst>
          </p:cNvPr>
          <p:cNvSpPr txBox="1"/>
          <p:nvPr/>
        </p:nvSpPr>
        <p:spPr>
          <a:xfrm>
            <a:off x="7610304" y="3276915"/>
            <a:ext cx="385042" cy="523220"/>
          </a:xfrm>
          <a:prstGeom prst="rect">
            <a:avLst/>
          </a:prstGeom>
          <a:noFill/>
        </p:spPr>
        <p:txBody>
          <a:bodyPr wrap="none" rtlCol="0">
            <a:spAutoFit/>
          </a:bodyPr>
          <a:lstStyle/>
          <a:p>
            <a:r>
              <a:rPr lang="en-US" sz="2800" b="1" dirty="0"/>
              <a:t>3</a:t>
            </a:r>
          </a:p>
        </p:txBody>
      </p:sp>
      <p:sp>
        <p:nvSpPr>
          <p:cNvPr id="37" name="TextBox 36">
            <a:extLst>
              <a:ext uri="{FF2B5EF4-FFF2-40B4-BE49-F238E27FC236}">
                <a16:creationId xmlns:a16="http://schemas.microsoft.com/office/drawing/2014/main" id="{A70FA491-AC2D-0749-BA3D-9ADB29DF92B2}"/>
              </a:ext>
            </a:extLst>
          </p:cNvPr>
          <p:cNvSpPr txBox="1"/>
          <p:nvPr/>
        </p:nvSpPr>
        <p:spPr>
          <a:xfrm>
            <a:off x="10431881" y="3276915"/>
            <a:ext cx="385042" cy="523220"/>
          </a:xfrm>
          <a:prstGeom prst="rect">
            <a:avLst/>
          </a:prstGeom>
          <a:noFill/>
        </p:spPr>
        <p:txBody>
          <a:bodyPr wrap="none" rtlCol="0">
            <a:spAutoFit/>
          </a:bodyPr>
          <a:lstStyle/>
          <a:p>
            <a:r>
              <a:rPr lang="en-US" sz="2800" b="1" dirty="0"/>
              <a:t>4</a:t>
            </a:r>
          </a:p>
        </p:txBody>
      </p:sp>
      <p:pic>
        <p:nvPicPr>
          <p:cNvPr id="8" name="Picture 7">
            <a:extLst>
              <a:ext uri="{FF2B5EF4-FFF2-40B4-BE49-F238E27FC236}">
                <a16:creationId xmlns:a16="http://schemas.microsoft.com/office/drawing/2014/main" id="{597CF80F-BAEC-F642-95E8-D8E5EDCA356A}"/>
              </a:ext>
            </a:extLst>
          </p:cNvPr>
          <p:cNvPicPr>
            <a:picLocks noChangeAspect="1"/>
          </p:cNvPicPr>
          <p:nvPr/>
        </p:nvPicPr>
        <p:blipFill>
          <a:blip r:embed="rId3"/>
          <a:stretch>
            <a:fillRect/>
          </a:stretch>
        </p:blipFill>
        <p:spPr>
          <a:xfrm>
            <a:off x="3642286" y="3099742"/>
            <a:ext cx="564249" cy="566462"/>
          </a:xfrm>
          <a:prstGeom prst="rect">
            <a:avLst/>
          </a:prstGeom>
        </p:spPr>
      </p:pic>
      <p:pic>
        <p:nvPicPr>
          <p:cNvPr id="9" name="Picture 8">
            <a:extLst>
              <a:ext uri="{FF2B5EF4-FFF2-40B4-BE49-F238E27FC236}">
                <a16:creationId xmlns:a16="http://schemas.microsoft.com/office/drawing/2014/main" id="{2AF256BE-C865-694C-97E3-113508E4B7DD}"/>
              </a:ext>
            </a:extLst>
          </p:cNvPr>
          <p:cNvPicPr>
            <a:picLocks noChangeAspect="1"/>
          </p:cNvPicPr>
          <p:nvPr/>
        </p:nvPicPr>
        <p:blipFill>
          <a:blip r:embed="rId4">
            <a:biLevel thresh="50000"/>
          </a:blip>
          <a:stretch>
            <a:fillRect/>
          </a:stretch>
        </p:blipFill>
        <p:spPr>
          <a:xfrm>
            <a:off x="6550469" y="3147764"/>
            <a:ext cx="364288" cy="517672"/>
          </a:xfrm>
          <a:prstGeom prst="rect">
            <a:avLst/>
          </a:prstGeom>
        </p:spPr>
      </p:pic>
      <p:pic>
        <p:nvPicPr>
          <p:cNvPr id="10" name="Picture 9">
            <a:extLst>
              <a:ext uri="{FF2B5EF4-FFF2-40B4-BE49-F238E27FC236}">
                <a16:creationId xmlns:a16="http://schemas.microsoft.com/office/drawing/2014/main" id="{F8613C8B-4395-9342-82DC-556430F3F64A}"/>
              </a:ext>
            </a:extLst>
          </p:cNvPr>
          <p:cNvPicPr>
            <a:picLocks noChangeAspect="1"/>
          </p:cNvPicPr>
          <p:nvPr/>
        </p:nvPicPr>
        <p:blipFill>
          <a:blip r:embed="rId5"/>
          <a:stretch>
            <a:fillRect/>
          </a:stretch>
        </p:blipFill>
        <p:spPr>
          <a:xfrm>
            <a:off x="9310108" y="3119490"/>
            <a:ext cx="611086" cy="564748"/>
          </a:xfrm>
          <a:prstGeom prst="rect">
            <a:avLst/>
          </a:prstGeom>
        </p:spPr>
      </p:pic>
      <p:grpSp>
        <p:nvGrpSpPr>
          <p:cNvPr id="34" name="Group 33">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35" name="Pie 34">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8" name="Block Arc 3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9" name="Picture 38">
            <a:extLst>
              <a:ext uri="{FF2B5EF4-FFF2-40B4-BE49-F238E27FC236}">
                <a16:creationId xmlns:a16="http://schemas.microsoft.com/office/drawing/2014/main" id="{951B298D-4A9F-054C-BA6A-8A4048E19951}"/>
              </a:ext>
            </a:extLst>
          </p:cNvPr>
          <p:cNvPicPr>
            <a:picLocks noChangeAspect="1"/>
          </p:cNvPicPr>
          <p:nvPr/>
        </p:nvPicPr>
        <p:blipFill>
          <a:blip r:embed="rId6"/>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3749737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36</a:t>
            </a:fld>
            <a:endParaRPr lang="uk-UA" dirty="0"/>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80" y="386781"/>
            <a:ext cx="11578720"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defRPr/>
            </a:pPr>
            <a:r>
              <a:rPr lang="en-US" altLang="en-US" sz="3200" spc="-100" dirty="0"/>
              <a:t>Summary</a:t>
            </a:r>
            <a:endParaRPr lang="en-US" sz="3200" spc="-100" dirty="0"/>
          </a:p>
        </p:txBody>
      </p:sp>
      <p:sp>
        <p:nvSpPr>
          <p:cNvPr id="49" name="Slide Number Placeholder 7">
            <a:extLst>
              <a:ext uri="{FF2B5EF4-FFF2-40B4-BE49-F238E27FC236}">
                <a16:creationId xmlns:a16="http://schemas.microsoft.com/office/drawing/2014/main" id="{7A89207E-3B80-6440-A55D-77B662B66CA8}"/>
              </a:ext>
            </a:extLst>
          </p:cNvPr>
          <p:cNvSpPr txBox="1">
            <a:spLocks/>
          </p:cNvSpPr>
          <p:nvPr/>
        </p:nvSpPr>
        <p:spPr>
          <a:xfrm>
            <a:off x="24610040" y="5866799"/>
            <a:ext cx="304800" cy="304800"/>
          </a:xfrm>
          <a:prstGeom prst="rect">
            <a:avLst/>
          </a:prstGeom>
        </p:spPr>
        <p:txBody>
          <a:bodyPr vert="horz" lIns="0" tIns="0" rIns="0" bIns="0" rtlCol="0" anchor="t" anchorCtr="0"/>
          <a:lstStyle>
            <a:defPPr>
              <a:defRPr lang="en-US"/>
            </a:defPPr>
            <a:lvl1pPr marL="0" algn="l" defTabSz="1219160" rtl="0" eaLnBrk="1" latinLnBrk="0" hangingPunct="1">
              <a:defRPr lang="en-US" sz="1200" b="0" i="0" kern="1200" spc="0" baseline="0" smtClean="0">
                <a:solidFill>
                  <a:srgbClr val="7F7F7F"/>
                </a:solidFill>
                <a:latin typeface="+mn-lt"/>
                <a:ea typeface="+mn-ea"/>
                <a:cs typeface="+mn-cs"/>
              </a:defRPr>
            </a:lvl1pPr>
            <a:lvl2pPr marL="609580" algn="l" defTabSz="1219160" rtl="0" eaLnBrk="1" latinLnBrk="0" hangingPunct="1">
              <a:defRPr sz="2400" kern="1200">
                <a:solidFill>
                  <a:schemeClr val="tx1"/>
                </a:solidFill>
                <a:latin typeface="+mn-lt"/>
                <a:ea typeface="+mn-ea"/>
                <a:cs typeface="+mn-cs"/>
              </a:defRPr>
            </a:lvl2pPr>
            <a:lvl3pPr marL="1219160" algn="l" defTabSz="1219160" rtl="0" eaLnBrk="1" latinLnBrk="0" hangingPunct="1">
              <a:defRPr sz="2400" kern="1200">
                <a:solidFill>
                  <a:schemeClr val="tx1"/>
                </a:solidFill>
                <a:latin typeface="+mn-lt"/>
                <a:ea typeface="+mn-ea"/>
                <a:cs typeface="+mn-cs"/>
              </a:defRPr>
            </a:lvl3pPr>
            <a:lvl4pPr marL="1828738" algn="l" defTabSz="1219160" rtl="0" eaLnBrk="1" latinLnBrk="0" hangingPunct="1">
              <a:defRPr sz="2400" kern="1200">
                <a:solidFill>
                  <a:schemeClr val="tx1"/>
                </a:solidFill>
                <a:latin typeface="+mn-lt"/>
                <a:ea typeface="+mn-ea"/>
                <a:cs typeface="+mn-cs"/>
              </a:defRPr>
            </a:lvl4pPr>
            <a:lvl5pPr marL="2438319" algn="l" defTabSz="1219160" rtl="0" eaLnBrk="1" latinLnBrk="0" hangingPunct="1">
              <a:defRPr sz="2400" kern="1200">
                <a:solidFill>
                  <a:schemeClr val="tx1"/>
                </a:solidFill>
                <a:latin typeface="+mn-lt"/>
                <a:ea typeface="+mn-ea"/>
                <a:cs typeface="+mn-cs"/>
              </a:defRPr>
            </a:lvl5pPr>
            <a:lvl6pPr marL="3047898" algn="l" defTabSz="1219160" rtl="0" eaLnBrk="1" latinLnBrk="0" hangingPunct="1">
              <a:defRPr sz="2400" kern="1200">
                <a:solidFill>
                  <a:schemeClr val="tx1"/>
                </a:solidFill>
                <a:latin typeface="+mn-lt"/>
                <a:ea typeface="+mn-ea"/>
                <a:cs typeface="+mn-cs"/>
              </a:defRPr>
            </a:lvl6pPr>
            <a:lvl7pPr marL="3657478" algn="l" defTabSz="1219160" rtl="0" eaLnBrk="1" latinLnBrk="0" hangingPunct="1">
              <a:defRPr sz="2400" kern="1200">
                <a:solidFill>
                  <a:schemeClr val="tx1"/>
                </a:solidFill>
                <a:latin typeface="+mn-lt"/>
                <a:ea typeface="+mn-ea"/>
                <a:cs typeface="+mn-cs"/>
              </a:defRPr>
            </a:lvl7pPr>
            <a:lvl8pPr marL="4267057" algn="l" defTabSz="1219160" rtl="0" eaLnBrk="1" latinLnBrk="0" hangingPunct="1">
              <a:defRPr sz="2400" kern="1200">
                <a:solidFill>
                  <a:schemeClr val="tx1"/>
                </a:solidFill>
                <a:latin typeface="+mn-lt"/>
                <a:ea typeface="+mn-ea"/>
                <a:cs typeface="+mn-cs"/>
              </a:defRPr>
            </a:lvl8pPr>
            <a:lvl9pPr marL="4876637" algn="l" defTabSz="1219160" rtl="0" eaLnBrk="1" latinLnBrk="0" hangingPunct="1">
              <a:defRPr sz="2400" kern="1200">
                <a:solidFill>
                  <a:schemeClr val="tx1"/>
                </a:solidFill>
                <a:latin typeface="+mn-lt"/>
                <a:ea typeface="+mn-ea"/>
                <a:cs typeface="+mn-cs"/>
              </a:defRPr>
            </a:lvl9pPr>
          </a:lstStyle>
          <a:p>
            <a:fld id="{47547CF9-5B10-D24F-A8D7-45A9778164F7}" type="slidenum">
              <a:rPr lang="uk-UA" smtClean="0"/>
              <a:pPr/>
              <a:t>36</a:t>
            </a:fld>
            <a:endParaRPr lang="uk-UA" dirty="0"/>
          </a:p>
        </p:txBody>
      </p:sp>
      <p:sp>
        <p:nvSpPr>
          <p:cNvPr id="14" name="Slide Number Placeholder 5">
            <a:extLst>
              <a:ext uri="{FF2B5EF4-FFF2-40B4-BE49-F238E27FC236}">
                <a16:creationId xmlns:a16="http://schemas.microsoft.com/office/drawing/2014/main" id="{DF4E6D1D-8BB7-9042-8882-AF57DE10E0E3}"/>
              </a:ext>
            </a:extLst>
          </p:cNvPr>
          <p:cNvSpPr txBox="1">
            <a:spLocks/>
          </p:cNvSpPr>
          <p:nvPr/>
        </p:nvSpPr>
        <p:spPr>
          <a:xfrm>
            <a:off x="20783124" y="5953463"/>
            <a:ext cx="2743200" cy="365125"/>
          </a:xfrm>
          <a:prstGeom prst="rect">
            <a:avLst/>
          </a:prstGeom>
        </p:spPr>
        <p:txBody>
          <a:bodyPr vert="horz" lIns="0" tIns="0" rIns="0" bIns="0" spcCol="182880" rtlCol="0" anchor="b">
            <a:spAutoFit/>
          </a:bodyPr>
          <a:lstStyle>
            <a:lvl1pPr marL="0" indent="0" algn="l" defTabSz="1219018" rtl="0" eaLnBrk="1" latinLnBrk="0" hangingPunct="1">
              <a:spcBef>
                <a:spcPts val="0"/>
              </a:spcBef>
              <a:spcAft>
                <a:spcPts val="0"/>
              </a:spcAft>
              <a:buClrTx/>
              <a:buSzPct val="100000"/>
              <a:buFont typeface="+mj-lt"/>
              <a:buNone/>
              <a:tabLst>
                <a:tab pos="5331084" algn="r"/>
                <a:tab pos="10971155" algn="r"/>
              </a:tabLst>
              <a:defRPr sz="800" b="0" i="0" kern="1200" spc="0" baseline="0">
                <a:solidFill>
                  <a:srgbClr val="838383"/>
                </a:solidFill>
                <a:latin typeface="+mn-lt"/>
                <a:ea typeface="+mn-ea"/>
                <a:cs typeface="+mn-cs"/>
              </a:defRPr>
            </a:lvl1pPr>
            <a:lvl2pPr marL="304749" indent="0" algn="l" defTabSz="1219018" rtl="0" eaLnBrk="1" latinLnBrk="0" hangingPunct="1">
              <a:spcBef>
                <a:spcPts val="0"/>
              </a:spcBef>
              <a:spcAft>
                <a:spcPts val="0"/>
              </a:spcAft>
              <a:buClrTx/>
              <a:buSzPct val="100000"/>
              <a:buFont typeface="Arial" pitchFamily="34" charset="0"/>
              <a:buNone/>
              <a:defRPr sz="800" b="0" i="0" kern="1200" spc="0" baseline="0">
                <a:solidFill>
                  <a:schemeClr val="tx1"/>
                </a:solidFill>
                <a:latin typeface="+mn-lt"/>
                <a:ea typeface="+mn-ea"/>
                <a:cs typeface="+mn-cs"/>
              </a:defRPr>
            </a:lvl2pPr>
            <a:lvl3pPr marL="609494" indent="0" algn="l" defTabSz="1219018" rtl="0" eaLnBrk="1" latinLnBrk="0" hangingPunct="1">
              <a:spcBef>
                <a:spcPts val="0"/>
              </a:spcBef>
              <a:spcAft>
                <a:spcPts val="0"/>
              </a:spcAft>
              <a:buClrTx/>
              <a:buSzPct val="100000"/>
              <a:buFont typeface="Arial" pitchFamily="34" charset="0"/>
              <a:buNone/>
              <a:defRPr sz="800" b="0" i="0" kern="1200" spc="0" baseline="0">
                <a:solidFill>
                  <a:schemeClr val="tx1"/>
                </a:solidFill>
                <a:latin typeface="+mn-lt"/>
                <a:ea typeface="+mn-ea"/>
                <a:cs typeface="+mn-cs"/>
              </a:defRPr>
            </a:lvl3pPr>
            <a:lvl4pPr marL="914242" indent="0" algn="l" defTabSz="1219018" rtl="0" eaLnBrk="1" latinLnBrk="0" hangingPunct="1">
              <a:spcBef>
                <a:spcPts val="0"/>
              </a:spcBef>
              <a:spcAft>
                <a:spcPts val="0"/>
              </a:spcAft>
              <a:buClrTx/>
              <a:buSzPct val="100000"/>
              <a:buFont typeface="Arial" pitchFamily="34" charset="0"/>
              <a:buNone/>
              <a:defRPr sz="800" b="0" i="0" kern="1200" spc="0" baseline="0">
                <a:solidFill>
                  <a:schemeClr val="tx1"/>
                </a:solidFill>
                <a:latin typeface="+mn-lt"/>
                <a:ea typeface="+mn-ea"/>
                <a:cs typeface="+mn-cs"/>
              </a:defRPr>
            </a:lvl4pPr>
            <a:lvl5pPr marL="1218988" indent="0" algn="l" defTabSz="1219018" rtl="0" eaLnBrk="1" latinLnBrk="0" hangingPunct="1">
              <a:spcBef>
                <a:spcPts val="0"/>
              </a:spcBef>
              <a:spcAft>
                <a:spcPts val="0"/>
              </a:spcAft>
              <a:buClrTx/>
              <a:buSzPct val="100000"/>
              <a:buFont typeface="Arial" pitchFamily="34" charset="0"/>
              <a:buNone/>
              <a:defRPr sz="800" b="0" i="0" kern="1200" spc="0" baseline="0">
                <a:solidFill>
                  <a:schemeClr val="tx1"/>
                </a:solidFill>
                <a:latin typeface="+mn-lt"/>
                <a:ea typeface="+mn-ea"/>
                <a:cs typeface="+mn-cs"/>
              </a:defRPr>
            </a:lvl5pPr>
            <a:lvl6pPr marL="3352297"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3"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fld id="{43312093-CCDF-4344-845C-695A82062E9F}" type="slidenum">
              <a:rPr lang="en-US" smtClean="0"/>
              <a:pPr/>
              <a:t>36</a:t>
            </a:fld>
            <a:endParaRPr lang="en-US"/>
          </a:p>
        </p:txBody>
      </p:sp>
      <p:sp>
        <p:nvSpPr>
          <p:cNvPr id="17" name="Rounded Rectangle 16">
            <a:extLst>
              <a:ext uri="{FF2B5EF4-FFF2-40B4-BE49-F238E27FC236}">
                <a16:creationId xmlns:a16="http://schemas.microsoft.com/office/drawing/2014/main" id="{2F7BDFB2-98E4-F042-98D7-92E29B3C39E4}"/>
              </a:ext>
            </a:extLst>
          </p:cNvPr>
          <p:cNvSpPr/>
          <p:nvPr/>
        </p:nvSpPr>
        <p:spPr>
          <a:xfrm>
            <a:off x="643693" y="1620371"/>
            <a:ext cx="10749977" cy="797428"/>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Round Same-side Corner of Rectangle 17">
            <a:extLst>
              <a:ext uri="{FF2B5EF4-FFF2-40B4-BE49-F238E27FC236}">
                <a16:creationId xmlns:a16="http://schemas.microsoft.com/office/drawing/2014/main" id="{5C04DFB3-50C3-4B40-9442-9D1DCAF8FEC7}"/>
              </a:ext>
            </a:extLst>
          </p:cNvPr>
          <p:cNvSpPr/>
          <p:nvPr/>
        </p:nvSpPr>
        <p:spPr>
          <a:xfrm rot="5400000">
            <a:off x="694224" y="1678633"/>
            <a:ext cx="568871"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Rectangle 18">
            <a:extLst>
              <a:ext uri="{FF2B5EF4-FFF2-40B4-BE49-F238E27FC236}">
                <a16:creationId xmlns:a16="http://schemas.microsoft.com/office/drawing/2014/main" id="{E738905C-4F4D-A243-9FBD-2024ABE6B11D}"/>
              </a:ext>
            </a:extLst>
          </p:cNvPr>
          <p:cNvSpPr/>
          <p:nvPr/>
        </p:nvSpPr>
        <p:spPr>
          <a:xfrm>
            <a:off x="1365277" y="1796540"/>
            <a:ext cx="8831777" cy="369332"/>
          </a:xfrm>
          <a:prstGeom prst="rect">
            <a:avLst/>
          </a:prstGeom>
        </p:spPr>
        <p:txBody>
          <a:bodyPr wrap="none">
            <a:spAutoFit/>
          </a:bodyPr>
          <a:lstStyle/>
          <a:p>
            <a:pPr lvl="0"/>
            <a:r>
              <a:rPr lang="en-US" sz="1800" spc="-5" dirty="0">
                <a:cs typeface="Arial"/>
              </a:rPr>
              <a:t>DR is a complication </a:t>
            </a:r>
            <a:r>
              <a:rPr lang="en-US" sz="1800" dirty="0">
                <a:cs typeface="Arial"/>
              </a:rPr>
              <a:t>of </a:t>
            </a:r>
            <a:r>
              <a:rPr lang="en-US" sz="1800" spc="-5" dirty="0">
                <a:cs typeface="Arial"/>
              </a:rPr>
              <a:t>diabetes caused by damage </a:t>
            </a:r>
            <a:r>
              <a:rPr lang="en-US" sz="1800" dirty="0">
                <a:cs typeface="Arial"/>
              </a:rPr>
              <a:t>to the </a:t>
            </a:r>
            <a:r>
              <a:rPr lang="en-US" sz="1800" spc="-5" dirty="0">
                <a:cs typeface="Arial"/>
              </a:rPr>
              <a:t>small </a:t>
            </a:r>
            <a:r>
              <a:rPr lang="en-US" sz="1800" spc="-10" dirty="0">
                <a:cs typeface="Arial"/>
              </a:rPr>
              <a:t>vessels </a:t>
            </a:r>
            <a:r>
              <a:rPr lang="en-US" sz="1800" dirty="0">
                <a:cs typeface="Arial"/>
              </a:rPr>
              <a:t>of the</a:t>
            </a:r>
            <a:r>
              <a:rPr lang="en-US" sz="1800" spc="204" dirty="0">
                <a:cs typeface="Arial"/>
              </a:rPr>
              <a:t> </a:t>
            </a:r>
            <a:r>
              <a:rPr lang="en-US" sz="1800" spc="-5" dirty="0">
                <a:cs typeface="Arial"/>
              </a:rPr>
              <a:t>retina</a:t>
            </a:r>
            <a:endParaRPr lang="en-US" sz="1800" dirty="0"/>
          </a:p>
        </p:txBody>
      </p:sp>
      <p:sp>
        <p:nvSpPr>
          <p:cNvPr id="20" name="Rectangle 19">
            <a:extLst>
              <a:ext uri="{FF2B5EF4-FFF2-40B4-BE49-F238E27FC236}">
                <a16:creationId xmlns:a16="http://schemas.microsoft.com/office/drawing/2014/main" id="{50F7EC6A-20E2-E540-A0CD-018502A3D219}"/>
              </a:ext>
            </a:extLst>
          </p:cNvPr>
          <p:cNvSpPr/>
          <p:nvPr/>
        </p:nvSpPr>
        <p:spPr>
          <a:xfrm>
            <a:off x="798329" y="1746568"/>
            <a:ext cx="356188" cy="461665"/>
          </a:xfrm>
          <a:prstGeom prst="rect">
            <a:avLst/>
          </a:prstGeom>
        </p:spPr>
        <p:txBody>
          <a:bodyPr wrap="none">
            <a:spAutoFit/>
          </a:bodyPr>
          <a:lstStyle/>
          <a:p>
            <a:pPr algn="ctr"/>
            <a:r>
              <a:rPr lang="en-US" b="1" dirty="0">
                <a:solidFill>
                  <a:schemeClr val="bg1"/>
                </a:solidFill>
              </a:rPr>
              <a:t>1</a:t>
            </a:r>
          </a:p>
        </p:txBody>
      </p:sp>
      <p:sp>
        <p:nvSpPr>
          <p:cNvPr id="53" name="Rounded Rectangle 52">
            <a:extLst>
              <a:ext uri="{FF2B5EF4-FFF2-40B4-BE49-F238E27FC236}">
                <a16:creationId xmlns:a16="http://schemas.microsoft.com/office/drawing/2014/main" id="{7968EA43-AE26-8048-8841-B973FCAB7774}"/>
              </a:ext>
            </a:extLst>
          </p:cNvPr>
          <p:cNvSpPr/>
          <p:nvPr/>
        </p:nvSpPr>
        <p:spPr>
          <a:xfrm>
            <a:off x="643693" y="2534771"/>
            <a:ext cx="10749977" cy="797428"/>
          </a:xfrm>
          <a:prstGeom prst="roundRect">
            <a:avLst>
              <a:gd name="adj" fmla="val 7822"/>
            </a:avLst>
          </a:prstGeom>
          <a:noFill/>
          <a:ln w="6350">
            <a:solidFill>
              <a:srgbClr val="DE9D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4" name="Round Same-side Corner of Rectangle 53">
            <a:extLst>
              <a:ext uri="{FF2B5EF4-FFF2-40B4-BE49-F238E27FC236}">
                <a16:creationId xmlns:a16="http://schemas.microsoft.com/office/drawing/2014/main" id="{B7F43359-EF5E-D344-8653-A6965EB196C2}"/>
              </a:ext>
            </a:extLst>
          </p:cNvPr>
          <p:cNvSpPr/>
          <p:nvPr/>
        </p:nvSpPr>
        <p:spPr>
          <a:xfrm rot="5400000">
            <a:off x="694224" y="2593033"/>
            <a:ext cx="568871" cy="669930"/>
          </a:xfrm>
          <a:prstGeom prst="round2SameRect">
            <a:avLst>
              <a:gd name="adj1" fmla="val 12163"/>
              <a:gd name="adj2" fmla="val 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5" name="Rectangle 54">
            <a:extLst>
              <a:ext uri="{FF2B5EF4-FFF2-40B4-BE49-F238E27FC236}">
                <a16:creationId xmlns:a16="http://schemas.microsoft.com/office/drawing/2014/main" id="{6E88AA8B-0A8E-9F46-B32E-073BC36B5BCE}"/>
              </a:ext>
            </a:extLst>
          </p:cNvPr>
          <p:cNvSpPr/>
          <p:nvPr/>
        </p:nvSpPr>
        <p:spPr>
          <a:xfrm>
            <a:off x="1365277" y="2743200"/>
            <a:ext cx="9683723" cy="369332"/>
          </a:xfrm>
          <a:prstGeom prst="rect">
            <a:avLst/>
          </a:prstGeom>
        </p:spPr>
        <p:txBody>
          <a:bodyPr wrap="square">
            <a:spAutoFit/>
          </a:bodyPr>
          <a:lstStyle/>
          <a:p>
            <a:r>
              <a:rPr lang="en-US" sz="1800" spc="-5" dirty="0">
                <a:cs typeface="Arial"/>
              </a:rPr>
              <a:t>Patients with severe NPDR, PDR and DME require immediate referral to Ophthalmologist </a:t>
            </a:r>
          </a:p>
        </p:txBody>
      </p:sp>
      <p:sp>
        <p:nvSpPr>
          <p:cNvPr id="56" name="Rectangle 55">
            <a:extLst>
              <a:ext uri="{FF2B5EF4-FFF2-40B4-BE49-F238E27FC236}">
                <a16:creationId xmlns:a16="http://schemas.microsoft.com/office/drawing/2014/main" id="{8FC8C1C0-3D16-5A4C-832B-1A49C2219372}"/>
              </a:ext>
            </a:extLst>
          </p:cNvPr>
          <p:cNvSpPr/>
          <p:nvPr/>
        </p:nvSpPr>
        <p:spPr>
          <a:xfrm>
            <a:off x="798329" y="2660968"/>
            <a:ext cx="356188" cy="461665"/>
          </a:xfrm>
          <a:prstGeom prst="rect">
            <a:avLst/>
          </a:prstGeom>
        </p:spPr>
        <p:txBody>
          <a:bodyPr wrap="none">
            <a:spAutoFit/>
          </a:bodyPr>
          <a:lstStyle/>
          <a:p>
            <a:pPr algn="ctr"/>
            <a:r>
              <a:rPr lang="en-US" b="1" dirty="0">
                <a:solidFill>
                  <a:schemeClr val="bg1"/>
                </a:solidFill>
              </a:rPr>
              <a:t>2</a:t>
            </a:r>
          </a:p>
        </p:txBody>
      </p:sp>
      <p:sp>
        <p:nvSpPr>
          <p:cNvPr id="57" name="Rounded Rectangle 56">
            <a:extLst>
              <a:ext uri="{FF2B5EF4-FFF2-40B4-BE49-F238E27FC236}">
                <a16:creationId xmlns:a16="http://schemas.microsoft.com/office/drawing/2014/main" id="{B9A8F369-158A-2F46-887D-BA46FCCF4EC6}"/>
              </a:ext>
            </a:extLst>
          </p:cNvPr>
          <p:cNvSpPr/>
          <p:nvPr/>
        </p:nvSpPr>
        <p:spPr>
          <a:xfrm>
            <a:off x="643693" y="3449171"/>
            <a:ext cx="10749977" cy="797428"/>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8" name="Round Same-side Corner of Rectangle 57">
            <a:extLst>
              <a:ext uri="{FF2B5EF4-FFF2-40B4-BE49-F238E27FC236}">
                <a16:creationId xmlns:a16="http://schemas.microsoft.com/office/drawing/2014/main" id="{FFABA8B4-BFE5-7647-85E6-30B15A319E1B}"/>
              </a:ext>
            </a:extLst>
          </p:cNvPr>
          <p:cNvSpPr/>
          <p:nvPr/>
        </p:nvSpPr>
        <p:spPr>
          <a:xfrm rot="5400000">
            <a:off x="694224" y="3507433"/>
            <a:ext cx="568871"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9" name="Rectangle 58">
            <a:extLst>
              <a:ext uri="{FF2B5EF4-FFF2-40B4-BE49-F238E27FC236}">
                <a16:creationId xmlns:a16="http://schemas.microsoft.com/office/drawing/2014/main" id="{E3049486-468A-2746-937E-36B96A78CE01}"/>
              </a:ext>
            </a:extLst>
          </p:cNvPr>
          <p:cNvSpPr/>
          <p:nvPr/>
        </p:nvSpPr>
        <p:spPr>
          <a:xfrm>
            <a:off x="1365277" y="3575368"/>
            <a:ext cx="6660157" cy="369332"/>
          </a:xfrm>
          <a:prstGeom prst="rect">
            <a:avLst/>
          </a:prstGeom>
        </p:spPr>
        <p:txBody>
          <a:bodyPr wrap="none">
            <a:spAutoFit/>
          </a:bodyPr>
          <a:lstStyle/>
          <a:p>
            <a:pPr lvl="0"/>
            <a:r>
              <a:rPr lang="en-US" sz="1800" spc="-5" dirty="0">
                <a:cs typeface="Arial"/>
              </a:rPr>
              <a:t>Annual eye screening for diabetes patient highly recommended.</a:t>
            </a:r>
            <a:endParaRPr lang="de-CH" sz="1800" spc="-5" dirty="0">
              <a:cs typeface="Arial"/>
            </a:endParaRPr>
          </a:p>
        </p:txBody>
      </p:sp>
      <p:sp>
        <p:nvSpPr>
          <p:cNvPr id="60" name="Rectangle 59">
            <a:extLst>
              <a:ext uri="{FF2B5EF4-FFF2-40B4-BE49-F238E27FC236}">
                <a16:creationId xmlns:a16="http://schemas.microsoft.com/office/drawing/2014/main" id="{24AD434C-AAB3-3043-87DC-7B2414AFAB2A}"/>
              </a:ext>
            </a:extLst>
          </p:cNvPr>
          <p:cNvSpPr/>
          <p:nvPr/>
        </p:nvSpPr>
        <p:spPr>
          <a:xfrm>
            <a:off x="798329" y="3575368"/>
            <a:ext cx="356188" cy="461665"/>
          </a:xfrm>
          <a:prstGeom prst="rect">
            <a:avLst/>
          </a:prstGeom>
        </p:spPr>
        <p:txBody>
          <a:bodyPr wrap="none">
            <a:spAutoFit/>
          </a:bodyPr>
          <a:lstStyle/>
          <a:p>
            <a:pPr algn="ctr"/>
            <a:r>
              <a:rPr lang="en-US" b="1" dirty="0">
                <a:solidFill>
                  <a:schemeClr val="bg1"/>
                </a:solidFill>
              </a:rPr>
              <a:t>3</a:t>
            </a:r>
          </a:p>
        </p:txBody>
      </p:sp>
      <p:sp>
        <p:nvSpPr>
          <p:cNvPr id="61" name="Rounded Rectangle 60">
            <a:extLst>
              <a:ext uri="{FF2B5EF4-FFF2-40B4-BE49-F238E27FC236}">
                <a16:creationId xmlns:a16="http://schemas.microsoft.com/office/drawing/2014/main" id="{11C85D47-87C5-104E-970A-965430CC9BCE}"/>
              </a:ext>
            </a:extLst>
          </p:cNvPr>
          <p:cNvSpPr/>
          <p:nvPr/>
        </p:nvSpPr>
        <p:spPr>
          <a:xfrm>
            <a:off x="643693" y="4363571"/>
            <a:ext cx="10749977" cy="797428"/>
          </a:xfrm>
          <a:prstGeom prst="roundRect">
            <a:avLst>
              <a:gd name="adj" fmla="val 7822"/>
            </a:avLst>
          </a:prstGeom>
          <a:noFill/>
          <a:ln w="6350">
            <a:solidFill>
              <a:srgbClr val="DE9D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2" name="Round Same-side Corner of Rectangle 61">
            <a:extLst>
              <a:ext uri="{FF2B5EF4-FFF2-40B4-BE49-F238E27FC236}">
                <a16:creationId xmlns:a16="http://schemas.microsoft.com/office/drawing/2014/main" id="{6E76B40A-A931-CF41-BE39-BEDEA021A495}"/>
              </a:ext>
            </a:extLst>
          </p:cNvPr>
          <p:cNvSpPr/>
          <p:nvPr/>
        </p:nvSpPr>
        <p:spPr>
          <a:xfrm rot="5400000">
            <a:off x="694224" y="4421833"/>
            <a:ext cx="568871" cy="669930"/>
          </a:xfrm>
          <a:prstGeom prst="round2SameRect">
            <a:avLst>
              <a:gd name="adj1" fmla="val 12163"/>
              <a:gd name="adj2" fmla="val 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3" name="Rectangle 62">
            <a:extLst>
              <a:ext uri="{FF2B5EF4-FFF2-40B4-BE49-F238E27FC236}">
                <a16:creationId xmlns:a16="http://schemas.microsoft.com/office/drawing/2014/main" id="{35DF7765-BC3D-D541-AD8C-1B3792BD6521}"/>
              </a:ext>
            </a:extLst>
          </p:cNvPr>
          <p:cNvSpPr/>
          <p:nvPr/>
        </p:nvSpPr>
        <p:spPr>
          <a:xfrm>
            <a:off x="1365277" y="4419600"/>
            <a:ext cx="9683723" cy="646331"/>
          </a:xfrm>
          <a:prstGeom prst="rect">
            <a:avLst/>
          </a:prstGeom>
        </p:spPr>
        <p:txBody>
          <a:bodyPr wrap="square">
            <a:spAutoFit/>
          </a:bodyPr>
          <a:lstStyle/>
          <a:p>
            <a:r>
              <a:rPr lang="en-GB" sz="1800" spc="-5" dirty="0">
                <a:cs typeface="Arial"/>
              </a:rPr>
              <a:t>Treatment of DR/DME requires a multifactorial and multidisciplinary approach: Systemic treatment and ocular treatment</a:t>
            </a:r>
            <a:endParaRPr lang="en-US" sz="1800" spc="-5" dirty="0">
              <a:cs typeface="Arial"/>
            </a:endParaRPr>
          </a:p>
        </p:txBody>
      </p:sp>
      <p:sp>
        <p:nvSpPr>
          <p:cNvPr id="64" name="Rectangle 63">
            <a:extLst>
              <a:ext uri="{FF2B5EF4-FFF2-40B4-BE49-F238E27FC236}">
                <a16:creationId xmlns:a16="http://schemas.microsoft.com/office/drawing/2014/main" id="{1FA50266-F072-FE48-BC48-25C1A1A31E66}"/>
              </a:ext>
            </a:extLst>
          </p:cNvPr>
          <p:cNvSpPr/>
          <p:nvPr/>
        </p:nvSpPr>
        <p:spPr>
          <a:xfrm>
            <a:off x="798329" y="4489768"/>
            <a:ext cx="356188" cy="461665"/>
          </a:xfrm>
          <a:prstGeom prst="rect">
            <a:avLst/>
          </a:prstGeom>
        </p:spPr>
        <p:txBody>
          <a:bodyPr wrap="none">
            <a:spAutoFit/>
          </a:bodyPr>
          <a:lstStyle/>
          <a:p>
            <a:pPr algn="ctr"/>
            <a:r>
              <a:rPr lang="en-US" b="1" dirty="0">
                <a:solidFill>
                  <a:schemeClr val="bg1"/>
                </a:solidFill>
              </a:rPr>
              <a:t>4</a:t>
            </a:r>
          </a:p>
        </p:txBody>
      </p:sp>
      <p:sp>
        <p:nvSpPr>
          <p:cNvPr id="65" name="Rounded Rectangle 64">
            <a:extLst>
              <a:ext uri="{FF2B5EF4-FFF2-40B4-BE49-F238E27FC236}">
                <a16:creationId xmlns:a16="http://schemas.microsoft.com/office/drawing/2014/main" id="{CFEB674F-A31E-294C-AE93-57669DB0F103}"/>
              </a:ext>
            </a:extLst>
          </p:cNvPr>
          <p:cNvSpPr/>
          <p:nvPr/>
        </p:nvSpPr>
        <p:spPr>
          <a:xfrm>
            <a:off x="643693" y="5277971"/>
            <a:ext cx="10749977" cy="797428"/>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6" name="Round Same-side Corner of Rectangle 65">
            <a:extLst>
              <a:ext uri="{FF2B5EF4-FFF2-40B4-BE49-F238E27FC236}">
                <a16:creationId xmlns:a16="http://schemas.microsoft.com/office/drawing/2014/main" id="{E3375520-9DC0-7A49-A31D-20854B90690F}"/>
              </a:ext>
            </a:extLst>
          </p:cNvPr>
          <p:cNvSpPr/>
          <p:nvPr/>
        </p:nvSpPr>
        <p:spPr>
          <a:xfrm rot="5400000">
            <a:off x="694224" y="5336233"/>
            <a:ext cx="568871"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7" name="Rectangle 66">
            <a:extLst>
              <a:ext uri="{FF2B5EF4-FFF2-40B4-BE49-F238E27FC236}">
                <a16:creationId xmlns:a16="http://schemas.microsoft.com/office/drawing/2014/main" id="{4938F623-0C55-124A-81CE-26E0F2F46240}"/>
              </a:ext>
            </a:extLst>
          </p:cNvPr>
          <p:cNvSpPr/>
          <p:nvPr/>
        </p:nvSpPr>
        <p:spPr>
          <a:xfrm>
            <a:off x="1295400" y="5410200"/>
            <a:ext cx="10112384" cy="369332"/>
          </a:xfrm>
          <a:prstGeom prst="rect">
            <a:avLst/>
          </a:prstGeom>
        </p:spPr>
        <p:txBody>
          <a:bodyPr wrap="none">
            <a:spAutoFit/>
          </a:bodyPr>
          <a:lstStyle/>
          <a:p>
            <a:pPr lvl="0"/>
            <a:r>
              <a:rPr lang="en-US" sz="1800" spc="-5" dirty="0">
                <a:cs typeface="Arial"/>
              </a:rPr>
              <a:t>Clear communication between </a:t>
            </a:r>
            <a:r>
              <a:rPr lang="en-US" sz="1800" spc="-5" dirty="0" err="1">
                <a:cs typeface="Arial"/>
              </a:rPr>
              <a:t>Diabetologist</a:t>
            </a:r>
            <a:r>
              <a:rPr lang="en-US" sz="1800" spc="-5" dirty="0">
                <a:cs typeface="Arial"/>
              </a:rPr>
              <a:t> &amp; </a:t>
            </a:r>
            <a:r>
              <a:rPr lang="en-US" sz="1800" spc="-5" dirty="0" err="1">
                <a:cs typeface="Arial"/>
              </a:rPr>
              <a:t>Retinologist</a:t>
            </a:r>
            <a:r>
              <a:rPr lang="en-US" sz="1800" spc="-5" dirty="0">
                <a:cs typeface="Arial"/>
              </a:rPr>
              <a:t> is essential to optimize the patient care</a:t>
            </a:r>
          </a:p>
        </p:txBody>
      </p:sp>
      <p:sp>
        <p:nvSpPr>
          <p:cNvPr id="68" name="Rectangle 67">
            <a:extLst>
              <a:ext uri="{FF2B5EF4-FFF2-40B4-BE49-F238E27FC236}">
                <a16:creationId xmlns:a16="http://schemas.microsoft.com/office/drawing/2014/main" id="{FCDAEEF7-0244-1244-B89D-6E33D614069A}"/>
              </a:ext>
            </a:extLst>
          </p:cNvPr>
          <p:cNvSpPr/>
          <p:nvPr/>
        </p:nvSpPr>
        <p:spPr>
          <a:xfrm>
            <a:off x="798329" y="5404168"/>
            <a:ext cx="356188" cy="461665"/>
          </a:xfrm>
          <a:prstGeom prst="rect">
            <a:avLst/>
          </a:prstGeom>
        </p:spPr>
        <p:txBody>
          <a:bodyPr wrap="none">
            <a:spAutoFit/>
          </a:bodyPr>
          <a:lstStyle/>
          <a:p>
            <a:pPr algn="ctr"/>
            <a:r>
              <a:rPr lang="en-US" b="1" dirty="0">
                <a:solidFill>
                  <a:schemeClr val="bg1"/>
                </a:solidFill>
              </a:rPr>
              <a:t>5</a:t>
            </a:r>
          </a:p>
        </p:txBody>
      </p:sp>
      <p:grpSp>
        <p:nvGrpSpPr>
          <p:cNvPr id="26" name="Group 25">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27" name="Pie 26">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Block Arc 2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29" name="Picture 28">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415457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37</a:t>
            </a:fld>
            <a:endParaRPr lang="uk-UA" dirty="0"/>
          </a:p>
        </p:txBody>
      </p:sp>
      <p:sp>
        <p:nvSpPr>
          <p:cNvPr id="7" name="Text Placeholder 6"/>
          <p:cNvSpPr>
            <a:spLocks noGrp="1"/>
          </p:cNvSpPr>
          <p:nvPr>
            <p:ph type="body" sz="quarter" idx="12"/>
          </p:nvPr>
        </p:nvSpPr>
        <p:spPr/>
        <p:txBody>
          <a:bodyPr>
            <a:normAutofit/>
          </a:bodyPr>
          <a:lstStyle/>
          <a:p>
            <a:r>
              <a:rPr lang="en-US" sz="4800" dirty="0">
                <a:latin typeface="+mj-lt"/>
              </a:rPr>
              <a:t>Thank You</a:t>
            </a:r>
          </a:p>
        </p:txBody>
      </p:sp>
    </p:spTree>
    <p:extLst>
      <p:ext uri="{BB962C8B-B14F-4D97-AF65-F5344CB8AC3E}">
        <p14:creationId xmlns:p14="http://schemas.microsoft.com/office/powerpoint/2010/main" val="191144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4</a:t>
            </a:fld>
            <a:endParaRPr lang="uk-UA" dirty="0"/>
          </a:p>
        </p:txBody>
      </p:sp>
      <p:sp>
        <p:nvSpPr>
          <p:cNvPr id="7" name="Text Placeholder 6"/>
          <p:cNvSpPr>
            <a:spLocks noGrp="1"/>
          </p:cNvSpPr>
          <p:nvPr>
            <p:ph type="body" sz="quarter" idx="12"/>
          </p:nvPr>
        </p:nvSpPr>
        <p:spPr/>
        <p:txBody>
          <a:bodyPr>
            <a:normAutofit/>
          </a:bodyPr>
          <a:lstStyle/>
          <a:p>
            <a:r>
              <a:rPr lang="en-US" sz="4000" spc="-100" dirty="0">
                <a:latin typeface="+mj-lt"/>
              </a:rPr>
              <a:t>Prevalence of Diabetic retinopathy in Diabetes Capital of world</a:t>
            </a:r>
          </a:p>
        </p:txBody>
      </p:sp>
      <p:grpSp>
        <p:nvGrpSpPr>
          <p:cNvPr id="5" name="Group 4">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6" name="Pie 5">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Block Arc 7">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9" name="Picture 8">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117524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13278" y="6400800"/>
            <a:ext cx="304760" cy="304760"/>
          </a:xfrm>
        </p:spPr>
        <p:txBody>
          <a:bodyPr/>
          <a:lstStyle/>
          <a:p>
            <a:fld id="{47547CF9-5B10-D24F-A8D7-45A9778164F7}" type="slidenum">
              <a:rPr lang="uk-UA" smtClean="0"/>
              <a:pPr/>
              <a:t>5</a:t>
            </a:fld>
            <a:endParaRPr lang="uk-UA" dirty="0"/>
          </a:p>
        </p:txBody>
      </p:sp>
      <p:sp>
        <p:nvSpPr>
          <p:cNvPr id="242" name="TextBox 241"/>
          <p:cNvSpPr txBox="1"/>
          <p:nvPr/>
        </p:nvSpPr>
        <p:spPr>
          <a:xfrm>
            <a:off x="552304" y="5867400"/>
            <a:ext cx="6516097" cy="461665"/>
          </a:xfrm>
          <a:prstGeom prst="rect">
            <a:avLst/>
          </a:prstGeom>
          <a:noFill/>
        </p:spPr>
        <p:txBody>
          <a:bodyPr wrap="square" rtlCol="0">
            <a:spAutoFit/>
          </a:bodyPr>
          <a:lstStyle/>
          <a:p>
            <a:pPr marL="16931">
              <a:defRPr/>
            </a:pPr>
            <a:r>
              <a:rPr lang="en-IN" sz="800" spc="13" dirty="0">
                <a:cs typeface="Arial"/>
              </a:rPr>
              <a:t>*Projections for adults </a:t>
            </a:r>
            <a:r>
              <a:rPr lang="en-IN" sz="800" spc="20" dirty="0">
                <a:cs typeface="Arial"/>
              </a:rPr>
              <a:t>aged 20-79</a:t>
            </a:r>
            <a:r>
              <a:rPr lang="en-IN" sz="800" spc="152" dirty="0">
                <a:cs typeface="Arial"/>
              </a:rPr>
              <a:t> </a:t>
            </a:r>
            <a:r>
              <a:rPr lang="en-IN" sz="800" spc="13" dirty="0">
                <a:cs typeface="Arial"/>
              </a:rPr>
              <a:t>years.</a:t>
            </a:r>
            <a:endParaRPr lang="en-IN" sz="800" dirty="0">
              <a:cs typeface="Arial"/>
            </a:endParaRPr>
          </a:p>
          <a:p>
            <a:pPr marL="16931">
              <a:spcBef>
                <a:spcPts val="47"/>
              </a:spcBef>
              <a:defRPr/>
            </a:pPr>
            <a:r>
              <a:rPr lang="en-IN" sz="800" spc="27" dirty="0">
                <a:cs typeface="Arial"/>
              </a:rPr>
              <a:t>Map </a:t>
            </a:r>
            <a:r>
              <a:rPr lang="en-IN" sz="800" spc="13" dirty="0">
                <a:cs typeface="Arial"/>
              </a:rPr>
              <a:t>not </a:t>
            </a:r>
            <a:r>
              <a:rPr lang="en-IN" sz="800" spc="20" dirty="0">
                <a:cs typeface="Arial"/>
              </a:rPr>
              <a:t>drawn </a:t>
            </a:r>
            <a:r>
              <a:rPr lang="en-IN" sz="800" spc="13" dirty="0">
                <a:cs typeface="Arial"/>
              </a:rPr>
              <a:t>according </a:t>
            </a:r>
            <a:r>
              <a:rPr lang="en-IN" sz="800" spc="20" dirty="0">
                <a:cs typeface="Arial"/>
              </a:rPr>
              <a:t>to </a:t>
            </a:r>
            <a:r>
              <a:rPr lang="en-IN" sz="800" spc="13" dirty="0">
                <a:cs typeface="Arial"/>
              </a:rPr>
              <a:t>scale </a:t>
            </a:r>
            <a:r>
              <a:rPr lang="en-IN" sz="800" spc="20" dirty="0">
                <a:cs typeface="Arial"/>
              </a:rPr>
              <a:t>and </a:t>
            </a:r>
            <a:r>
              <a:rPr lang="en-IN" sz="800" spc="13" dirty="0">
                <a:cs typeface="Arial"/>
              </a:rPr>
              <a:t>geopolitical</a:t>
            </a:r>
            <a:r>
              <a:rPr lang="en-IN" sz="800" spc="327" dirty="0">
                <a:cs typeface="Arial"/>
              </a:rPr>
              <a:t> </a:t>
            </a:r>
            <a:r>
              <a:rPr lang="en-IN" sz="800" spc="13" dirty="0">
                <a:cs typeface="Arial"/>
              </a:rPr>
              <a:t>borders</a:t>
            </a:r>
            <a:endParaRPr lang="en-IN" sz="800" dirty="0">
              <a:cs typeface="Arial"/>
            </a:endParaRPr>
          </a:p>
          <a:p>
            <a:pPr marL="16931">
              <a:spcBef>
                <a:spcPts val="7"/>
              </a:spcBef>
              <a:defRPr/>
            </a:pPr>
            <a:r>
              <a:rPr lang="en-IN" sz="800" spc="-7" dirty="0">
                <a:cs typeface="Arial"/>
              </a:rPr>
              <a:t>International Diabetes Federation. Diabetes Atlas 9th </a:t>
            </a:r>
            <a:r>
              <a:rPr lang="en-IN" sz="800" spc="-13" dirty="0">
                <a:cs typeface="Arial"/>
              </a:rPr>
              <a:t>Edition,</a:t>
            </a:r>
            <a:r>
              <a:rPr lang="en-IN" sz="800" spc="13" dirty="0">
                <a:cs typeface="Arial"/>
              </a:rPr>
              <a:t> </a:t>
            </a:r>
            <a:r>
              <a:rPr lang="en-IN" sz="800" spc="-7" dirty="0">
                <a:cs typeface="Arial"/>
              </a:rPr>
              <a:t>2019,</a:t>
            </a:r>
            <a:r>
              <a:rPr lang="en-IN" sz="800" dirty="0"/>
              <a:t> Oberoi S et al, Int J Diabetes Dev Ctries.2020; 06:1-12 </a:t>
            </a:r>
          </a:p>
        </p:txBody>
      </p:sp>
      <p:sp>
        <p:nvSpPr>
          <p:cNvPr id="2" name="TextBox 1">
            <a:extLst>
              <a:ext uri="{FF2B5EF4-FFF2-40B4-BE49-F238E27FC236}">
                <a16:creationId xmlns:a16="http://schemas.microsoft.com/office/drawing/2014/main" id="{EE60BA12-7E22-114A-839F-259BBFD74292}"/>
              </a:ext>
            </a:extLst>
          </p:cNvPr>
          <p:cNvSpPr txBox="1"/>
          <p:nvPr/>
        </p:nvSpPr>
        <p:spPr>
          <a:xfrm>
            <a:off x="508727" y="551678"/>
            <a:ext cx="11082973" cy="1077218"/>
          </a:xfrm>
          <a:prstGeom prst="rect">
            <a:avLst/>
          </a:prstGeom>
          <a:noFill/>
        </p:spPr>
        <p:txBody>
          <a:bodyPr wrap="square" rtlCol="0">
            <a:spAutoFit/>
          </a:bodyPr>
          <a:lstStyle/>
          <a:p>
            <a:r>
              <a:rPr lang="en-IN" sz="3200" spc="-133" dirty="0">
                <a:latin typeface="+mj-lt"/>
                <a:cs typeface="Arial Black" charset="0"/>
              </a:rPr>
              <a:t>Diabetes: growing worldwide epidemic, affects working age population</a:t>
            </a:r>
            <a:endParaRPr lang="en-US" sz="3200" spc="-133" dirty="0">
              <a:latin typeface="+mj-lt"/>
              <a:cs typeface="Arial Black" charset="0"/>
            </a:endParaRPr>
          </a:p>
        </p:txBody>
      </p:sp>
      <p:sp>
        <p:nvSpPr>
          <p:cNvPr id="33" name="object 28">
            <a:extLst>
              <a:ext uri="{FF2B5EF4-FFF2-40B4-BE49-F238E27FC236}">
                <a16:creationId xmlns:a16="http://schemas.microsoft.com/office/drawing/2014/main" id="{38BCADE3-1C4A-9043-8EDF-207E4C275495}"/>
              </a:ext>
            </a:extLst>
          </p:cNvPr>
          <p:cNvSpPr/>
          <p:nvPr/>
        </p:nvSpPr>
        <p:spPr>
          <a:xfrm>
            <a:off x="3478601" y="2091789"/>
            <a:ext cx="4662174" cy="3288659"/>
          </a:xfrm>
          <a:prstGeom prst="rect">
            <a:avLst/>
          </a:prstGeom>
          <a:blipFill>
            <a:blip r:embed="rId2" cstate="print"/>
            <a:stretch>
              <a:fillRect/>
            </a:stretch>
          </a:blipFill>
        </p:spPr>
        <p:txBody>
          <a:bodyPr wrap="square" lIns="0" tIns="0" rIns="0" bIns="0" rtlCol="0"/>
          <a:lstStyle/>
          <a:p>
            <a:pPr defTabSz="1219018">
              <a:defRPr/>
            </a:pPr>
            <a:endParaRPr sz="1400">
              <a:solidFill>
                <a:prstClr val="black"/>
              </a:solidFill>
              <a:latin typeface="Calibri"/>
            </a:endParaRPr>
          </a:p>
        </p:txBody>
      </p:sp>
      <p:sp>
        <p:nvSpPr>
          <p:cNvPr id="45" name="object 12">
            <a:extLst>
              <a:ext uri="{FF2B5EF4-FFF2-40B4-BE49-F238E27FC236}">
                <a16:creationId xmlns:a16="http://schemas.microsoft.com/office/drawing/2014/main" id="{FE375D53-A9C8-E84D-A9F9-1A74B809CEA8}"/>
              </a:ext>
            </a:extLst>
          </p:cNvPr>
          <p:cNvSpPr txBox="1"/>
          <p:nvPr/>
        </p:nvSpPr>
        <p:spPr>
          <a:xfrm>
            <a:off x="661769" y="1904998"/>
            <a:ext cx="4062632" cy="430887"/>
          </a:xfrm>
          <a:prstGeom prst="rect">
            <a:avLst/>
          </a:prstGeom>
        </p:spPr>
        <p:txBody>
          <a:bodyPr vert="horz" wrap="square" lIns="0" tIns="0" rIns="0" bIns="0" rtlCol="0">
            <a:spAutoFit/>
          </a:bodyPr>
          <a:lstStyle/>
          <a:p>
            <a:pPr marL="16931" marR="6772" defTabSz="1219018">
              <a:defRPr/>
            </a:pPr>
            <a:r>
              <a:rPr sz="1400" b="1" spc="7" dirty="0">
                <a:cs typeface="Arial"/>
              </a:rPr>
              <a:t>Millions of cases in 2019 </a:t>
            </a:r>
            <a:r>
              <a:rPr sz="1400" b="1" dirty="0">
                <a:cs typeface="Arial"/>
              </a:rPr>
              <a:t>(prevalence)  </a:t>
            </a:r>
            <a:r>
              <a:rPr sz="1400" b="1" spc="7" dirty="0">
                <a:cs typeface="Arial"/>
              </a:rPr>
              <a:t>Millions of cases in 2045</a:t>
            </a:r>
            <a:r>
              <a:rPr sz="1400" b="1" spc="20" dirty="0">
                <a:cs typeface="Arial"/>
              </a:rPr>
              <a:t> </a:t>
            </a:r>
            <a:r>
              <a:rPr sz="1400" b="1" dirty="0">
                <a:cs typeface="Arial"/>
              </a:rPr>
              <a:t>(prevalence)*</a:t>
            </a:r>
            <a:r>
              <a:rPr lang="en-US" sz="1400" dirty="0">
                <a:cs typeface="Arial"/>
              </a:rPr>
              <a:t> </a:t>
            </a:r>
            <a:r>
              <a:rPr sz="1400" b="1" spc="13" dirty="0">
                <a:cs typeface="Arial"/>
              </a:rPr>
              <a:t>%</a:t>
            </a:r>
            <a:r>
              <a:rPr sz="1400" b="1" spc="-100" dirty="0">
                <a:cs typeface="Arial"/>
              </a:rPr>
              <a:t> </a:t>
            </a:r>
            <a:r>
              <a:rPr sz="1400" b="1" spc="7" dirty="0">
                <a:cs typeface="Arial"/>
              </a:rPr>
              <a:t>increase</a:t>
            </a:r>
            <a:endParaRPr sz="1400" dirty="0">
              <a:cs typeface="Arial"/>
            </a:endParaRPr>
          </a:p>
        </p:txBody>
      </p:sp>
      <p:sp>
        <p:nvSpPr>
          <p:cNvPr id="67" name="object 13">
            <a:extLst>
              <a:ext uri="{FF2B5EF4-FFF2-40B4-BE49-F238E27FC236}">
                <a16:creationId xmlns:a16="http://schemas.microsoft.com/office/drawing/2014/main" id="{93143906-28AE-7543-B219-41C2A39449F9}"/>
              </a:ext>
            </a:extLst>
          </p:cNvPr>
          <p:cNvSpPr txBox="1"/>
          <p:nvPr/>
        </p:nvSpPr>
        <p:spPr>
          <a:xfrm>
            <a:off x="8224417" y="3172877"/>
            <a:ext cx="3206825" cy="1327928"/>
          </a:xfrm>
          <a:prstGeom prst="rect">
            <a:avLst/>
          </a:prstGeom>
        </p:spPr>
        <p:txBody>
          <a:bodyPr vert="horz" wrap="square" lIns="0" tIns="0" rIns="0" bIns="0" rtlCol="0">
            <a:spAutoFit/>
          </a:bodyPr>
          <a:lstStyle/>
          <a:p>
            <a:pPr marL="16931" algn="ctr">
              <a:lnSpc>
                <a:spcPct val="150000"/>
              </a:lnSpc>
              <a:defRPr/>
            </a:pPr>
            <a:r>
              <a:rPr lang="en-IN" sz="2000" spc="20" dirty="0">
                <a:solidFill>
                  <a:srgbClr val="045FA9"/>
                </a:solidFill>
                <a:cs typeface="Arial"/>
              </a:rPr>
              <a:t>87.6</a:t>
            </a:r>
            <a:r>
              <a:rPr lang="en-IN" sz="2000" spc="-113" dirty="0">
                <a:solidFill>
                  <a:srgbClr val="045FA9"/>
                </a:solidFill>
                <a:cs typeface="Arial"/>
              </a:rPr>
              <a:t> </a:t>
            </a:r>
            <a:r>
              <a:rPr lang="en-IN" sz="2000" spc="20" dirty="0">
                <a:solidFill>
                  <a:srgbClr val="045FA9"/>
                </a:solidFill>
                <a:cs typeface="Arial"/>
              </a:rPr>
              <a:t>(8.8%)</a:t>
            </a:r>
            <a:endParaRPr lang="en-IN" sz="2000" dirty="0">
              <a:solidFill>
                <a:prstClr val="black"/>
              </a:solidFill>
              <a:cs typeface="Arial"/>
            </a:endParaRPr>
          </a:p>
          <a:p>
            <a:pPr marL="16931" algn="ctr">
              <a:lnSpc>
                <a:spcPct val="150000"/>
              </a:lnSpc>
              <a:defRPr/>
            </a:pPr>
            <a:r>
              <a:rPr lang="en-IN" sz="2000" spc="20" dirty="0">
                <a:solidFill>
                  <a:srgbClr val="56B1B3"/>
                </a:solidFill>
                <a:cs typeface="Arial"/>
              </a:rPr>
              <a:t>152.8</a:t>
            </a:r>
            <a:r>
              <a:rPr lang="en-IN" sz="2000" spc="-107" dirty="0">
                <a:solidFill>
                  <a:srgbClr val="56B1B3"/>
                </a:solidFill>
                <a:cs typeface="Arial"/>
              </a:rPr>
              <a:t> </a:t>
            </a:r>
            <a:r>
              <a:rPr lang="en-IN" sz="2000" dirty="0">
                <a:solidFill>
                  <a:srgbClr val="56B1B3"/>
                </a:solidFill>
                <a:cs typeface="Arial"/>
              </a:rPr>
              <a:t>(11.3%)</a:t>
            </a:r>
            <a:r>
              <a:rPr lang="en-IN" sz="2000" dirty="0">
                <a:solidFill>
                  <a:prstClr val="black"/>
                </a:solidFill>
                <a:cs typeface="Arial"/>
              </a:rPr>
              <a:t> </a:t>
            </a:r>
          </a:p>
          <a:p>
            <a:pPr marL="16931" algn="ctr">
              <a:lnSpc>
                <a:spcPct val="150000"/>
              </a:lnSpc>
              <a:defRPr/>
            </a:pPr>
            <a:r>
              <a:rPr lang="en-IN" sz="2000" spc="27" dirty="0">
                <a:solidFill>
                  <a:srgbClr val="9D9D9C"/>
                </a:solidFill>
                <a:cs typeface="Arial"/>
              </a:rPr>
              <a:t>+74%</a:t>
            </a:r>
            <a:endParaRPr lang="en-IN" sz="2000" dirty="0">
              <a:solidFill>
                <a:prstClr val="black"/>
              </a:solidFill>
              <a:cs typeface="Arial"/>
            </a:endParaRPr>
          </a:p>
        </p:txBody>
      </p:sp>
      <p:sp>
        <p:nvSpPr>
          <p:cNvPr id="86" name="object 12">
            <a:extLst>
              <a:ext uri="{FF2B5EF4-FFF2-40B4-BE49-F238E27FC236}">
                <a16:creationId xmlns:a16="http://schemas.microsoft.com/office/drawing/2014/main" id="{800999C7-8FFB-1447-A126-F2AC982B2A1D}"/>
              </a:ext>
            </a:extLst>
          </p:cNvPr>
          <p:cNvSpPr txBox="1"/>
          <p:nvPr/>
        </p:nvSpPr>
        <p:spPr>
          <a:xfrm>
            <a:off x="7467600" y="1893190"/>
            <a:ext cx="4595950" cy="307777"/>
          </a:xfrm>
          <a:prstGeom prst="rect">
            <a:avLst/>
          </a:prstGeom>
        </p:spPr>
        <p:txBody>
          <a:bodyPr vert="horz" wrap="square" lIns="0" tIns="0" rIns="0" bIns="0" rtlCol="0">
            <a:spAutoFit/>
          </a:bodyPr>
          <a:lstStyle/>
          <a:p>
            <a:pPr marL="16931" algn="ctr">
              <a:defRPr/>
            </a:pPr>
            <a:r>
              <a:rPr lang="en-IN" sz="2000" b="1" spc="7" dirty="0">
                <a:cs typeface="Arial"/>
              </a:rPr>
              <a:t>~51% global increase by 2045</a:t>
            </a:r>
          </a:p>
        </p:txBody>
      </p:sp>
      <p:sp>
        <p:nvSpPr>
          <p:cNvPr id="88" name="object 19">
            <a:extLst>
              <a:ext uri="{FF2B5EF4-FFF2-40B4-BE49-F238E27FC236}">
                <a16:creationId xmlns:a16="http://schemas.microsoft.com/office/drawing/2014/main" id="{1BF43D76-0317-3D45-ABA8-2CB6FCF67AAB}"/>
              </a:ext>
            </a:extLst>
          </p:cNvPr>
          <p:cNvSpPr txBox="1"/>
          <p:nvPr/>
        </p:nvSpPr>
        <p:spPr>
          <a:xfrm>
            <a:off x="12787637" y="679713"/>
            <a:ext cx="4616102" cy="205094"/>
          </a:xfrm>
          <a:prstGeom prst="rect">
            <a:avLst/>
          </a:prstGeom>
        </p:spPr>
        <p:txBody>
          <a:bodyPr vert="horz" wrap="square" lIns="0" tIns="0" rIns="0" bIns="0" rtlCol="0">
            <a:spAutoFit/>
          </a:bodyPr>
          <a:lstStyle/>
          <a:p>
            <a:pPr marL="16931" defTabSz="1219018">
              <a:defRPr/>
            </a:pPr>
            <a:endParaRPr sz="1333" dirty="0">
              <a:solidFill>
                <a:prstClr val="black"/>
              </a:solidFill>
              <a:latin typeface="Arial"/>
              <a:cs typeface="Arial"/>
            </a:endParaRPr>
          </a:p>
        </p:txBody>
      </p:sp>
      <p:sp>
        <p:nvSpPr>
          <p:cNvPr id="32" name="Rounded Rectangle 31">
            <a:extLst>
              <a:ext uri="{FF2B5EF4-FFF2-40B4-BE49-F238E27FC236}">
                <a16:creationId xmlns:a16="http://schemas.microsoft.com/office/drawing/2014/main" id="{EB36062F-2D0D-B848-BF85-CEB0EDE844E0}"/>
              </a:ext>
            </a:extLst>
          </p:cNvPr>
          <p:cNvSpPr/>
          <p:nvPr/>
        </p:nvSpPr>
        <p:spPr>
          <a:xfrm>
            <a:off x="630720" y="5346977"/>
            <a:ext cx="11082973" cy="462430"/>
          </a:xfrm>
          <a:prstGeom prst="roundRect">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4" name="TextBox 33">
            <a:extLst>
              <a:ext uri="{FF2B5EF4-FFF2-40B4-BE49-F238E27FC236}">
                <a16:creationId xmlns:a16="http://schemas.microsoft.com/office/drawing/2014/main" id="{2A09E772-CB31-8345-834F-8674285D286C}"/>
              </a:ext>
            </a:extLst>
          </p:cNvPr>
          <p:cNvSpPr txBox="1"/>
          <p:nvPr/>
        </p:nvSpPr>
        <p:spPr>
          <a:xfrm>
            <a:off x="864231" y="5397625"/>
            <a:ext cx="10463539" cy="369332"/>
          </a:xfrm>
          <a:prstGeom prst="rect">
            <a:avLst/>
          </a:prstGeom>
          <a:noFill/>
        </p:spPr>
        <p:txBody>
          <a:bodyPr wrap="square" rtlCol="0">
            <a:spAutoFit/>
          </a:bodyPr>
          <a:lstStyle/>
          <a:p>
            <a:pPr algn="ctr"/>
            <a:r>
              <a:rPr lang="en-US" sz="1800" dirty="0">
                <a:solidFill>
                  <a:schemeClr val="bg1"/>
                </a:solidFill>
              </a:rPr>
              <a:t>73 million affected by diabetes in India and expected to double 134 million in 2045</a:t>
            </a:r>
          </a:p>
        </p:txBody>
      </p:sp>
      <p:sp>
        <p:nvSpPr>
          <p:cNvPr id="40" name="object 10">
            <a:extLst>
              <a:ext uri="{FF2B5EF4-FFF2-40B4-BE49-F238E27FC236}">
                <a16:creationId xmlns:a16="http://schemas.microsoft.com/office/drawing/2014/main" id="{C8B9C9CA-2A89-A54C-A9E1-3BE445C94F36}"/>
              </a:ext>
            </a:extLst>
          </p:cNvPr>
          <p:cNvSpPr/>
          <p:nvPr/>
        </p:nvSpPr>
        <p:spPr>
          <a:xfrm>
            <a:off x="636493" y="2494513"/>
            <a:ext cx="2748774" cy="387347"/>
          </a:xfrm>
          <a:custGeom>
            <a:avLst/>
            <a:gdLst/>
            <a:ahLst/>
            <a:cxnLst/>
            <a:rect l="l" t="t" r="r" b="b"/>
            <a:pathLst>
              <a:path w="2468880" h="386080">
                <a:moveTo>
                  <a:pt x="2276094" y="0"/>
                </a:moveTo>
                <a:lnTo>
                  <a:pt x="192786" y="0"/>
                </a:lnTo>
                <a:lnTo>
                  <a:pt x="148580" y="5094"/>
                </a:lnTo>
                <a:lnTo>
                  <a:pt x="108001" y="19603"/>
                </a:lnTo>
                <a:lnTo>
                  <a:pt x="72206" y="42367"/>
                </a:lnTo>
                <a:lnTo>
                  <a:pt x="42351" y="72227"/>
                </a:lnTo>
                <a:lnTo>
                  <a:pt x="19594" y="108024"/>
                </a:lnTo>
                <a:lnTo>
                  <a:pt x="5091" y="148596"/>
                </a:lnTo>
                <a:lnTo>
                  <a:pt x="0" y="192786"/>
                </a:lnTo>
                <a:lnTo>
                  <a:pt x="5091" y="236975"/>
                </a:lnTo>
                <a:lnTo>
                  <a:pt x="19594" y="277547"/>
                </a:lnTo>
                <a:lnTo>
                  <a:pt x="42351" y="313344"/>
                </a:lnTo>
                <a:lnTo>
                  <a:pt x="72206" y="343204"/>
                </a:lnTo>
                <a:lnTo>
                  <a:pt x="108001" y="365968"/>
                </a:lnTo>
                <a:lnTo>
                  <a:pt x="148580" y="380477"/>
                </a:lnTo>
                <a:lnTo>
                  <a:pt x="192786" y="385572"/>
                </a:lnTo>
                <a:lnTo>
                  <a:pt x="2276094" y="385572"/>
                </a:lnTo>
                <a:lnTo>
                  <a:pt x="2320283" y="380477"/>
                </a:lnTo>
                <a:lnTo>
                  <a:pt x="2360855" y="365968"/>
                </a:lnTo>
                <a:lnTo>
                  <a:pt x="2396652" y="343204"/>
                </a:lnTo>
                <a:lnTo>
                  <a:pt x="2426512" y="313344"/>
                </a:lnTo>
                <a:lnTo>
                  <a:pt x="2449276" y="277547"/>
                </a:lnTo>
                <a:lnTo>
                  <a:pt x="2463785" y="236975"/>
                </a:lnTo>
                <a:lnTo>
                  <a:pt x="2468880" y="192786"/>
                </a:lnTo>
                <a:lnTo>
                  <a:pt x="2463785" y="148596"/>
                </a:lnTo>
                <a:lnTo>
                  <a:pt x="2449276" y="108024"/>
                </a:lnTo>
                <a:lnTo>
                  <a:pt x="2426512" y="72227"/>
                </a:lnTo>
                <a:lnTo>
                  <a:pt x="2396652" y="42367"/>
                </a:lnTo>
                <a:lnTo>
                  <a:pt x="2360855" y="19603"/>
                </a:lnTo>
                <a:lnTo>
                  <a:pt x="2320283" y="5094"/>
                </a:lnTo>
                <a:lnTo>
                  <a:pt x="2276094" y="0"/>
                </a:lnTo>
                <a:close/>
              </a:path>
            </a:pathLst>
          </a:custGeom>
          <a:noFill/>
          <a:ln>
            <a:solidFill>
              <a:schemeClr val="accent1"/>
            </a:solidFill>
          </a:ln>
        </p:spPr>
        <p:txBody>
          <a:bodyPr wrap="square" lIns="0" tIns="0" rIns="0" bIns="0" rtlCol="0"/>
          <a:lstStyle/>
          <a:p>
            <a:pPr defTabSz="1219018">
              <a:defRPr/>
            </a:pPr>
            <a:endParaRPr sz="1200">
              <a:solidFill>
                <a:prstClr val="black"/>
              </a:solidFill>
              <a:latin typeface="Calibri"/>
            </a:endParaRPr>
          </a:p>
        </p:txBody>
      </p:sp>
      <p:sp>
        <p:nvSpPr>
          <p:cNvPr id="48" name="object 15">
            <a:extLst>
              <a:ext uri="{FF2B5EF4-FFF2-40B4-BE49-F238E27FC236}">
                <a16:creationId xmlns:a16="http://schemas.microsoft.com/office/drawing/2014/main" id="{961B56AF-2734-7046-A2FA-3A2DEBDFE306}"/>
              </a:ext>
            </a:extLst>
          </p:cNvPr>
          <p:cNvSpPr txBox="1"/>
          <p:nvPr/>
        </p:nvSpPr>
        <p:spPr>
          <a:xfrm>
            <a:off x="808132" y="2593696"/>
            <a:ext cx="2632049" cy="167978"/>
          </a:xfrm>
          <a:prstGeom prst="rect">
            <a:avLst/>
          </a:prstGeom>
        </p:spPr>
        <p:txBody>
          <a:bodyPr vert="horz" wrap="square" lIns="0" tIns="0" rIns="0" bIns="0" rtlCol="0">
            <a:spAutoFit/>
          </a:bodyPr>
          <a:lstStyle/>
          <a:p>
            <a:pPr marL="16931" defTabSz="1219018">
              <a:defRPr/>
            </a:pPr>
            <a:r>
              <a:rPr sz="1200" b="1" spc="-7" dirty="0">
                <a:latin typeface="Arial"/>
                <a:cs typeface="Arial"/>
              </a:rPr>
              <a:t>North </a:t>
            </a:r>
            <a:r>
              <a:rPr sz="1200" b="1" spc="-13" dirty="0">
                <a:latin typeface="Arial"/>
                <a:cs typeface="Arial"/>
              </a:rPr>
              <a:t>America </a:t>
            </a:r>
            <a:r>
              <a:rPr sz="1200" b="1" dirty="0">
                <a:latin typeface="Arial"/>
                <a:cs typeface="Arial"/>
              </a:rPr>
              <a:t>and</a:t>
            </a:r>
            <a:r>
              <a:rPr sz="1200" b="1" spc="-93" dirty="0">
                <a:latin typeface="Arial"/>
                <a:cs typeface="Arial"/>
              </a:rPr>
              <a:t> </a:t>
            </a:r>
            <a:r>
              <a:rPr sz="1200" b="1" dirty="0">
                <a:latin typeface="Arial"/>
                <a:cs typeface="Arial"/>
              </a:rPr>
              <a:t>Caribbean</a:t>
            </a:r>
            <a:endParaRPr sz="1200" dirty="0">
              <a:latin typeface="Arial"/>
              <a:cs typeface="Arial"/>
            </a:endParaRPr>
          </a:p>
        </p:txBody>
      </p:sp>
      <p:sp>
        <p:nvSpPr>
          <p:cNvPr id="54" name="object 10">
            <a:extLst>
              <a:ext uri="{FF2B5EF4-FFF2-40B4-BE49-F238E27FC236}">
                <a16:creationId xmlns:a16="http://schemas.microsoft.com/office/drawing/2014/main" id="{3517DF63-5FF9-B74D-84B4-553BE34872E5}"/>
              </a:ext>
            </a:extLst>
          </p:cNvPr>
          <p:cNvSpPr/>
          <p:nvPr/>
        </p:nvSpPr>
        <p:spPr>
          <a:xfrm>
            <a:off x="636493" y="2947087"/>
            <a:ext cx="2748774" cy="387347"/>
          </a:xfrm>
          <a:custGeom>
            <a:avLst/>
            <a:gdLst/>
            <a:ahLst/>
            <a:cxnLst/>
            <a:rect l="l" t="t" r="r" b="b"/>
            <a:pathLst>
              <a:path w="2468880" h="386080">
                <a:moveTo>
                  <a:pt x="2276094" y="0"/>
                </a:moveTo>
                <a:lnTo>
                  <a:pt x="192786" y="0"/>
                </a:lnTo>
                <a:lnTo>
                  <a:pt x="148580" y="5094"/>
                </a:lnTo>
                <a:lnTo>
                  <a:pt x="108001" y="19603"/>
                </a:lnTo>
                <a:lnTo>
                  <a:pt x="72206" y="42367"/>
                </a:lnTo>
                <a:lnTo>
                  <a:pt x="42351" y="72227"/>
                </a:lnTo>
                <a:lnTo>
                  <a:pt x="19594" y="108024"/>
                </a:lnTo>
                <a:lnTo>
                  <a:pt x="5091" y="148596"/>
                </a:lnTo>
                <a:lnTo>
                  <a:pt x="0" y="192786"/>
                </a:lnTo>
                <a:lnTo>
                  <a:pt x="5091" y="236975"/>
                </a:lnTo>
                <a:lnTo>
                  <a:pt x="19594" y="277547"/>
                </a:lnTo>
                <a:lnTo>
                  <a:pt x="42351" y="313344"/>
                </a:lnTo>
                <a:lnTo>
                  <a:pt x="72206" y="343204"/>
                </a:lnTo>
                <a:lnTo>
                  <a:pt x="108001" y="365968"/>
                </a:lnTo>
                <a:lnTo>
                  <a:pt x="148580" y="380477"/>
                </a:lnTo>
                <a:lnTo>
                  <a:pt x="192786" y="385572"/>
                </a:lnTo>
                <a:lnTo>
                  <a:pt x="2276094" y="385572"/>
                </a:lnTo>
                <a:lnTo>
                  <a:pt x="2320283" y="380477"/>
                </a:lnTo>
                <a:lnTo>
                  <a:pt x="2360855" y="365968"/>
                </a:lnTo>
                <a:lnTo>
                  <a:pt x="2396652" y="343204"/>
                </a:lnTo>
                <a:lnTo>
                  <a:pt x="2426512" y="313344"/>
                </a:lnTo>
                <a:lnTo>
                  <a:pt x="2449276" y="277547"/>
                </a:lnTo>
                <a:lnTo>
                  <a:pt x="2463785" y="236975"/>
                </a:lnTo>
                <a:lnTo>
                  <a:pt x="2468880" y="192786"/>
                </a:lnTo>
                <a:lnTo>
                  <a:pt x="2463785" y="148596"/>
                </a:lnTo>
                <a:lnTo>
                  <a:pt x="2449276" y="108024"/>
                </a:lnTo>
                <a:lnTo>
                  <a:pt x="2426512" y="72227"/>
                </a:lnTo>
                <a:lnTo>
                  <a:pt x="2396652" y="42367"/>
                </a:lnTo>
                <a:lnTo>
                  <a:pt x="2360855" y="19603"/>
                </a:lnTo>
                <a:lnTo>
                  <a:pt x="2320283" y="5094"/>
                </a:lnTo>
                <a:lnTo>
                  <a:pt x="2276094" y="0"/>
                </a:lnTo>
                <a:close/>
              </a:path>
            </a:pathLst>
          </a:custGeom>
          <a:noFill/>
          <a:ln>
            <a:solidFill>
              <a:schemeClr val="accent1"/>
            </a:solidFill>
          </a:ln>
        </p:spPr>
        <p:txBody>
          <a:bodyPr wrap="square" lIns="0" tIns="0" rIns="0" bIns="0" rtlCol="0"/>
          <a:lstStyle/>
          <a:p>
            <a:pPr defTabSz="1219018">
              <a:defRPr/>
            </a:pPr>
            <a:endParaRPr sz="1200">
              <a:solidFill>
                <a:prstClr val="black"/>
              </a:solidFill>
              <a:latin typeface="Calibri"/>
            </a:endParaRPr>
          </a:p>
        </p:txBody>
      </p:sp>
      <p:sp>
        <p:nvSpPr>
          <p:cNvPr id="56" name="object 15">
            <a:extLst>
              <a:ext uri="{FF2B5EF4-FFF2-40B4-BE49-F238E27FC236}">
                <a16:creationId xmlns:a16="http://schemas.microsoft.com/office/drawing/2014/main" id="{99CEF50B-B7AE-004F-94DB-A9BB83A33AE4}"/>
              </a:ext>
            </a:extLst>
          </p:cNvPr>
          <p:cNvSpPr txBox="1"/>
          <p:nvPr/>
        </p:nvSpPr>
        <p:spPr>
          <a:xfrm>
            <a:off x="808132" y="3046271"/>
            <a:ext cx="2632049" cy="167978"/>
          </a:xfrm>
          <a:prstGeom prst="rect">
            <a:avLst/>
          </a:prstGeom>
        </p:spPr>
        <p:txBody>
          <a:bodyPr vert="horz" wrap="square" lIns="0" tIns="0" rIns="0" bIns="0" rtlCol="0">
            <a:spAutoFit/>
          </a:bodyPr>
          <a:lstStyle/>
          <a:p>
            <a:pPr marL="16931">
              <a:defRPr/>
            </a:pPr>
            <a:r>
              <a:rPr lang="en-IN" sz="1200" b="1" spc="-7" dirty="0">
                <a:cs typeface="Arial"/>
              </a:rPr>
              <a:t>South &amp; Central America</a:t>
            </a:r>
          </a:p>
        </p:txBody>
      </p:sp>
      <p:sp>
        <p:nvSpPr>
          <p:cNvPr id="57" name="object 10">
            <a:extLst>
              <a:ext uri="{FF2B5EF4-FFF2-40B4-BE49-F238E27FC236}">
                <a16:creationId xmlns:a16="http://schemas.microsoft.com/office/drawing/2014/main" id="{7A9C3D62-5F0C-6D48-9D64-7336DFA4AF4E}"/>
              </a:ext>
            </a:extLst>
          </p:cNvPr>
          <p:cNvSpPr/>
          <p:nvPr/>
        </p:nvSpPr>
        <p:spPr>
          <a:xfrm>
            <a:off x="636493" y="3414234"/>
            <a:ext cx="2748774" cy="387347"/>
          </a:xfrm>
          <a:custGeom>
            <a:avLst/>
            <a:gdLst/>
            <a:ahLst/>
            <a:cxnLst/>
            <a:rect l="l" t="t" r="r" b="b"/>
            <a:pathLst>
              <a:path w="2468880" h="386080">
                <a:moveTo>
                  <a:pt x="2276094" y="0"/>
                </a:moveTo>
                <a:lnTo>
                  <a:pt x="192786" y="0"/>
                </a:lnTo>
                <a:lnTo>
                  <a:pt x="148580" y="5094"/>
                </a:lnTo>
                <a:lnTo>
                  <a:pt x="108001" y="19603"/>
                </a:lnTo>
                <a:lnTo>
                  <a:pt x="72206" y="42367"/>
                </a:lnTo>
                <a:lnTo>
                  <a:pt x="42351" y="72227"/>
                </a:lnTo>
                <a:lnTo>
                  <a:pt x="19594" y="108024"/>
                </a:lnTo>
                <a:lnTo>
                  <a:pt x="5091" y="148596"/>
                </a:lnTo>
                <a:lnTo>
                  <a:pt x="0" y="192786"/>
                </a:lnTo>
                <a:lnTo>
                  <a:pt x="5091" y="236975"/>
                </a:lnTo>
                <a:lnTo>
                  <a:pt x="19594" y="277547"/>
                </a:lnTo>
                <a:lnTo>
                  <a:pt x="42351" y="313344"/>
                </a:lnTo>
                <a:lnTo>
                  <a:pt x="72206" y="343204"/>
                </a:lnTo>
                <a:lnTo>
                  <a:pt x="108001" y="365968"/>
                </a:lnTo>
                <a:lnTo>
                  <a:pt x="148580" y="380477"/>
                </a:lnTo>
                <a:lnTo>
                  <a:pt x="192786" y="385572"/>
                </a:lnTo>
                <a:lnTo>
                  <a:pt x="2276094" y="385572"/>
                </a:lnTo>
                <a:lnTo>
                  <a:pt x="2320283" y="380477"/>
                </a:lnTo>
                <a:lnTo>
                  <a:pt x="2360855" y="365968"/>
                </a:lnTo>
                <a:lnTo>
                  <a:pt x="2396652" y="343204"/>
                </a:lnTo>
                <a:lnTo>
                  <a:pt x="2426512" y="313344"/>
                </a:lnTo>
                <a:lnTo>
                  <a:pt x="2449276" y="277547"/>
                </a:lnTo>
                <a:lnTo>
                  <a:pt x="2463785" y="236975"/>
                </a:lnTo>
                <a:lnTo>
                  <a:pt x="2468880" y="192786"/>
                </a:lnTo>
                <a:lnTo>
                  <a:pt x="2463785" y="148596"/>
                </a:lnTo>
                <a:lnTo>
                  <a:pt x="2449276" y="108024"/>
                </a:lnTo>
                <a:lnTo>
                  <a:pt x="2426512" y="72227"/>
                </a:lnTo>
                <a:lnTo>
                  <a:pt x="2396652" y="42367"/>
                </a:lnTo>
                <a:lnTo>
                  <a:pt x="2360855" y="19603"/>
                </a:lnTo>
                <a:lnTo>
                  <a:pt x="2320283" y="5094"/>
                </a:lnTo>
                <a:lnTo>
                  <a:pt x="2276094" y="0"/>
                </a:lnTo>
                <a:close/>
              </a:path>
            </a:pathLst>
          </a:custGeom>
          <a:noFill/>
          <a:ln>
            <a:solidFill>
              <a:schemeClr val="accent1"/>
            </a:solidFill>
          </a:ln>
        </p:spPr>
        <p:txBody>
          <a:bodyPr wrap="square" lIns="0" tIns="0" rIns="0" bIns="0" rtlCol="0"/>
          <a:lstStyle/>
          <a:p>
            <a:pPr defTabSz="1219018">
              <a:defRPr/>
            </a:pPr>
            <a:endParaRPr sz="1200">
              <a:solidFill>
                <a:prstClr val="black"/>
              </a:solidFill>
              <a:latin typeface="Calibri"/>
            </a:endParaRPr>
          </a:p>
        </p:txBody>
      </p:sp>
      <p:sp>
        <p:nvSpPr>
          <p:cNvPr id="59" name="object 15">
            <a:extLst>
              <a:ext uri="{FF2B5EF4-FFF2-40B4-BE49-F238E27FC236}">
                <a16:creationId xmlns:a16="http://schemas.microsoft.com/office/drawing/2014/main" id="{47E054A0-2EC9-054E-9780-84C92883AB61}"/>
              </a:ext>
            </a:extLst>
          </p:cNvPr>
          <p:cNvSpPr txBox="1"/>
          <p:nvPr/>
        </p:nvSpPr>
        <p:spPr>
          <a:xfrm>
            <a:off x="808132" y="3513417"/>
            <a:ext cx="2632049" cy="167978"/>
          </a:xfrm>
          <a:prstGeom prst="rect">
            <a:avLst/>
          </a:prstGeom>
        </p:spPr>
        <p:txBody>
          <a:bodyPr vert="horz" wrap="square" lIns="0" tIns="0" rIns="0" bIns="0" rtlCol="0">
            <a:spAutoFit/>
          </a:bodyPr>
          <a:lstStyle/>
          <a:p>
            <a:pPr marL="16931">
              <a:defRPr/>
            </a:pPr>
            <a:r>
              <a:rPr lang="en-IN" sz="1200" b="1" spc="-7" dirty="0">
                <a:cs typeface="Arial"/>
              </a:rPr>
              <a:t>Middle East &amp; North Africa</a:t>
            </a:r>
          </a:p>
        </p:txBody>
      </p:sp>
      <p:sp>
        <p:nvSpPr>
          <p:cNvPr id="37" name="object 10">
            <a:extLst>
              <a:ext uri="{FF2B5EF4-FFF2-40B4-BE49-F238E27FC236}">
                <a16:creationId xmlns:a16="http://schemas.microsoft.com/office/drawing/2014/main" id="{B616BC35-857D-3C41-8D06-71D034FBA77C}"/>
              </a:ext>
            </a:extLst>
          </p:cNvPr>
          <p:cNvSpPr/>
          <p:nvPr/>
        </p:nvSpPr>
        <p:spPr>
          <a:xfrm>
            <a:off x="636493" y="3874532"/>
            <a:ext cx="2748774" cy="387347"/>
          </a:xfrm>
          <a:custGeom>
            <a:avLst/>
            <a:gdLst/>
            <a:ahLst/>
            <a:cxnLst/>
            <a:rect l="l" t="t" r="r" b="b"/>
            <a:pathLst>
              <a:path w="2468880" h="386080">
                <a:moveTo>
                  <a:pt x="2276094" y="0"/>
                </a:moveTo>
                <a:lnTo>
                  <a:pt x="192786" y="0"/>
                </a:lnTo>
                <a:lnTo>
                  <a:pt x="148580" y="5094"/>
                </a:lnTo>
                <a:lnTo>
                  <a:pt x="108001" y="19603"/>
                </a:lnTo>
                <a:lnTo>
                  <a:pt x="72206" y="42367"/>
                </a:lnTo>
                <a:lnTo>
                  <a:pt x="42351" y="72227"/>
                </a:lnTo>
                <a:lnTo>
                  <a:pt x="19594" y="108024"/>
                </a:lnTo>
                <a:lnTo>
                  <a:pt x="5091" y="148596"/>
                </a:lnTo>
                <a:lnTo>
                  <a:pt x="0" y="192786"/>
                </a:lnTo>
                <a:lnTo>
                  <a:pt x="5091" y="236975"/>
                </a:lnTo>
                <a:lnTo>
                  <a:pt x="19594" y="277547"/>
                </a:lnTo>
                <a:lnTo>
                  <a:pt x="42351" y="313344"/>
                </a:lnTo>
                <a:lnTo>
                  <a:pt x="72206" y="343204"/>
                </a:lnTo>
                <a:lnTo>
                  <a:pt x="108001" y="365968"/>
                </a:lnTo>
                <a:lnTo>
                  <a:pt x="148580" y="380477"/>
                </a:lnTo>
                <a:lnTo>
                  <a:pt x="192786" y="385572"/>
                </a:lnTo>
                <a:lnTo>
                  <a:pt x="2276094" y="385572"/>
                </a:lnTo>
                <a:lnTo>
                  <a:pt x="2320283" y="380477"/>
                </a:lnTo>
                <a:lnTo>
                  <a:pt x="2360855" y="365968"/>
                </a:lnTo>
                <a:lnTo>
                  <a:pt x="2396652" y="343204"/>
                </a:lnTo>
                <a:lnTo>
                  <a:pt x="2426512" y="313344"/>
                </a:lnTo>
                <a:lnTo>
                  <a:pt x="2449276" y="277547"/>
                </a:lnTo>
                <a:lnTo>
                  <a:pt x="2463785" y="236975"/>
                </a:lnTo>
                <a:lnTo>
                  <a:pt x="2468880" y="192786"/>
                </a:lnTo>
                <a:lnTo>
                  <a:pt x="2463785" y="148596"/>
                </a:lnTo>
                <a:lnTo>
                  <a:pt x="2449276" y="108024"/>
                </a:lnTo>
                <a:lnTo>
                  <a:pt x="2426512" y="72227"/>
                </a:lnTo>
                <a:lnTo>
                  <a:pt x="2396652" y="42367"/>
                </a:lnTo>
                <a:lnTo>
                  <a:pt x="2360855" y="19603"/>
                </a:lnTo>
                <a:lnTo>
                  <a:pt x="2320283" y="5094"/>
                </a:lnTo>
                <a:lnTo>
                  <a:pt x="2276094" y="0"/>
                </a:lnTo>
                <a:close/>
              </a:path>
            </a:pathLst>
          </a:custGeom>
          <a:noFill/>
          <a:ln>
            <a:solidFill>
              <a:schemeClr val="accent1"/>
            </a:solidFill>
          </a:ln>
        </p:spPr>
        <p:txBody>
          <a:bodyPr wrap="square" lIns="0" tIns="0" rIns="0" bIns="0" rtlCol="0"/>
          <a:lstStyle/>
          <a:p>
            <a:pPr defTabSz="1219018">
              <a:defRPr/>
            </a:pPr>
            <a:endParaRPr sz="1200">
              <a:solidFill>
                <a:prstClr val="black"/>
              </a:solidFill>
              <a:latin typeface="Calibri"/>
            </a:endParaRPr>
          </a:p>
        </p:txBody>
      </p:sp>
      <p:sp>
        <p:nvSpPr>
          <p:cNvPr id="38" name="object 15">
            <a:extLst>
              <a:ext uri="{FF2B5EF4-FFF2-40B4-BE49-F238E27FC236}">
                <a16:creationId xmlns:a16="http://schemas.microsoft.com/office/drawing/2014/main" id="{DB0F541A-22C6-3C48-BB8D-5481F18E64AD}"/>
              </a:ext>
            </a:extLst>
          </p:cNvPr>
          <p:cNvSpPr txBox="1"/>
          <p:nvPr/>
        </p:nvSpPr>
        <p:spPr>
          <a:xfrm>
            <a:off x="808132" y="3973715"/>
            <a:ext cx="2632049" cy="167978"/>
          </a:xfrm>
          <a:prstGeom prst="rect">
            <a:avLst/>
          </a:prstGeom>
        </p:spPr>
        <p:txBody>
          <a:bodyPr vert="horz" wrap="square" lIns="0" tIns="0" rIns="0" bIns="0" rtlCol="0">
            <a:spAutoFit/>
          </a:bodyPr>
          <a:lstStyle/>
          <a:p>
            <a:pPr marL="16931">
              <a:defRPr/>
            </a:pPr>
            <a:r>
              <a:rPr lang="en-IN" sz="1200" b="1" spc="-7" dirty="0">
                <a:cs typeface="Arial"/>
              </a:rPr>
              <a:t>Africa</a:t>
            </a:r>
          </a:p>
        </p:txBody>
      </p:sp>
      <p:sp>
        <p:nvSpPr>
          <p:cNvPr id="39" name="object 10">
            <a:extLst>
              <a:ext uri="{FF2B5EF4-FFF2-40B4-BE49-F238E27FC236}">
                <a16:creationId xmlns:a16="http://schemas.microsoft.com/office/drawing/2014/main" id="{86638325-D162-8D44-A11F-D4DC21D75059}"/>
              </a:ext>
            </a:extLst>
          </p:cNvPr>
          <p:cNvSpPr/>
          <p:nvPr/>
        </p:nvSpPr>
        <p:spPr>
          <a:xfrm>
            <a:off x="636493" y="4327106"/>
            <a:ext cx="2748774" cy="387347"/>
          </a:xfrm>
          <a:custGeom>
            <a:avLst/>
            <a:gdLst/>
            <a:ahLst/>
            <a:cxnLst/>
            <a:rect l="l" t="t" r="r" b="b"/>
            <a:pathLst>
              <a:path w="2468880" h="386080">
                <a:moveTo>
                  <a:pt x="2276094" y="0"/>
                </a:moveTo>
                <a:lnTo>
                  <a:pt x="192786" y="0"/>
                </a:lnTo>
                <a:lnTo>
                  <a:pt x="148580" y="5094"/>
                </a:lnTo>
                <a:lnTo>
                  <a:pt x="108001" y="19603"/>
                </a:lnTo>
                <a:lnTo>
                  <a:pt x="72206" y="42367"/>
                </a:lnTo>
                <a:lnTo>
                  <a:pt x="42351" y="72227"/>
                </a:lnTo>
                <a:lnTo>
                  <a:pt x="19594" y="108024"/>
                </a:lnTo>
                <a:lnTo>
                  <a:pt x="5091" y="148596"/>
                </a:lnTo>
                <a:lnTo>
                  <a:pt x="0" y="192786"/>
                </a:lnTo>
                <a:lnTo>
                  <a:pt x="5091" y="236975"/>
                </a:lnTo>
                <a:lnTo>
                  <a:pt x="19594" y="277547"/>
                </a:lnTo>
                <a:lnTo>
                  <a:pt x="42351" y="313344"/>
                </a:lnTo>
                <a:lnTo>
                  <a:pt x="72206" y="343204"/>
                </a:lnTo>
                <a:lnTo>
                  <a:pt x="108001" y="365968"/>
                </a:lnTo>
                <a:lnTo>
                  <a:pt x="148580" y="380477"/>
                </a:lnTo>
                <a:lnTo>
                  <a:pt x="192786" y="385572"/>
                </a:lnTo>
                <a:lnTo>
                  <a:pt x="2276094" y="385572"/>
                </a:lnTo>
                <a:lnTo>
                  <a:pt x="2320283" y="380477"/>
                </a:lnTo>
                <a:lnTo>
                  <a:pt x="2360855" y="365968"/>
                </a:lnTo>
                <a:lnTo>
                  <a:pt x="2396652" y="343204"/>
                </a:lnTo>
                <a:lnTo>
                  <a:pt x="2426512" y="313344"/>
                </a:lnTo>
                <a:lnTo>
                  <a:pt x="2449276" y="277547"/>
                </a:lnTo>
                <a:lnTo>
                  <a:pt x="2463785" y="236975"/>
                </a:lnTo>
                <a:lnTo>
                  <a:pt x="2468880" y="192786"/>
                </a:lnTo>
                <a:lnTo>
                  <a:pt x="2463785" y="148596"/>
                </a:lnTo>
                <a:lnTo>
                  <a:pt x="2449276" y="108024"/>
                </a:lnTo>
                <a:lnTo>
                  <a:pt x="2426512" y="72227"/>
                </a:lnTo>
                <a:lnTo>
                  <a:pt x="2396652" y="42367"/>
                </a:lnTo>
                <a:lnTo>
                  <a:pt x="2360855" y="19603"/>
                </a:lnTo>
                <a:lnTo>
                  <a:pt x="2320283" y="5094"/>
                </a:lnTo>
                <a:lnTo>
                  <a:pt x="2276094" y="0"/>
                </a:lnTo>
                <a:close/>
              </a:path>
            </a:pathLst>
          </a:custGeom>
          <a:noFill/>
          <a:ln>
            <a:solidFill>
              <a:schemeClr val="accent1"/>
            </a:solidFill>
          </a:ln>
        </p:spPr>
        <p:txBody>
          <a:bodyPr wrap="square" lIns="0" tIns="0" rIns="0" bIns="0" rtlCol="0"/>
          <a:lstStyle/>
          <a:p>
            <a:pPr defTabSz="1219018">
              <a:defRPr/>
            </a:pPr>
            <a:endParaRPr sz="1200">
              <a:solidFill>
                <a:prstClr val="black"/>
              </a:solidFill>
              <a:latin typeface="Calibri"/>
            </a:endParaRPr>
          </a:p>
        </p:txBody>
      </p:sp>
      <p:sp>
        <p:nvSpPr>
          <p:cNvPr id="41" name="object 15">
            <a:extLst>
              <a:ext uri="{FF2B5EF4-FFF2-40B4-BE49-F238E27FC236}">
                <a16:creationId xmlns:a16="http://schemas.microsoft.com/office/drawing/2014/main" id="{AD9D869A-D344-1743-9599-55E38B1B14ED}"/>
              </a:ext>
            </a:extLst>
          </p:cNvPr>
          <p:cNvSpPr txBox="1"/>
          <p:nvPr/>
        </p:nvSpPr>
        <p:spPr>
          <a:xfrm>
            <a:off x="808132" y="4426289"/>
            <a:ext cx="2632049" cy="167978"/>
          </a:xfrm>
          <a:prstGeom prst="rect">
            <a:avLst/>
          </a:prstGeom>
        </p:spPr>
        <p:txBody>
          <a:bodyPr vert="horz" wrap="square" lIns="0" tIns="0" rIns="0" bIns="0" rtlCol="0">
            <a:spAutoFit/>
          </a:bodyPr>
          <a:lstStyle/>
          <a:p>
            <a:pPr marL="16931">
              <a:defRPr/>
            </a:pPr>
            <a:r>
              <a:rPr lang="en-IN" sz="1200" b="1" spc="-7" dirty="0">
                <a:cs typeface="Arial"/>
              </a:rPr>
              <a:t>Europe</a:t>
            </a:r>
          </a:p>
        </p:txBody>
      </p:sp>
      <p:sp>
        <p:nvSpPr>
          <p:cNvPr id="42" name="object 10">
            <a:extLst>
              <a:ext uri="{FF2B5EF4-FFF2-40B4-BE49-F238E27FC236}">
                <a16:creationId xmlns:a16="http://schemas.microsoft.com/office/drawing/2014/main" id="{57419CA1-5577-6A49-A8F1-729914F9ACC1}"/>
              </a:ext>
            </a:extLst>
          </p:cNvPr>
          <p:cNvSpPr/>
          <p:nvPr/>
        </p:nvSpPr>
        <p:spPr>
          <a:xfrm>
            <a:off x="636493" y="4794253"/>
            <a:ext cx="2748774" cy="387347"/>
          </a:xfrm>
          <a:custGeom>
            <a:avLst/>
            <a:gdLst/>
            <a:ahLst/>
            <a:cxnLst/>
            <a:rect l="l" t="t" r="r" b="b"/>
            <a:pathLst>
              <a:path w="2468880" h="386080">
                <a:moveTo>
                  <a:pt x="2276094" y="0"/>
                </a:moveTo>
                <a:lnTo>
                  <a:pt x="192786" y="0"/>
                </a:lnTo>
                <a:lnTo>
                  <a:pt x="148580" y="5094"/>
                </a:lnTo>
                <a:lnTo>
                  <a:pt x="108001" y="19603"/>
                </a:lnTo>
                <a:lnTo>
                  <a:pt x="72206" y="42367"/>
                </a:lnTo>
                <a:lnTo>
                  <a:pt x="42351" y="72227"/>
                </a:lnTo>
                <a:lnTo>
                  <a:pt x="19594" y="108024"/>
                </a:lnTo>
                <a:lnTo>
                  <a:pt x="5091" y="148596"/>
                </a:lnTo>
                <a:lnTo>
                  <a:pt x="0" y="192786"/>
                </a:lnTo>
                <a:lnTo>
                  <a:pt x="5091" y="236975"/>
                </a:lnTo>
                <a:lnTo>
                  <a:pt x="19594" y="277547"/>
                </a:lnTo>
                <a:lnTo>
                  <a:pt x="42351" y="313344"/>
                </a:lnTo>
                <a:lnTo>
                  <a:pt x="72206" y="343204"/>
                </a:lnTo>
                <a:lnTo>
                  <a:pt x="108001" y="365968"/>
                </a:lnTo>
                <a:lnTo>
                  <a:pt x="148580" y="380477"/>
                </a:lnTo>
                <a:lnTo>
                  <a:pt x="192786" y="385572"/>
                </a:lnTo>
                <a:lnTo>
                  <a:pt x="2276094" y="385572"/>
                </a:lnTo>
                <a:lnTo>
                  <a:pt x="2320283" y="380477"/>
                </a:lnTo>
                <a:lnTo>
                  <a:pt x="2360855" y="365968"/>
                </a:lnTo>
                <a:lnTo>
                  <a:pt x="2396652" y="343204"/>
                </a:lnTo>
                <a:lnTo>
                  <a:pt x="2426512" y="313344"/>
                </a:lnTo>
                <a:lnTo>
                  <a:pt x="2449276" y="277547"/>
                </a:lnTo>
                <a:lnTo>
                  <a:pt x="2463785" y="236975"/>
                </a:lnTo>
                <a:lnTo>
                  <a:pt x="2468880" y="192786"/>
                </a:lnTo>
                <a:lnTo>
                  <a:pt x="2463785" y="148596"/>
                </a:lnTo>
                <a:lnTo>
                  <a:pt x="2449276" y="108024"/>
                </a:lnTo>
                <a:lnTo>
                  <a:pt x="2426512" y="72227"/>
                </a:lnTo>
                <a:lnTo>
                  <a:pt x="2396652" y="42367"/>
                </a:lnTo>
                <a:lnTo>
                  <a:pt x="2360855" y="19603"/>
                </a:lnTo>
                <a:lnTo>
                  <a:pt x="2320283" y="5094"/>
                </a:lnTo>
                <a:lnTo>
                  <a:pt x="2276094" y="0"/>
                </a:lnTo>
                <a:close/>
              </a:path>
            </a:pathLst>
          </a:custGeom>
          <a:noFill/>
          <a:ln>
            <a:solidFill>
              <a:schemeClr val="accent1"/>
            </a:solidFill>
          </a:ln>
        </p:spPr>
        <p:txBody>
          <a:bodyPr wrap="square" lIns="0" tIns="0" rIns="0" bIns="0" rtlCol="0"/>
          <a:lstStyle/>
          <a:p>
            <a:pPr defTabSz="1219018">
              <a:defRPr/>
            </a:pPr>
            <a:endParaRPr sz="1200">
              <a:solidFill>
                <a:prstClr val="black"/>
              </a:solidFill>
              <a:latin typeface="Calibri"/>
            </a:endParaRPr>
          </a:p>
        </p:txBody>
      </p:sp>
      <p:sp>
        <p:nvSpPr>
          <p:cNvPr id="43" name="object 15">
            <a:extLst>
              <a:ext uri="{FF2B5EF4-FFF2-40B4-BE49-F238E27FC236}">
                <a16:creationId xmlns:a16="http://schemas.microsoft.com/office/drawing/2014/main" id="{7FBF1EE9-EB7A-9644-B746-8E49E2744D5B}"/>
              </a:ext>
            </a:extLst>
          </p:cNvPr>
          <p:cNvSpPr txBox="1"/>
          <p:nvPr/>
        </p:nvSpPr>
        <p:spPr>
          <a:xfrm>
            <a:off x="808132" y="4893436"/>
            <a:ext cx="2632049" cy="167978"/>
          </a:xfrm>
          <a:prstGeom prst="rect">
            <a:avLst/>
          </a:prstGeom>
        </p:spPr>
        <p:txBody>
          <a:bodyPr vert="horz" wrap="square" lIns="0" tIns="0" rIns="0" bIns="0" rtlCol="0">
            <a:spAutoFit/>
          </a:bodyPr>
          <a:lstStyle/>
          <a:p>
            <a:pPr marL="16931">
              <a:defRPr/>
            </a:pPr>
            <a:r>
              <a:rPr lang="en-IN" sz="1200" b="1" spc="-7" dirty="0">
                <a:cs typeface="Arial"/>
              </a:rPr>
              <a:t>Western Pacific</a:t>
            </a:r>
          </a:p>
        </p:txBody>
      </p:sp>
      <p:sp>
        <p:nvSpPr>
          <p:cNvPr id="5" name="Rectangle 4">
            <a:extLst>
              <a:ext uri="{FF2B5EF4-FFF2-40B4-BE49-F238E27FC236}">
                <a16:creationId xmlns:a16="http://schemas.microsoft.com/office/drawing/2014/main" id="{39600204-AF41-0040-9C88-066C3C708ED6}"/>
              </a:ext>
            </a:extLst>
          </p:cNvPr>
          <p:cNvSpPr/>
          <p:nvPr/>
        </p:nvSpPr>
        <p:spPr>
          <a:xfrm>
            <a:off x="8317750" y="2723558"/>
            <a:ext cx="3273950" cy="2093678"/>
          </a:xfrm>
          <a:prstGeom prst="rect">
            <a:avLst/>
          </a:prstGeom>
          <a:noFill/>
          <a:ln>
            <a:solidFill>
              <a:schemeClr val="accent1"/>
            </a:solidFill>
          </a:ln>
        </p:spPr>
        <p:txBody>
          <a:bodyPr wrap="square" lIns="0" tIns="0" rIns="0" bIns="0" rtlCol="0"/>
          <a:lstStyle/>
          <a:p>
            <a:pPr defTabSz="1219018"/>
            <a:endParaRPr lang="en-US" sz="1200">
              <a:solidFill>
                <a:prstClr val="black"/>
              </a:solidFill>
              <a:latin typeface="Calibri"/>
            </a:endParaRPr>
          </a:p>
        </p:txBody>
      </p:sp>
      <p:sp>
        <p:nvSpPr>
          <p:cNvPr id="44" name="object 10">
            <a:extLst>
              <a:ext uri="{FF2B5EF4-FFF2-40B4-BE49-F238E27FC236}">
                <a16:creationId xmlns:a16="http://schemas.microsoft.com/office/drawing/2014/main" id="{4EF4DD00-28B4-1148-8312-17E88F00A813}"/>
              </a:ext>
            </a:extLst>
          </p:cNvPr>
          <p:cNvSpPr/>
          <p:nvPr/>
        </p:nvSpPr>
        <p:spPr>
          <a:xfrm>
            <a:off x="8443799" y="2510644"/>
            <a:ext cx="3021852" cy="425828"/>
          </a:xfrm>
          <a:custGeom>
            <a:avLst/>
            <a:gdLst/>
            <a:ahLst/>
            <a:cxnLst/>
            <a:rect l="l" t="t" r="r" b="b"/>
            <a:pathLst>
              <a:path w="2468880" h="386080">
                <a:moveTo>
                  <a:pt x="2276094" y="0"/>
                </a:moveTo>
                <a:lnTo>
                  <a:pt x="192786" y="0"/>
                </a:lnTo>
                <a:lnTo>
                  <a:pt x="148580" y="5094"/>
                </a:lnTo>
                <a:lnTo>
                  <a:pt x="108001" y="19603"/>
                </a:lnTo>
                <a:lnTo>
                  <a:pt x="72206" y="42367"/>
                </a:lnTo>
                <a:lnTo>
                  <a:pt x="42351" y="72227"/>
                </a:lnTo>
                <a:lnTo>
                  <a:pt x="19594" y="108024"/>
                </a:lnTo>
                <a:lnTo>
                  <a:pt x="5091" y="148596"/>
                </a:lnTo>
                <a:lnTo>
                  <a:pt x="0" y="192786"/>
                </a:lnTo>
                <a:lnTo>
                  <a:pt x="5091" y="236975"/>
                </a:lnTo>
                <a:lnTo>
                  <a:pt x="19594" y="277547"/>
                </a:lnTo>
                <a:lnTo>
                  <a:pt x="42351" y="313344"/>
                </a:lnTo>
                <a:lnTo>
                  <a:pt x="72206" y="343204"/>
                </a:lnTo>
                <a:lnTo>
                  <a:pt x="108001" y="365968"/>
                </a:lnTo>
                <a:lnTo>
                  <a:pt x="148580" y="380477"/>
                </a:lnTo>
                <a:lnTo>
                  <a:pt x="192786" y="385572"/>
                </a:lnTo>
                <a:lnTo>
                  <a:pt x="2276094" y="385572"/>
                </a:lnTo>
                <a:lnTo>
                  <a:pt x="2320283" y="380477"/>
                </a:lnTo>
                <a:lnTo>
                  <a:pt x="2360855" y="365968"/>
                </a:lnTo>
                <a:lnTo>
                  <a:pt x="2396652" y="343204"/>
                </a:lnTo>
                <a:lnTo>
                  <a:pt x="2426512" y="313344"/>
                </a:lnTo>
                <a:lnTo>
                  <a:pt x="2449276" y="277547"/>
                </a:lnTo>
                <a:lnTo>
                  <a:pt x="2463785" y="236975"/>
                </a:lnTo>
                <a:lnTo>
                  <a:pt x="2468880" y="192786"/>
                </a:lnTo>
                <a:lnTo>
                  <a:pt x="2463785" y="148596"/>
                </a:lnTo>
                <a:lnTo>
                  <a:pt x="2449276" y="108024"/>
                </a:lnTo>
                <a:lnTo>
                  <a:pt x="2426512" y="72227"/>
                </a:lnTo>
                <a:lnTo>
                  <a:pt x="2396652" y="42367"/>
                </a:lnTo>
                <a:lnTo>
                  <a:pt x="2360855" y="19603"/>
                </a:lnTo>
                <a:lnTo>
                  <a:pt x="2320283" y="5094"/>
                </a:lnTo>
                <a:lnTo>
                  <a:pt x="227609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a:solidFill>
                <a:schemeClr val="lt1"/>
              </a:solidFill>
            </a:endParaRPr>
          </a:p>
        </p:txBody>
      </p:sp>
      <p:sp>
        <p:nvSpPr>
          <p:cNvPr id="47" name="object 15">
            <a:extLst>
              <a:ext uri="{FF2B5EF4-FFF2-40B4-BE49-F238E27FC236}">
                <a16:creationId xmlns:a16="http://schemas.microsoft.com/office/drawing/2014/main" id="{0DF14A52-7320-E340-97CD-C6AA847FDF73}"/>
              </a:ext>
            </a:extLst>
          </p:cNvPr>
          <p:cNvSpPr txBox="1"/>
          <p:nvPr/>
        </p:nvSpPr>
        <p:spPr>
          <a:xfrm>
            <a:off x="8473551" y="2575114"/>
            <a:ext cx="2893530" cy="276999"/>
          </a:xfrm>
          <a:prstGeom prst="rect">
            <a:avLst/>
          </a:prstGeom>
        </p:spPr>
        <p:txBody>
          <a:bodyPr vert="horz" wrap="square" lIns="0" tIns="0" rIns="0" bIns="0" rtlCol="0">
            <a:spAutoFit/>
          </a:bodyPr>
          <a:lstStyle/>
          <a:p>
            <a:pPr marL="16931" algn="ctr">
              <a:defRPr/>
            </a:pPr>
            <a:r>
              <a:rPr lang="en-IN" sz="1800" b="1" spc="-7" dirty="0">
                <a:solidFill>
                  <a:schemeClr val="bg1"/>
                </a:solidFill>
                <a:cs typeface="Arial"/>
              </a:rPr>
              <a:t>South-East Asia</a:t>
            </a:r>
          </a:p>
        </p:txBody>
      </p:sp>
      <p:grpSp>
        <p:nvGrpSpPr>
          <p:cNvPr id="27" name="Group 26">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28" name="Pie 27">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9" name="Block Arc 28">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30" name="Picture 29">
            <a:extLst>
              <a:ext uri="{FF2B5EF4-FFF2-40B4-BE49-F238E27FC236}">
                <a16:creationId xmlns:a16="http://schemas.microsoft.com/office/drawing/2014/main" id="{951B298D-4A9F-054C-BA6A-8A4048E19951}"/>
              </a:ext>
            </a:extLst>
          </p:cNvPr>
          <p:cNvPicPr>
            <a:picLocks noChangeAspect="1"/>
          </p:cNvPicPr>
          <p:nvPr/>
        </p:nvPicPr>
        <p:blipFill>
          <a:blip r:embed="rId3"/>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64154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a:extLst>
              <a:ext uri="{FF2B5EF4-FFF2-40B4-BE49-F238E27FC236}">
                <a16:creationId xmlns:a16="http://schemas.microsoft.com/office/drawing/2014/main" id="{66666157-CE37-8F47-9D95-1CBBF0AF95E8}"/>
              </a:ext>
            </a:extLst>
          </p:cNvPr>
          <p:cNvSpPr/>
          <p:nvPr/>
        </p:nvSpPr>
        <p:spPr>
          <a:xfrm>
            <a:off x="7567851" y="3911304"/>
            <a:ext cx="4008715" cy="989064"/>
          </a:xfrm>
          <a:prstGeom prst="roundRect">
            <a:avLst>
              <a:gd name="adj" fmla="val 7485"/>
            </a:avLst>
          </a:prstGeom>
          <a:solidFill>
            <a:schemeClr val="accent4">
              <a:lumMod val="20000"/>
              <a:lumOff val="80000"/>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4" name="Slide Number Placeholder 3"/>
          <p:cNvSpPr>
            <a:spLocks noGrp="1"/>
          </p:cNvSpPr>
          <p:nvPr>
            <p:ph type="sldNum" sz="quarter" idx="11"/>
          </p:nvPr>
        </p:nvSpPr>
        <p:spPr/>
        <p:txBody>
          <a:bodyPr/>
          <a:lstStyle/>
          <a:p>
            <a:fld id="{47547CF9-5B10-D24F-A8D7-45A9778164F7}" type="slidenum">
              <a:rPr lang="uk-UA" smtClean="0"/>
              <a:pPr/>
              <a:t>6</a:t>
            </a:fld>
            <a:endParaRPr lang="uk-UA" dirty="0"/>
          </a:p>
        </p:txBody>
      </p:sp>
      <p:sp>
        <p:nvSpPr>
          <p:cNvPr id="242" name="TextBox 241"/>
          <p:cNvSpPr txBox="1"/>
          <p:nvPr/>
        </p:nvSpPr>
        <p:spPr>
          <a:xfrm>
            <a:off x="592364" y="5889802"/>
            <a:ext cx="6003634" cy="338554"/>
          </a:xfrm>
          <a:prstGeom prst="rect">
            <a:avLst/>
          </a:prstGeom>
          <a:noFill/>
        </p:spPr>
        <p:txBody>
          <a:bodyPr wrap="square" rtlCol="0">
            <a:spAutoFit/>
          </a:bodyPr>
          <a:lstStyle/>
          <a:p>
            <a:r>
              <a:rPr lang="en-US" sz="800" dirty="0"/>
              <a:t>This is data represent SEA region-South east Asia</a:t>
            </a:r>
          </a:p>
          <a:p>
            <a:r>
              <a:rPr lang="en-US" sz="800" spc="-7" dirty="0">
                <a:cs typeface="Arial"/>
              </a:rPr>
              <a:t>International Diabetes Federation. Diabetes Atlas 9th </a:t>
            </a:r>
            <a:r>
              <a:rPr lang="en-US" sz="800" spc="-13" dirty="0">
                <a:cs typeface="Arial"/>
              </a:rPr>
              <a:t>Edition,</a:t>
            </a:r>
            <a:r>
              <a:rPr lang="en-US" sz="800" spc="13" dirty="0">
                <a:cs typeface="Arial"/>
              </a:rPr>
              <a:t> </a:t>
            </a:r>
            <a:r>
              <a:rPr lang="en-US" sz="800" spc="-7" dirty="0">
                <a:cs typeface="Arial"/>
              </a:rPr>
              <a:t>2019</a:t>
            </a:r>
            <a:endParaRPr lang="en-US" sz="800"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78" y="358014"/>
            <a:ext cx="10162208"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US" sz="3200" spc="-100" dirty="0"/>
              <a:t>Burden of Diabetes in India</a:t>
            </a:r>
            <a:endParaRPr lang="en-US" sz="3200" b="0" spc="-100" dirty="0"/>
          </a:p>
        </p:txBody>
      </p:sp>
      <p:sp>
        <p:nvSpPr>
          <p:cNvPr id="25" name="Rounded Rectangle 24">
            <a:extLst>
              <a:ext uri="{FF2B5EF4-FFF2-40B4-BE49-F238E27FC236}">
                <a16:creationId xmlns:a16="http://schemas.microsoft.com/office/drawing/2014/main" id="{3AD35B5A-1996-8D46-9C11-FBC64FC041EF}"/>
              </a:ext>
            </a:extLst>
          </p:cNvPr>
          <p:cNvSpPr/>
          <p:nvPr/>
        </p:nvSpPr>
        <p:spPr>
          <a:xfrm>
            <a:off x="643697" y="1948647"/>
            <a:ext cx="6003627" cy="3471549"/>
          </a:xfrm>
          <a:prstGeom prst="roundRect">
            <a:avLst>
              <a:gd name="adj" fmla="val 2555"/>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6" name="Oval 5">
            <a:extLst>
              <a:ext uri="{FF2B5EF4-FFF2-40B4-BE49-F238E27FC236}">
                <a16:creationId xmlns:a16="http://schemas.microsoft.com/office/drawing/2014/main" id="{0E157C2A-F8BE-7B4D-BB84-AF85667C34CA}"/>
              </a:ext>
            </a:extLst>
          </p:cNvPr>
          <p:cNvSpPr/>
          <p:nvPr/>
        </p:nvSpPr>
        <p:spPr>
          <a:xfrm>
            <a:off x="4642277" y="2236860"/>
            <a:ext cx="1820205" cy="1820205"/>
          </a:xfrm>
          <a:prstGeom prst="ellipse">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 name="TextBox 29">
            <a:extLst>
              <a:ext uri="{FF2B5EF4-FFF2-40B4-BE49-F238E27FC236}">
                <a16:creationId xmlns:a16="http://schemas.microsoft.com/office/drawing/2014/main" id="{173D2D8E-F4BF-BA4F-B0D7-5A42E7BA4298}"/>
              </a:ext>
            </a:extLst>
          </p:cNvPr>
          <p:cNvSpPr txBox="1"/>
          <p:nvPr/>
        </p:nvSpPr>
        <p:spPr>
          <a:xfrm>
            <a:off x="3818599" y="2839447"/>
            <a:ext cx="3377771" cy="461665"/>
          </a:xfrm>
          <a:prstGeom prst="rect">
            <a:avLst/>
          </a:prstGeom>
          <a:noFill/>
        </p:spPr>
        <p:txBody>
          <a:bodyPr wrap="square" rtlCol="0">
            <a:spAutoFit/>
          </a:bodyPr>
          <a:lstStyle/>
          <a:p>
            <a:pPr algn="ctr"/>
            <a:r>
              <a:rPr lang="en-US" b="1" dirty="0">
                <a:solidFill>
                  <a:schemeClr val="bg1"/>
                </a:solidFill>
              </a:rPr>
              <a:t>Spending</a:t>
            </a:r>
          </a:p>
        </p:txBody>
      </p:sp>
      <p:sp>
        <p:nvSpPr>
          <p:cNvPr id="7" name="Right Triangle 6">
            <a:extLst>
              <a:ext uri="{FF2B5EF4-FFF2-40B4-BE49-F238E27FC236}">
                <a16:creationId xmlns:a16="http://schemas.microsoft.com/office/drawing/2014/main" id="{5E189CE0-DBDB-D842-A827-249E1628966A}"/>
              </a:ext>
            </a:extLst>
          </p:cNvPr>
          <p:cNvSpPr/>
          <p:nvPr/>
        </p:nvSpPr>
        <p:spPr>
          <a:xfrm rot="13500000">
            <a:off x="6516620" y="3306426"/>
            <a:ext cx="261399" cy="261399"/>
          </a:xfrm>
          <a:prstGeom prst="rtTriangle">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cxnSp>
        <p:nvCxnSpPr>
          <p:cNvPr id="9" name="Straight Connector 8">
            <a:extLst>
              <a:ext uri="{FF2B5EF4-FFF2-40B4-BE49-F238E27FC236}">
                <a16:creationId xmlns:a16="http://schemas.microsoft.com/office/drawing/2014/main" id="{6DDF9BC4-5EF8-E64D-BD4A-838C2CF609E4}"/>
              </a:ext>
            </a:extLst>
          </p:cNvPr>
          <p:cNvCxnSpPr>
            <a:cxnSpLocks/>
          </p:cNvCxnSpPr>
          <p:nvPr/>
        </p:nvCxnSpPr>
        <p:spPr>
          <a:xfrm flipV="1">
            <a:off x="6824889" y="2571954"/>
            <a:ext cx="742962" cy="865170"/>
          </a:xfrm>
          <a:prstGeom prst="line">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D7B74A0C-ECC1-154A-8C13-523D9BCC1070}"/>
              </a:ext>
            </a:extLst>
          </p:cNvPr>
          <p:cNvCxnSpPr>
            <a:cxnSpLocks/>
            <a:endCxn id="44" idx="1"/>
          </p:cNvCxnSpPr>
          <p:nvPr/>
        </p:nvCxnSpPr>
        <p:spPr>
          <a:xfrm>
            <a:off x="6824889" y="3437123"/>
            <a:ext cx="742962" cy="968711"/>
          </a:xfrm>
          <a:prstGeom prst="line">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29" name="Content Placeholder 15">
            <a:extLst>
              <a:ext uri="{FF2B5EF4-FFF2-40B4-BE49-F238E27FC236}">
                <a16:creationId xmlns:a16="http://schemas.microsoft.com/office/drawing/2014/main" id="{C70D2016-1EC3-9A40-9EB9-4E9FE3E36250}"/>
              </a:ext>
            </a:extLst>
          </p:cNvPr>
          <p:cNvGraphicFramePr>
            <a:graphicFrameLocks/>
          </p:cNvGraphicFramePr>
          <p:nvPr>
            <p:extLst>
              <p:ext uri="{D42A27DB-BD31-4B8C-83A1-F6EECF244321}">
                <p14:modId xmlns:p14="http://schemas.microsoft.com/office/powerpoint/2010/main" val="540253497"/>
              </p:ext>
            </p:extLst>
          </p:nvPr>
        </p:nvGraphicFramePr>
        <p:xfrm>
          <a:off x="765658" y="1964839"/>
          <a:ext cx="4863924" cy="3380879"/>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id="{30D43AFF-68CA-7242-85AC-51E76937A108}"/>
              </a:ext>
            </a:extLst>
          </p:cNvPr>
          <p:cNvSpPr txBox="1"/>
          <p:nvPr/>
        </p:nvSpPr>
        <p:spPr>
          <a:xfrm>
            <a:off x="1584209" y="2192347"/>
            <a:ext cx="1731870" cy="400110"/>
          </a:xfrm>
          <a:prstGeom prst="rect">
            <a:avLst/>
          </a:prstGeom>
          <a:noFill/>
        </p:spPr>
        <p:txBody>
          <a:bodyPr wrap="square" rtlCol="0">
            <a:spAutoFit/>
          </a:bodyPr>
          <a:lstStyle/>
          <a:p>
            <a:r>
              <a:rPr lang="en-US" sz="2000" dirty="0"/>
              <a:t>Billion USD</a:t>
            </a:r>
          </a:p>
        </p:txBody>
      </p:sp>
      <p:sp>
        <p:nvSpPr>
          <p:cNvPr id="40" name="Rounded Rectangle 39">
            <a:extLst>
              <a:ext uri="{FF2B5EF4-FFF2-40B4-BE49-F238E27FC236}">
                <a16:creationId xmlns:a16="http://schemas.microsoft.com/office/drawing/2014/main" id="{ECFC33F0-DC1C-5740-91E5-E63B590ACADD}"/>
              </a:ext>
            </a:extLst>
          </p:cNvPr>
          <p:cNvSpPr/>
          <p:nvPr/>
        </p:nvSpPr>
        <p:spPr>
          <a:xfrm>
            <a:off x="7567851" y="1948645"/>
            <a:ext cx="4008715" cy="989064"/>
          </a:xfrm>
          <a:prstGeom prst="roundRect">
            <a:avLst>
              <a:gd name="adj" fmla="val 7485"/>
            </a:avLst>
          </a:prstGeom>
          <a:solidFill>
            <a:schemeClr val="accent4">
              <a:lumMod val="20000"/>
              <a:lumOff val="80000"/>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45" name="TextBox 44">
            <a:extLst>
              <a:ext uri="{FF2B5EF4-FFF2-40B4-BE49-F238E27FC236}">
                <a16:creationId xmlns:a16="http://schemas.microsoft.com/office/drawing/2014/main" id="{9C88866C-EF17-9548-97F8-21000CBF97C1}"/>
              </a:ext>
            </a:extLst>
          </p:cNvPr>
          <p:cNvSpPr txBox="1"/>
          <p:nvPr/>
        </p:nvSpPr>
        <p:spPr>
          <a:xfrm>
            <a:off x="7703247" y="2060197"/>
            <a:ext cx="3845062" cy="707886"/>
          </a:xfrm>
          <a:prstGeom prst="rect">
            <a:avLst/>
          </a:prstGeom>
          <a:noFill/>
        </p:spPr>
        <p:txBody>
          <a:bodyPr wrap="square" rtlCol="0">
            <a:spAutoFit/>
          </a:bodyPr>
          <a:lstStyle/>
          <a:p>
            <a:r>
              <a:rPr lang="en-US" sz="2000" dirty="0">
                <a:solidFill>
                  <a:srgbClr val="0460A9"/>
                </a:solidFill>
              </a:rPr>
              <a:t>In India, USD 92 was spent per diabetic patient</a:t>
            </a:r>
          </a:p>
        </p:txBody>
      </p:sp>
      <p:sp>
        <p:nvSpPr>
          <p:cNvPr id="47" name="TextBox 46">
            <a:extLst>
              <a:ext uri="{FF2B5EF4-FFF2-40B4-BE49-F238E27FC236}">
                <a16:creationId xmlns:a16="http://schemas.microsoft.com/office/drawing/2014/main" id="{832514B2-DF07-B146-B1A1-C561286BD336}"/>
              </a:ext>
            </a:extLst>
          </p:cNvPr>
          <p:cNvSpPr txBox="1"/>
          <p:nvPr/>
        </p:nvSpPr>
        <p:spPr>
          <a:xfrm>
            <a:off x="7695676" y="3923378"/>
            <a:ext cx="3730671" cy="1015663"/>
          </a:xfrm>
          <a:prstGeom prst="rect">
            <a:avLst/>
          </a:prstGeom>
          <a:noFill/>
        </p:spPr>
        <p:txBody>
          <a:bodyPr wrap="square" rtlCol="0">
            <a:spAutoFit/>
          </a:bodyPr>
          <a:lstStyle/>
          <a:p>
            <a:r>
              <a:rPr lang="en-US" sz="2000" dirty="0"/>
              <a:t>8.4% of total health expenditures was allocated to diabetes</a:t>
            </a:r>
          </a:p>
        </p:txBody>
      </p:sp>
      <p:pic>
        <p:nvPicPr>
          <p:cNvPr id="49" name="Picture 48">
            <a:extLst>
              <a:ext uri="{FF2B5EF4-FFF2-40B4-BE49-F238E27FC236}">
                <a16:creationId xmlns:a16="http://schemas.microsoft.com/office/drawing/2014/main" id="{BA77A352-4428-8C4A-9F6B-3152F3D47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8505"/>
            <a:ext cx="1625388" cy="1625388"/>
          </a:xfrm>
          <a:prstGeom prst="rect">
            <a:avLst/>
          </a:prstGeom>
          <a:noFill/>
          <a:ln>
            <a:noFill/>
          </a:ln>
        </p:spPr>
      </p:pic>
      <p:grpSp>
        <p:nvGrpSpPr>
          <p:cNvPr id="18" name="Group 17">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19" name="Pie 18">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Block Arc 19">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21" name="Picture 20">
            <a:extLst>
              <a:ext uri="{FF2B5EF4-FFF2-40B4-BE49-F238E27FC236}">
                <a16:creationId xmlns:a16="http://schemas.microsoft.com/office/drawing/2014/main" id="{951B298D-4A9F-054C-BA6A-8A4048E19951}"/>
              </a:ext>
            </a:extLst>
          </p:cNvPr>
          <p:cNvPicPr>
            <a:picLocks noChangeAspect="1"/>
          </p:cNvPicPr>
          <p:nvPr/>
        </p:nvPicPr>
        <p:blipFill>
          <a:blip r:embed="rId4"/>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336526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7</a:t>
            </a:fld>
            <a:endParaRPr lang="uk-UA" dirty="0"/>
          </a:p>
        </p:txBody>
      </p:sp>
      <p:sp>
        <p:nvSpPr>
          <p:cNvPr id="242" name="TextBox 241"/>
          <p:cNvSpPr txBox="1"/>
          <p:nvPr/>
        </p:nvSpPr>
        <p:spPr>
          <a:xfrm>
            <a:off x="600300" y="5949701"/>
            <a:ext cx="6003634" cy="338554"/>
          </a:xfrm>
          <a:prstGeom prst="rect">
            <a:avLst/>
          </a:prstGeom>
          <a:noFill/>
        </p:spPr>
        <p:txBody>
          <a:bodyPr wrap="square" rtlCol="0">
            <a:spAutoFit/>
          </a:bodyPr>
          <a:lstStyle/>
          <a:p>
            <a:r>
              <a:rPr lang="fr-FR" sz="800" dirty="0"/>
              <a:t>1.Donnelly R, et al. BMJ. 2000;320: 1062-1066.</a:t>
            </a:r>
          </a:p>
          <a:p>
            <a:r>
              <a:rPr lang="fr-FR" sz="800" dirty="0"/>
              <a:t>2.Eshaq RS, et al. </a:t>
            </a:r>
            <a:r>
              <a:rPr lang="fr-FR" sz="800" dirty="0" err="1"/>
              <a:t>Pathophysiology</a:t>
            </a:r>
            <a:r>
              <a:rPr lang="fr-FR" sz="800" dirty="0"/>
              <a:t>. 2017; 24(4): 229-241.</a:t>
            </a:r>
            <a:endParaRPr lang="en-US" sz="800" dirty="0"/>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78" y="407260"/>
            <a:ext cx="9368922"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US" sz="3200" spc="-100" dirty="0"/>
              <a:t>DR is vision threatening complication of diabetes</a:t>
            </a:r>
            <a:r>
              <a:rPr lang="en-US" sz="3200" spc="-100" baseline="30000" dirty="0"/>
              <a:t>1,2</a:t>
            </a:r>
            <a:endParaRPr lang="en-US" sz="3200" b="0" spc="-100" dirty="0"/>
          </a:p>
        </p:txBody>
      </p:sp>
      <p:grpSp>
        <p:nvGrpSpPr>
          <p:cNvPr id="2" name="Group 1">
            <a:extLst>
              <a:ext uri="{FF2B5EF4-FFF2-40B4-BE49-F238E27FC236}">
                <a16:creationId xmlns:a16="http://schemas.microsoft.com/office/drawing/2014/main" id="{C29FD1A4-A9DF-5243-81A0-549C3B42C47E}"/>
              </a:ext>
            </a:extLst>
          </p:cNvPr>
          <p:cNvGrpSpPr/>
          <p:nvPr/>
        </p:nvGrpSpPr>
        <p:grpSpPr>
          <a:xfrm>
            <a:off x="674538" y="2303169"/>
            <a:ext cx="6518930" cy="2649834"/>
            <a:chOff x="741613" y="1346965"/>
            <a:chExt cx="5739145" cy="2219698"/>
          </a:xfrm>
        </p:grpSpPr>
        <p:sp>
          <p:nvSpPr>
            <p:cNvPr id="19" name="Rounded Rectangle 18">
              <a:extLst>
                <a:ext uri="{FF2B5EF4-FFF2-40B4-BE49-F238E27FC236}">
                  <a16:creationId xmlns:a16="http://schemas.microsoft.com/office/drawing/2014/main" id="{10D9AD36-E73B-8247-9C67-25CEC08A85D6}"/>
                </a:ext>
              </a:extLst>
            </p:cNvPr>
            <p:cNvSpPr/>
            <p:nvPr/>
          </p:nvSpPr>
          <p:spPr>
            <a:xfrm>
              <a:off x="756287" y="1346965"/>
              <a:ext cx="2855572" cy="221969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20" name="Picture 19">
              <a:extLst>
                <a:ext uri="{FF2B5EF4-FFF2-40B4-BE49-F238E27FC236}">
                  <a16:creationId xmlns:a16="http://schemas.microsoft.com/office/drawing/2014/main" id="{E35098A2-3A40-4249-993D-40C6F25780F2}"/>
                </a:ext>
              </a:extLst>
            </p:cNvPr>
            <p:cNvPicPr>
              <a:picLocks noChangeAspect="1"/>
            </p:cNvPicPr>
            <p:nvPr/>
          </p:nvPicPr>
          <p:blipFill>
            <a:blip r:embed="rId2">
              <a:duotone>
                <a:schemeClr val="bg2">
                  <a:shade val="45000"/>
                  <a:satMod val="135000"/>
                </a:schemeClr>
                <a:prstClr val="white"/>
              </a:duotone>
            </a:blip>
            <a:stretch>
              <a:fillRect/>
            </a:stretch>
          </p:blipFill>
          <p:spPr>
            <a:xfrm>
              <a:off x="3716520" y="1600791"/>
              <a:ext cx="323916" cy="1831426"/>
            </a:xfrm>
            <a:prstGeom prst="rect">
              <a:avLst/>
            </a:prstGeom>
          </p:spPr>
        </p:pic>
        <p:sp>
          <p:nvSpPr>
            <p:cNvPr id="21" name="TextBox 20">
              <a:extLst>
                <a:ext uri="{FF2B5EF4-FFF2-40B4-BE49-F238E27FC236}">
                  <a16:creationId xmlns:a16="http://schemas.microsoft.com/office/drawing/2014/main" id="{0234709C-6708-474E-8B55-CDAB5D37DC06}"/>
                </a:ext>
              </a:extLst>
            </p:cNvPr>
            <p:cNvSpPr txBox="1"/>
            <p:nvPr/>
          </p:nvSpPr>
          <p:spPr>
            <a:xfrm>
              <a:off x="868630" y="2290045"/>
              <a:ext cx="2583514" cy="967242"/>
            </a:xfrm>
            <a:prstGeom prst="rect">
              <a:avLst/>
            </a:prstGeom>
            <a:noFill/>
          </p:spPr>
          <p:txBody>
            <a:bodyPr wrap="square" rtlCol="0">
              <a:spAutoFit/>
            </a:bodyPr>
            <a:lstStyle/>
            <a:p>
              <a:pPr marL="380943" indent="-380943">
                <a:lnSpc>
                  <a:spcPct val="150000"/>
                </a:lnSpc>
                <a:buFont typeface="Wingdings" panose="05000000000000000000" pitchFamily="2" charset="2"/>
                <a:buChar char="ü"/>
              </a:pPr>
              <a:r>
                <a:rPr lang="en-US" sz="1600" dirty="0">
                  <a:solidFill>
                    <a:schemeClr val="bg1"/>
                  </a:solidFill>
                </a:rPr>
                <a:t>Elevated blood glucose</a:t>
              </a:r>
            </a:p>
            <a:p>
              <a:pPr marL="380943" indent="-380943">
                <a:lnSpc>
                  <a:spcPct val="150000"/>
                </a:lnSpc>
                <a:buFont typeface="Wingdings" panose="05000000000000000000" pitchFamily="2" charset="2"/>
                <a:buChar char="ü"/>
              </a:pPr>
              <a:r>
                <a:rPr lang="en-US" sz="1600" dirty="0">
                  <a:solidFill>
                    <a:schemeClr val="bg1"/>
                  </a:solidFill>
                </a:rPr>
                <a:t>High blood pressure</a:t>
              </a:r>
            </a:p>
            <a:p>
              <a:pPr marL="380943" indent="-380943">
                <a:lnSpc>
                  <a:spcPct val="150000"/>
                </a:lnSpc>
                <a:buFont typeface="Wingdings" panose="05000000000000000000" pitchFamily="2" charset="2"/>
                <a:buChar char="ü"/>
              </a:pPr>
              <a:r>
                <a:rPr lang="en-US" sz="1600" dirty="0">
                  <a:solidFill>
                    <a:schemeClr val="bg1"/>
                  </a:solidFill>
                </a:rPr>
                <a:t>Other risk factors</a:t>
              </a:r>
            </a:p>
          </p:txBody>
        </p:sp>
        <p:sp>
          <p:nvSpPr>
            <p:cNvPr id="22" name="Rectangle 21">
              <a:extLst>
                <a:ext uri="{FF2B5EF4-FFF2-40B4-BE49-F238E27FC236}">
                  <a16:creationId xmlns:a16="http://schemas.microsoft.com/office/drawing/2014/main" id="{BCBC7FDD-0737-D64B-B864-DB720416248C}"/>
                </a:ext>
              </a:extLst>
            </p:cNvPr>
            <p:cNvSpPr/>
            <p:nvPr/>
          </p:nvSpPr>
          <p:spPr>
            <a:xfrm>
              <a:off x="741613" y="1549692"/>
              <a:ext cx="2798284" cy="618760"/>
            </a:xfrm>
            <a:prstGeom prst="rect">
              <a:avLst/>
            </a:prstGeom>
          </p:spPr>
          <p:txBody>
            <a:bodyPr wrap="square">
              <a:spAutoFit/>
            </a:bodyPr>
            <a:lstStyle/>
            <a:p>
              <a:pPr algn="ctr"/>
              <a:r>
                <a:rPr lang="en-US" b="1" dirty="0">
                  <a:solidFill>
                    <a:schemeClr val="bg1"/>
                  </a:solidFill>
                </a:rPr>
                <a:t>DIABETES </a:t>
              </a:r>
            </a:p>
            <a:p>
              <a:pPr algn="ctr"/>
              <a:r>
                <a:rPr lang="en-US" sz="1800" dirty="0">
                  <a:solidFill>
                    <a:schemeClr val="bg1"/>
                  </a:solidFill>
                </a:rPr>
                <a:t>(type 1 or type 2)</a:t>
              </a:r>
            </a:p>
          </p:txBody>
        </p:sp>
        <p:sp>
          <p:nvSpPr>
            <p:cNvPr id="24" name="Rectangle 23">
              <a:extLst>
                <a:ext uri="{FF2B5EF4-FFF2-40B4-BE49-F238E27FC236}">
                  <a16:creationId xmlns:a16="http://schemas.microsoft.com/office/drawing/2014/main" id="{885C9F8E-75BE-CE47-9140-F840B679BFD9}"/>
                </a:ext>
              </a:extLst>
            </p:cNvPr>
            <p:cNvSpPr/>
            <p:nvPr/>
          </p:nvSpPr>
          <p:spPr>
            <a:xfrm>
              <a:off x="4150170" y="1859072"/>
              <a:ext cx="2330588" cy="1314864"/>
            </a:xfrm>
            <a:prstGeom prst="rect">
              <a:avLst/>
            </a:prstGeom>
          </p:spPr>
          <p:txBody>
            <a:bodyPr wrap="square">
              <a:spAutoFit/>
            </a:bodyPr>
            <a:lstStyle/>
            <a:p>
              <a:pPr algn="ctr"/>
              <a:r>
                <a:rPr lang="en-US" b="1" dirty="0"/>
                <a:t>Microvascular </a:t>
              </a:r>
            </a:p>
            <a:p>
              <a:pPr algn="ctr"/>
              <a:r>
                <a:rPr lang="en-US" b="1" dirty="0"/>
                <a:t>complications:    </a:t>
              </a:r>
              <a:r>
                <a:rPr lang="en-US" sz="1600" dirty="0"/>
                <a:t>Damage to the small blood vessels (microvasculature) of the body </a:t>
              </a:r>
            </a:p>
          </p:txBody>
        </p:sp>
      </p:grpSp>
      <p:sp>
        <p:nvSpPr>
          <p:cNvPr id="27" name="TextBox 26">
            <a:extLst>
              <a:ext uri="{FF2B5EF4-FFF2-40B4-BE49-F238E27FC236}">
                <a16:creationId xmlns:a16="http://schemas.microsoft.com/office/drawing/2014/main" id="{F8D7A756-B190-5E42-98FC-EA4BCC011C74}"/>
              </a:ext>
            </a:extLst>
          </p:cNvPr>
          <p:cNvSpPr txBox="1"/>
          <p:nvPr/>
        </p:nvSpPr>
        <p:spPr>
          <a:xfrm>
            <a:off x="7537058" y="1701133"/>
            <a:ext cx="3803996" cy="461665"/>
          </a:xfrm>
          <a:prstGeom prst="rect">
            <a:avLst/>
          </a:prstGeom>
          <a:noFill/>
        </p:spPr>
        <p:txBody>
          <a:bodyPr wrap="square" rtlCol="0">
            <a:spAutoFit/>
          </a:bodyPr>
          <a:lstStyle/>
          <a:p>
            <a:r>
              <a:rPr lang="en-US" b="1" dirty="0"/>
              <a:t>Diabetic comorbidities </a:t>
            </a:r>
          </a:p>
        </p:txBody>
      </p:sp>
      <p:pic>
        <p:nvPicPr>
          <p:cNvPr id="15" name="Picture 14">
            <a:extLst>
              <a:ext uri="{FF2B5EF4-FFF2-40B4-BE49-F238E27FC236}">
                <a16:creationId xmlns:a16="http://schemas.microsoft.com/office/drawing/2014/main" id="{A6B43D2C-5900-2B4B-B762-C0B09CD84497}"/>
              </a:ext>
            </a:extLst>
          </p:cNvPr>
          <p:cNvPicPr>
            <a:picLocks noChangeAspect="1"/>
          </p:cNvPicPr>
          <p:nvPr/>
        </p:nvPicPr>
        <p:blipFill>
          <a:blip r:embed="rId3"/>
          <a:stretch>
            <a:fillRect/>
          </a:stretch>
        </p:blipFill>
        <p:spPr>
          <a:xfrm>
            <a:off x="7438309" y="2218239"/>
            <a:ext cx="3902745" cy="3549040"/>
          </a:xfrm>
          <a:prstGeom prst="rect">
            <a:avLst/>
          </a:prstGeom>
        </p:spPr>
      </p:pic>
      <p:grpSp>
        <p:nvGrpSpPr>
          <p:cNvPr id="13" name="Group 12">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14" name="Pie 13">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Block Arc 15">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17" name="Picture 16">
            <a:extLst>
              <a:ext uri="{FF2B5EF4-FFF2-40B4-BE49-F238E27FC236}">
                <a16:creationId xmlns:a16="http://schemas.microsoft.com/office/drawing/2014/main" id="{951B298D-4A9F-054C-BA6A-8A4048E19951}"/>
              </a:ext>
            </a:extLst>
          </p:cNvPr>
          <p:cNvPicPr>
            <a:picLocks noChangeAspect="1"/>
          </p:cNvPicPr>
          <p:nvPr/>
        </p:nvPicPr>
        <p:blipFill>
          <a:blip r:embed="rId4"/>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84861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8</a:t>
            </a:fld>
            <a:endParaRPr lang="uk-UA" dirty="0"/>
          </a:p>
        </p:txBody>
      </p:sp>
      <p:sp>
        <p:nvSpPr>
          <p:cNvPr id="242" name="TextBox 241"/>
          <p:cNvSpPr txBox="1"/>
          <p:nvPr/>
        </p:nvSpPr>
        <p:spPr>
          <a:xfrm>
            <a:off x="600300" y="5999301"/>
            <a:ext cx="6003634" cy="215444"/>
          </a:xfrm>
          <a:prstGeom prst="rect">
            <a:avLst/>
          </a:prstGeom>
          <a:noFill/>
        </p:spPr>
        <p:txBody>
          <a:bodyPr wrap="square" rtlCol="0">
            <a:spAutoFit/>
          </a:bodyPr>
          <a:lstStyle/>
          <a:p>
            <a:r>
              <a:rPr lang="fr-FR" sz="800" dirty="0" err="1"/>
              <a:t>Strain</a:t>
            </a:r>
            <a:r>
              <a:rPr lang="fr-FR" sz="800" dirty="0"/>
              <a:t> WD, et al. </a:t>
            </a:r>
            <a:r>
              <a:rPr lang="fr-FR" sz="800" dirty="0" err="1"/>
              <a:t>Diabetes</a:t>
            </a:r>
            <a:r>
              <a:rPr lang="fr-FR" sz="800" dirty="0"/>
              <a:t> </a:t>
            </a:r>
            <a:r>
              <a:rPr lang="fr-FR" sz="800" dirty="0" err="1"/>
              <a:t>Res</a:t>
            </a:r>
            <a:r>
              <a:rPr lang="fr-FR" sz="800" dirty="0"/>
              <a:t> Clin </a:t>
            </a:r>
            <a:r>
              <a:rPr lang="fr-FR" sz="800" dirty="0" err="1"/>
              <a:t>Pract</a:t>
            </a:r>
            <a:r>
              <a:rPr lang="fr-FR" sz="800" dirty="0"/>
              <a:t> 2014;105:302-12.</a:t>
            </a: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78" y="475687"/>
            <a:ext cx="9616582"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US" sz="3200" spc="-100" dirty="0"/>
              <a:t>Loss of vision is the most feared complication of diabetes</a:t>
            </a:r>
            <a:endParaRPr lang="en-US" sz="3200" b="0" spc="-100" dirty="0"/>
          </a:p>
        </p:txBody>
      </p:sp>
      <p:sp>
        <p:nvSpPr>
          <p:cNvPr id="29" name="ZoneTexte 4">
            <a:extLst>
              <a:ext uri="{FF2B5EF4-FFF2-40B4-BE49-F238E27FC236}">
                <a16:creationId xmlns:a16="http://schemas.microsoft.com/office/drawing/2014/main" id="{75B4F1AC-F8B1-2348-8E26-EAE035FA8396}"/>
              </a:ext>
            </a:extLst>
          </p:cNvPr>
          <p:cNvSpPr txBox="1"/>
          <p:nvPr/>
        </p:nvSpPr>
        <p:spPr>
          <a:xfrm>
            <a:off x="530762" y="1990912"/>
            <a:ext cx="2222976" cy="954109"/>
          </a:xfrm>
          <a:prstGeom prst="rect">
            <a:avLst/>
          </a:prstGeom>
          <a:noFill/>
        </p:spPr>
        <p:txBody>
          <a:bodyPr wrap="square" lIns="121920" tIns="60961" rIns="121920" bIns="60961" rtlCol="0" anchor="ctr">
            <a:spAutoFit/>
          </a:bodyPr>
          <a:lstStyle/>
          <a:p>
            <a:pPr defTabSz="1219148">
              <a:defRPr/>
            </a:pPr>
            <a:r>
              <a:rPr lang="en-GB" sz="1800" b="1" dirty="0">
                <a:latin typeface="Arial" panose="020B0604020202020204"/>
              </a:rPr>
              <a:t>Feelings about complications at diagnosis:</a:t>
            </a:r>
          </a:p>
        </p:txBody>
      </p:sp>
      <p:sp>
        <p:nvSpPr>
          <p:cNvPr id="30" name="ZoneTexte 4">
            <a:extLst>
              <a:ext uri="{FF2B5EF4-FFF2-40B4-BE49-F238E27FC236}">
                <a16:creationId xmlns:a16="http://schemas.microsoft.com/office/drawing/2014/main" id="{E2D3D72C-49DD-0342-9B66-08EA21C7DFD3}"/>
              </a:ext>
            </a:extLst>
          </p:cNvPr>
          <p:cNvSpPr txBox="1"/>
          <p:nvPr/>
        </p:nvSpPr>
        <p:spPr>
          <a:xfrm>
            <a:off x="524783" y="4207995"/>
            <a:ext cx="2411458" cy="923330"/>
          </a:xfrm>
          <a:prstGeom prst="rect">
            <a:avLst/>
          </a:prstGeom>
          <a:noFill/>
        </p:spPr>
        <p:txBody>
          <a:bodyPr wrap="square" rtlCol="0" anchor="ctr">
            <a:spAutoFit/>
          </a:bodyPr>
          <a:lstStyle/>
          <a:p>
            <a:pPr defTabSz="1219148">
              <a:defRPr/>
            </a:pPr>
            <a:r>
              <a:rPr lang="en-GB" sz="1800" b="1" dirty="0">
                <a:latin typeface="Arial" panose="020B0604020202020204"/>
              </a:rPr>
              <a:t>Complications patients were most concerned about:</a:t>
            </a:r>
          </a:p>
        </p:txBody>
      </p:sp>
      <p:sp>
        <p:nvSpPr>
          <p:cNvPr id="36" name="TextBox 35">
            <a:extLst>
              <a:ext uri="{FF2B5EF4-FFF2-40B4-BE49-F238E27FC236}">
                <a16:creationId xmlns:a16="http://schemas.microsoft.com/office/drawing/2014/main" id="{EC5A251E-6599-AE4A-92E9-F19F81BA8702}"/>
              </a:ext>
            </a:extLst>
          </p:cNvPr>
          <p:cNvSpPr txBox="1"/>
          <p:nvPr/>
        </p:nvSpPr>
        <p:spPr>
          <a:xfrm>
            <a:off x="3252332" y="2261571"/>
            <a:ext cx="2009187" cy="964323"/>
          </a:xfrm>
          <a:prstGeom prst="rect">
            <a:avLst/>
          </a:prstGeom>
          <a:noFill/>
        </p:spPr>
        <p:txBody>
          <a:bodyPr wrap="square" lIns="121920" tIns="60961" rIns="121920" bIns="60961" rtlCol="0">
            <a:spAutoFit/>
          </a:bodyPr>
          <a:lstStyle/>
          <a:p>
            <a:pPr algn="ctr" defTabSz="1219148">
              <a:defRPr/>
            </a:pPr>
            <a:r>
              <a:rPr lang="en-GB" sz="1600" b="1" dirty="0">
                <a:solidFill>
                  <a:srgbClr val="000000"/>
                </a:solidFill>
                <a:latin typeface="Arial" panose="020B0604020202020204"/>
              </a:rPr>
              <a:t>63%</a:t>
            </a:r>
            <a:r>
              <a:rPr lang="en-GB" sz="1867" b="1" dirty="0">
                <a:solidFill>
                  <a:srgbClr val="000000"/>
                </a:solidFill>
                <a:latin typeface="Arial" panose="020B0604020202020204"/>
              </a:rPr>
              <a:t> </a:t>
            </a:r>
            <a:r>
              <a:rPr lang="en-GB" sz="1200" dirty="0">
                <a:solidFill>
                  <a:srgbClr val="000000"/>
                </a:solidFill>
                <a:latin typeface="Arial" panose="020B0604020202020204"/>
              </a:rPr>
              <a:t>knew these health problems might affect them in the future, but risk seemed remote</a:t>
            </a:r>
          </a:p>
        </p:txBody>
      </p:sp>
      <p:sp>
        <p:nvSpPr>
          <p:cNvPr id="37" name="TextBox 36">
            <a:extLst>
              <a:ext uri="{FF2B5EF4-FFF2-40B4-BE49-F238E27FC236}">
                <a16:creationId xmlns:a16="http://schemas.microsoft.com/office/drawing/2014/main" id="{6BBF84B1-DF54-D94C-A874-5A86640AA86F}"/>
              </a:ext>
            </a:extLst>
          </p:cNvPr>
          <p:cNvSpPr txBox="1"/>
          <p:nvPr/>
        </p:nvSpPr>
        <p:spPr>
          <a:xfrm>
            <a:off x="5435252" y="2261567"/>
            <a:ext cx="1789160" cy="738586"/>
          </a:xfrm>
          <a:prstGeom prst="rect">
            <a:avLst/>
          </a:prstGeom>
          <a:noFill/>
        </p:spPr>
        <p:txBody>
          <a:bodyPr wrap="square" lIns="121920" tIns="60961" rIns="121920" bIns="60961" rtlCol="0">
            <a:spAutoFit/>
          </a:bodyPr>
          <a:lstStyle/>
          <a:p>
            <a:pPr algn="ctr" defTabSz="1219148">
              <a:defRPr/>
            </a:pPr>
            <a:r>
              <a:rPr lang="en-GB" sz="1600" b="1" dirty="0">
                <a:solidFill>
                  <a:srgbClr val="000000"/>
                </a:solidFill>
                <a:latin typeface="Arial" panose="020B0604020202020204"/>
              </a:rPr>
              <a:t>25%</a:t>
            </a:r>
            <a:r>
              <a:rPr lang="en-GB" sz="1333" dirty="0">
                <a:solidFill>
                  <a:srgbClr val="000000"/>
                </a:solidFill>
                <a:latin typeface="Arial" panose="020B0604020202020204"/>
              </a:rPr>
              <a:t> </a:t>
            </a:r>
            <a:r>
              <a:rPr lang="en-GB" sz="1200" dirty="0">
                <a:solidFill>
                  <a:srgbClr val="000000"/>
                </a:solidFill>
                <a:latin typeface="Arial" panose="020B0604020202020204"/>
              </a:rPr>
              <a:t>were devastated they might develop complications</a:t>
            </a:r>
            <a:endParaRPr lang="en-GB" sz="1333" dirty="0">
              <a:solidFill>
                <a:srgbClr val="000000"/>
              </a:solidFill>
              <a:latin typeface="Arial" panose="020B0604020202020204"/>
            </a:endParaRPr>
          </a:p>
        </p:txBody>
      </p:sp>
      <p:sp>
        <p:nvSpPr>
          <p:cNvPr id="38" name="TextBox 37">
            <a:extLst>
              <a:ext uri="{FF2B5EF4-FFF2-40B4-BE49-F238E27FC236}">
                <a16:creationId xmlns:a16="http://schemas.microsoft.com/office/drawing/2014/main" id="{3644B608-AB07-C045-8823-CEFC9C805285}"/>
              </a:ext>
            </a:extLst>
          </p:cNvPr>
          <p:cNvSpPr txBox="1"/>
          <p:nvPr/>
        </p:nvSpPr>
        <p:spPr>
          <a:xfrm>
            <a:off x="7309068" y="2261567"/>
            <a:ext cx="1662540" cy="553944"/>
          </a:xfrm>
          <a:prstGeom prst="rect">
            <a:avLst/>
          </a:prstGeom>
          <a:noFill/>
        </p:spPr>
        <p:txBody>
          <a:bodyPr wrap="square" lIns="121920" tIns="60961" rIns="121920" bIns="60961" rtlCol="0">
            <a:spAutoFit/>
          </a:bodyPr>
          <a:lstStyle/>
          <a:p>
            <a:pPr algn="ctr" defTabSz="1219148">
              <a:defRPr/>
            </a:pPr>
            <a:r>
              <a:rPr lang="en-GB" sz="1600" b="1" dirty="0">
                <a:solidFill>
                  <a:srgbClr val="000000"/>
                </a:solidFill>
                <a:latin typeface="Arial" panose="020B0604020202020204"/>
              </a:rPr>
              <a:t>9%</a:t>
            </a:r>
            <a:r>
              <a:rPr lang="en-GB" sz="1333" dirty="0">
                <a:solidFill>
                  <a:srgbClr val="000000"/>
                </a:solidFill>
                <a:latin typeface="Arial" panose="020B0604020202020204"/>
              </a:rPr>
              <a:t> </a:t>
            </a:r>
            <a:r>
              <a:rPr lang="en-GB" sz="1200" dirty="0">
                <a:solidFill>
                  <a:srgbClr val="000000"/>
                </a:solidFill>
                <a:latin typeface="Arial" panose="020B0604020202020204"/>
              </a:rPr>
              <a:t>were not </a:t>
            </a:r>
          </a:p>
          <a:p>
            <a:pPr algn="ctr" defTabSz="1219148">
              <a:defRPr/>
            </a:pPr>
            <a:r>
              <a:rPr lang="en-GB" sz="1200" dirty="0">
                <a:solidFill>
                  <a:srgbClr val="000000"/>
                </a:solidFill>
                <a:latin typeface="Arial" panose="020B0604020202020204"/>
              </a:rPr>
              <a:t>really concerned</a:t>
            </a:r>
            <a:endParaRPr lang="en-GB" sz="1333" dirty="0">
              <a:solidFill>
                <a:srgbClr val="000000"/>
              </a:solidFill>
              <a:latin typeface="Arial" panose="020B0604020202020204"/>
            </a:endParaRPr>
          </a:p>
        </p:txBody>
      </p:sp>
      <p:sp>
        <p:nvSpPr>
          <p:cNvPr id="39" name="TextBox 38">
            <a:extLst>
              <a:ext uri="{FF2B5EF4-FFF2-40B4-BE49-F238E27FC236}">
                <a16:creationId xmlns:a16="http://schemas.microsoft.com/office/drawing/2014/main" id="{0A337023-8A83-2744-8ABB-AEA08969ED0A}"/>
              </a:ext>
            </a:extLst>
          </p:cNvPr>
          <p:cNvSpPr txBox="1"/>
          <p:nvPr/>
        </p:nvSpPr>
        <p:spPr>
          <a:xfrm>
            <a:off x="9031284" y="2261569"/>
            <a:ext cx="1662540" cy="369302"/>
          </a:xfrm>
          <a:prstGeom prst="rect">
            <a:avLst/>
          </a:prstGeom>
          <a:noFill/>
        </p:spPr>
        <p:txBody>
          <a:bodyPr wrap="square" lIns="121920" tIns="60961" rIns="121920" bIns="60961" rtlCol="0">
            <a:spAutoFit/>
          </a:bodyPr>
          <a:lstStyle/>
          <a:p>
            <a:pPr algn="ctr" defTabSz="1219148">
              <a:defRPr/>
            </a:pPr>
            <a:r>
              <a:rPr lang="en-GB" sz="1600" b="1" dirty="0">
                <a:solidFill>
                  <a:srgbClr val="000000"/>
                </a:solidFill>
                <a:latin typeface="Arial" panose="020B0604020202020204"/>
              </a:rPr>
              <a:t>3%</a:t>
            </a:r>
            <a:r>
              <a:rPr lang="en-GB" sz="1333" dirty="0">
                <a:solidFill>
                  <a:srgbClr val="000000"/>
                </a:solidFill>
                <a:latin typeface="Arial" panose="020B0604020202020204"/>
              </a:rPr>
              <a:t> None of these</a:t>
            </a:r>
          </a:p>
        </p:txBody>
      </p:sp>
      <p:grpSp>
        <p:nvGrpSpPr>
          <p:cNvPr id="40" name="Group 39">
            <a:extLst>
              <a:ext uri="{FF2B5EF4-FFF2-40B4-BE49-F238E27FC236}">
                <a16:creationId xmlns:a16="http://schemas.microsoft.com/office/drawing/2014/main" id="{A2ECF097-DE0C-DF46-A68D-C2547C170387}"/>
              </a:ext>
            </a:extLst>
          </p:cNvPr>
          <p:cNvGrpSpPr/>
          <p:nvPr/>
        </p:nvGrpSpPr>
        <p:grpSpPr>
          <a:xfrm>
            <a:off x="3915656" y="1716337"/>
            <a:ext cx="682536" cy="553421"/>
            <a:chOff x="3832225" y="1560513"/>
            <a:chExt cx="703263" cy="514349"/>
          </a:xfrm>
          <a:solidFill>
            <a:schemeClr val="accent2"/>
          </a:solidFill>
        </p:grpSpPr>
        <p:sp>
          <p:nvSpPr>
            <p:cNvPr id="41" name="Freeform 2173">
              <a:extLst>
                <a:ext uri="{FF2B5EF4-FFF2-40B4-BE49-F238E27FC236}">
                  <a16:creationId xmlns:a16="http://schemas.microsoft.com/office/drawing/2014/main" id="{CF31C3C4-4032-B849-B6E0-280E66223C6E}"/>
                </a:ext>
              </a:extLst>
            </p:cNvPr>
            <p:cNvSpPr>
              <a:spLocks/>
            </p:cNvSpPr>
            <p:nvPr/>
          </p:nvSpPr>
          <p:spPr bwMode="auto">
            <a:xfrm>
              <a:off x="4189413" y="1595438"/>
              <a:ext cx="69850" cy="84137"/>
            </a:xfrm>
            <a:custGeom>
              <a:avLst/>
              <a:gdLst/>
              <a:ahLst/>
              <a:cxnLst>
                <a:cxn ang="0">
                  <a:pos x="1" y="0"/>
                </a:cxn>
                <a:cxn ang="0">
                  <a:pos x="2" y="0"/>
                </a:cxn>
                <a:cxn ang="0">
                  <a:pos x="25" y="22"/>
                </a:cxn>
                <a:cxn ang="0">
                  <a:pos x="43" y="38"/>
                </a:cxn>
                <a:cxn ang="0">
                  <a:pos x="44" y="39"/>
                </a:cxn>
                <a:cxn ang="0">
                  <a:pos x="43" y="40"/>
                </a:cxn>
                <a:cxn ang="0">
                  <a:pos x="32" y="47"/>
                </a:cxn>
                <a:cxn ang="0">
                  <a:pos x="23" y="53"/>
                </a:cxn>
                <a:cxn ang="0">
                  <a:pos x="22" y="53"/>
                </a:cxn>
                <a:cxn ang="0">
                  <a:pos x="22" y="53"/>
                </a:cxn>
                <a:cxn ang="0">
                  <a:pos x="21" y="53"/>
                </a:cxn>
                <a:cxn ang="0">
                  <a:pos x="12" y="31"/>
                </a:cxn>
                <a:cxn ang="0">
                  <a:pos x="0" y="2"/>
                </a:cxn>
                <a:cxn ang="0">
                  <a:pos x="0" y="1"/>
                </a:cxn>
                <a:cxn ang="0">
                  <a:pos x="1" y="0"/>
                </a:cxn>
                <a:cxn ang="0">
                  <a:pos x="1" y="0"/>
                </a:cxn>
              </a:cxnLst>
              <a:rect l="0" t="0" r="r" b="b"/>
              <a:pathLst>
                <a:path w="44" h="53">
                  <a:moveTo>
                    <a:pt x="1" y="0"/>
                  </a:moveTo>
                  <a:lnTo>
                    <a:pt x="2" y="0"/>
                  </a:lnTo>
                  <a:lnTo>
                    <a:pt x="25" y="22"/>
                  </a:lnTo>
                  <a:lnTo>
                    <a:pt x="43" y="38"/>
                  </a:lnTo>
                  <a:lnTo>
                    <a:pt x="44" y="39"/>
                  </a:lnTo>
                  <a:lnTo>
                    <a:pt x="43" y="40"/>
                  </a:lnTo>
                  <a:lnTo>
                    <a:pt x="32" y="47"/>
                  </a:lnTo>
                  <a:lnTo>
                    <a:pt x="23" y="53"/>
                  </a:lnTo>
                  <a:lnTo>
                    <a:pt x="22" y="53"/>
                  </a:lnTo>
                  <a:lnTo>
                    <a:pt x="22" y="53"/>
                  </a:lnTo>
                  <a:lnTo>
                    <a:pt x="21" y="53"/>
                  </a:lnTo>
                  <a:lnTo>
                    <a:pt x="12" y="31"/>
                  </a:lnTo>
                  <a:lnTo>
                    <a:pt x="0" y="2"/>
                  </a:lnTo>
                  <a:lnTo>
                    <a:pt x="0" y="1"/>
                  </a:lnTo>
                  <a:lnTo>
                    <a:pt x="1" y="0"/>
                  </a:lnTo>
                  <a:lnTo>
                    <a:pt x="1"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42" name="Freeform 2174">
              <a:extLst>
                <a:ext uri="{FF2B5EF4-FFF2-40B4-BE49-F238E27FC236}">
                  <a16:creationId xmlns:a16="http://schemas.microsoft.com/office/drawing/2014/main" id="{D32700C8-EA39-A240-A5C8-E06640059A6C}"/>
                </a:ext>
              </a:extLst>
            </p:cNvPr>
            <p:cNvSpPr>
              <a:spLocks/>
            </p:cNvSpPr>
            <p:nvPr/>
          </p:nvSpPr>
          <p:spPr bwMode="auto">
            <a:xfrm>
              <a:off x="4291013" y="1560513"/>
              <a:ext cx="42863" cy="88900"/>
            </a:xfrm>
            <a:custGeom>
              <a:avLst/>
              <a:gdLst/>
              <a:ahLst/>
              <a:cxnLst>
                <a:cxn ang="0">
                  <a:pos x="13" y="0"/>
                </a:cxn>
                <a:cxn ang="0">
                  <a:pos x="14" y="1"/>
                </a:cxn>
                <a:cxn ang="0">
                  <a:pos x="15" y="2"/>
                </a:cxn>
                <a:cxn ang="0">
                  <a:pos x="21" y="31"/>
                </a:cxn>
                <a:cxn ang="0">
                  <a:pos x="27" y="54"/>
                </a:cxn>
                <a:cxn ang="0">
                  <a:pos x="26" y="56"/>
                </a:cxn>
                <a:cxn ang="0">
                  <a:pos x="25" y="56"/>
                </a:cxn>
                <a:cxn ang="0">
                  <a:pos x="25" y="56"/>
                </a:cxn>
                <a:cxn ang="0">
                  <a:pos x="19" y="56"/>
                </a:cxn>
                <a:cxn ang="0">
                  <a:pos x="14" y="55"/>
                </a:cxn>
                <a:cxn ang="0">
                  <a:pos x="7" y="56"/>
                </a:cxn>
                <a:cxn ang="0">
                  <a:pos x="2" y="56"/>
                </a:cxn>
                <a:cxn ang="0">
                  <a:pos x="1" y="56"/>
                </a:cxn>
                <a:cxn ang="0">
                  <a:pos x="0" y="56"/>
                </a:cxn>
                <a:cxn ang="0">
                  <a:pos x="0" y="55"/>
                </a:cxn>
                <a:cxn ang="0">
                  <a:pos x="5" y="31"/>
                </a:cxn>
                <a:cxn ang="0">
                  <a:pos x="12" y="2"/>
                </a:cxn>
                <a:cxn ang="0">
                  <a:pos x="13" y="1"/>
                </a:cxn>
                <a:cxn ang="0">
                  <a:pos x="13" y="0"/>
                </a:cxn>
              </a:cxnLst>
              <a:rect l="0" t="0" r="r" b="b"/>
              <a:pathLst>
                <a:path w="27" h="56">
                  <a:moveTo>
                    <a:pt x="13" y="0"/>
                  </a:moveTo>
                  <a:lnTo>
                    <a:pt x="14" y="1"/>
                  </a:lnTo>
                  <a:lnTo>
                    <a:pt x="15" y="2"/>
                  </a:lnTo>
                  <a:lnTo>
                    <a:pt x="21" y="31"/>
                  </a:lnTo>
                  <a:lnTo>
                    <a:pt x="27" y="54"/>
                  </a:lnTo>
                  <a:lnTo>
                    <a:pt x="26" y="56"/>
                  </a:lnTo>
                  <a:lnTo>
                    <a:pt x="25" y="56"/>
                  </a:lnTo>
                  <a:lnTo>
                    <a:pt x="25" y="56"/>
                  </a:lnTo>
                  <a:lnTo>
                    <a:pt x="19" y="56"/>
                  </a:lnTo>
                  <a:lnTo>
                    <a:pt x="14" y="55"/>
                  </a:lnTo>
                  <a:lnTo>
                    <a:pt x="7" y="56"/>
                  </a:lnTo>
                  <a:lnTo>
                    <a:pt x="2" y="56"/>
                  </a:lnTo>
                  <a:lnTo>
                    <a:pt x="1" y="56"/>
                  </a:lnTo>
                  <a:lnTo>
                    <a:pt x="0" y="56"/>
                  </a:lnTo>
                  <a:lnTo>
                    <a:pt x="0" y="55"/>
                  </a:lnTo>
                  <a:lnTo>
                    <a:pt x="5" y="31"/>
                  </a:lnTo>
                  <a:lnTo>
                    <a:pt x="12" y="2"/>
                  </a:lnTo>
                  <a:lnTo>
                    <a:pt x="13" y="1"/>
                  </a:lnTo>
                  <a:lnTo>
                    <a:pt x="13"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43" name="Freeform 2175">
              <a:extLst>
                <a:ext uri="{FF2B5EF4-FFF2-40B4-BE49-F238E27FC236}">
                  <a16:creationId xmlns:a16="http://schemas.microsoft.com/office/drawing/2014/main" id="{418B1E30-2931-AD46-86AD-F879F73AF8D2}"/>
                </a:ext>
              </a:extLst>
            </p:cNvPr>
            <p:cNvSpPr>
              <a:spLocks/>
            </p:cNvSpPr>
            <p:nvPr/>
          </p:nvSpPr>
          <p:spPr bwMode="auto">
            <a:xfrm>
              <a:off x="4446588" y="1758950"/>
              <a:ext cx="88900" cy="41275"/>
            </a:xfrm>
            <a:custGeom>
              <a:avLst/>
              <a:gdLst/>
              <a:ahLst/>
              <a:cxnLst>
                <a:cxn ang="0">
                  <a:pos x="1" y="0"/>
                </a:cxn>
                <a:cxn ang="0">
                  <a:pos x="2" y="0"/>
                </a:cxn>
                <a:cxn ang="0">
                  <a:pos x="25" y="4"/>
                </a:cxn>
                <a:cxn ang="0">
                  <a:pos x="55" y="11"/>
                </a:cxn>
                <a:cxn ang="0">
                  <a:pos x="55" y="12"/>
                </a:cxn>
                <a:cxn ang="0">
                  <a:pos x="56" y="13"/>
                </a:cxn>
                <a:cxn ang="0">
                  <a:pos x="55" y="14"/>
                </a:cxn>
                <a:cxn ang="0">
                  <a:pos x="55" y="14"/>
                </a:cxn>
                <a:cxn ang="0">
                  <a:pos x="25" y="20"/>
                </a:cxn>
                <a:cxn ang="0">
                  <a:pos x="2" y="26"/>
                </a:cxn>
                <a:cxn ang="0">
                  <a:pos x="2" y="26"/>
                </a:cxn>
                <a:cxn ang="0">
                  <a:pos x="1" y="25"/>
                </a:cxn>
                <a:cxn ang="0">
                  <a:pos x="1" y="24"/>
                </a:cxn>
                <a:cxn ang="0">
                  <a:pos x="1" y="15"/>
                </a:cxn>
                <a:cxn ang="0">
                  <a:pos x="1" y="7"/>
                </a:cxn>
                <a:cxn ang="0">
                  <a:pos x="0" y="1"/>
                </a:cxn>
                <a:cxn ang="0">
                  <a:pos x="0" y="0"/>
                </a:cxn>
                <a:cxn ang="0">
                  <a:pos x="1" y="0"/>
                </a:cxn>
              </a:cxnLst>
              <a:rect l="0" t="0" r="r" b="b"/>
              <a:pathLst>
                <a:path w="56" h="26">
                  <a:moveTo>
                    <a:pt x="1" y="0"/>
                  </a:moveTo>
                  <a:lnTo>
                    <a:pt x="2" y="0"/>
                  </a:lnTo>
                  <a:lnTo>
                    <a:pt x="25" y="4"/>
                  </a:lnTo>
                  <a:lnTo>
                    <a:pt x="55" y="11"/>
                  </a:lnTo>
                  <a:lnTo>
                    <a:pt x="55" y="12"/>
                  </a:lnTo>
                  <a:lnTo>
                    <a:pt x="56" y="13"/>
                  </a:lnTo>
                  <a:lnTo>
                    <a:pt x="55" y="14"/>
                  </a:lnTo>
                  <a:lnTo>
                    <a:pt x="55" y="14"/>
                  </a:lnTo>
                  <a:lnTo>
                    <a:pt x="25" y="20"/>
                  </a:lnTo>
                  <a:lnTo>
                    <a:pt x="2" y="26"/>
                  </a:lnTo>
                  <a:lnTo>
                    <a:pt x="2" y="26"/>
                  </a:lnTo>
                  <a:lnTo>
                    <a:pt x="1" y="25"/>
                  </a:lnTo>
                  <a:lnTo>
                    <a:pt x="1" y="24"/>
                  </a:lnTo>
                  <a:lnTo>
                    <a:pt x="1" y="15"/>
                  </a:lnTo>
                  <a:lnTo>
                    <a:pt x="1" y="7"/>
                  </a:lnTo>
                  <a:lnTo>
                    <a:pt x="0" y="1"/>
                  </a:lnTo>
                  <a:lnTo>
                    <a:pt x="0" y="0"/>
                  </a:lnTo>
                  <a:lnTo>
                    <a:pt x="1"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44" name="Freeform 2176">
              <a:extLst>
                <a:ext uri="{FF2B5EF4-FFF2-40B4-BE49-F238E27FC236}">
                  <a16:creationId xmlns:a16="http://schemas.microsoft.com/office/drawing/2014/main" id="{E4C56FB4-CA9E-994B-8237-DD1447126797}"/>
                </a:ext>
              </a:extLst>
            </p:cNvPr>
            <p:cNvSpPr>
              <a:spLocks/>
            </p:cNvSpPr>
            <p:nvPr/>
          </p:nvSpPr>
          <p:spPr bwMode="auto">
            <a:xfrm>
              <a:off x="4362450" y="1593850"/>
              <a:ext cx="69850" cy="84137"/>
            </a:xfrm>
            <a:custGeom>
              <a:avLst/>
              <a:gdLst/>
              <a:ahLst/>
              <a:cxnLst>
                <a:cxn ang="0">
                  <a:pos x="42" y="0"/>
                </a:cxn>
                <a:cxn ang="0">
                  <a:pos x="42" y="0"/>
                </a:cxn>
                <a:cxn ang="0">
                  <a:pos x="43" y="0"/>
                </a:cxn>
                <a:cxn ang="0">
                  <a:pos x="44" y="1"/>
                </a:cxn>
                <a:cxn ang="0">
                  <a:pos x="44" y="2"/>
                </a:cxn>
                <a:cxn ang="0">
                  <a:pos x="33" y="30"/>
                </a:cxn>
                <a:cxn ang="0">
                  <a:pos x="24" y="52"/>
                </a:cxn>
                <a:cxn ang="0">
                  <a:pos x="23" y="53"/>
                </a:cxn>
                <a:cxn ang="0">
                  <a:pos x="23" y="53"/>
                </a:cxn>
                <a:cxn ang="0">
                  <a:pos x="22" y="52"/>
                </a:cxn>
                <a:cxn ang="0">
                  <a:pos x="12" y="46"/>
                </a:cxn>
                <a:cxn ang="0">
                  <a:pos x="1" y="40"/>
                </a:cxn>
                <a:cxn ang="0">
                  <a:pos x="0" y="39"/>
                </a:cxn>
                <a:cxn ang="0">
                  <a:pos x="1" y="39"/>
                </a:cxn>
                <a:cxn ang="0">
                  <a:pos x="1" y="38"/>
                </a:cxn>
                <a:cxn ang="0">
                  <a:pos x="20" y="22"/>
                </a:cxn>
                <a:cxn ang="0">
                  <a:pos x="42" y="0"/>
                </a:cxn>
                <a:cxn ang="0">
                  <a:pos x="42" y="0"/>
                </a:cxn>
                <a:cxn ang="0">
                  <a:pos x="42" y="0"/>
                </a:cxn>
                <a:cxn ang="0">
                  <a:pos x="42" y="0"/>
                </a:cxn>
                <a:cxn ang="0">
                  <a:pos x="42" y="0"/>
                </a:cxn>
              </a:cxnLst>
              <a:rect l="0" t="0" r="r" b="b"/>
              <a:pathLst>
                <a:path w="44" h="53">
                  <a:moveTo>
                    <a:pt x="42" y="0"/>
                  </a:moveTo>
                  <a:lnTo>
                    <a:pt x="42" y="0"/>
                  </a:lnTo>
                  <a:lnTo>
                    <a:pt x="43" y="0"/>
                  </a:lnTo>
                  <a:lnTo>
                    <a:pt x="44" y="1"/>
                  </a:lnTo>
                  <a:lnTo>
                    <a:pt x="44" y="2"/>
                  </a:lnTo>
                  <a:lnTo>
                    <a:pt x="33" y="30"/>
                  </a:lnTo>
                  <a:lnTo>
                    <a:pt x="24" y="52"/>
                  </a:lnTo>
                  <a:lnTo>
                    <a:pt x="23" y="53"/>
                  </a:lnTo>
                  <a:lnTo>
                    <a:pt x="23" y="53"/>
                  </a:lnTo>
                  <a:lnTo>
                    <a:pt x="22" y="52"/>
                  </a:lnTo>
                  <a:lnTo>
                    <a:pt x="12" y="46"/>
                  </a:lnTo>
                  <a:lnTo>
                    <a:pt x="1" y="40"/>
                  </a:lnTo>
                  <a:lnTo>
                    <a:pt x="0" y="39"/>
                  </a:lnTo>
                  <a:lnTo>
                    <a:pt x="1" y="39"/>
                  </a:lnTo>
                  <a:lnTo>
                    <a:pt x="1" y="38"/>
                  </a:lnTo>
                  <a:lnTo>
                    <a:pt x="20" y="22"/>
                  </a:lnTo>
                  <a:lnTo>
                    <a:pt x="42" y="0"/>
                  </a:lnTo>
                  <a:lnTo>
                    <a:pt x="42" y="0"/>
                  </a:lnTo>
                  <a:lnTo>
                    <a:pt x="42" y="0"/>
                  </a:lnTo>
                  <a:lnTo>
                    <a:pt x="42" y="0"/>
                  </a:lnTo>
                  <a:lnTo>
                    <a:pt x="42"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45" name="Freeform 2177">
              <a:extLst>
                <a:ext uri="{FF2B5EF4-FFF2-40B4-BE49-F238E27FC236}">
                  <a16:creationId xmlns:a16="http://schemas.microsoft.com/office/drawing/2014/main" id="{1F927BF9-3952-444C-8BBE-CBBAD76E7BD4}"/>
                </a:ext>
              </a:extLst>
            </p:cNvPr>
            <p:cNvSpPr>
              <a:spLocks/>
            </p:cNvSpPr>
            <p:nvPr/>
          </p:nvSpPr>
          <p:spPr bwMode="auto">
            <a:xfrm>
              <a:off x="4418013" y="1673225"/>
              <a:ext cx="90488" cy="58737"/>
            </a:xfrm>
            <a:custGeom>
              <a:avLst/>
              <a:gdLst/>
              <a:ahLst/>
              <a:cxnLst>
                <a:cxn ang="0">
                  <a:pos x="56" y="0"/>
                </a:cxn>
                <a:cxn ang="0">
                  <a:pos x="56" y="0"/>
                </a:cxn>
                <a:cxn ang="0">
                  <a:pos x="57" y="1"/>
                </a:cxn>
                <a:cxn ang="0">
                  <a:pos x="57" y="2"/>
                </a:cxn>
                <a:cxn ang="0">
                  <a:pos x="57" y="3"/>
                </a:cxn>
                <a:cxn ang="0">
                  <a:pos x="32" y="22"/>
                </a:cxn>
                <a:cxn ang="0">
                  <a:pos x="15" y="36"/>
                </a:cxn>
                <a:cxn ang="0">
                  <a:pos x="14" y="37"/>
                </a:cxn>
                <a:cxn ang="0">
                  <a:pos x="14" y="36"/>
                </a:cxn>
                <a:cxn ang="0">
                  <a:pos x="13" y="36"/>
                </a:cxn>
                <a:cxn ang="0">
                  <a:pos x="7" y="25"/>
                </a:cxn>
                <a:cxn ang="0">
                  <a:pos x="0" y="15"/>
                </a:cxn>
                <a:cxn ang="0">
                  <a:pos x="0" y="14"/>
                </a:cxn>
                <a:cxn ang="0">
                  <a:pos x="1" y="13"/>
                </a:cxn>
                <a:cxn ang="0">
                  <a:pos x="25" y="7"/>
                </a:cxn>
                <a:cxn ang="0">
                  <a:pos x="55" y="0"/>
                </a:cxn>
                <a:cxn ang="0">
                  <a:pos x="56" y="0"/>
                </a:cxn>
                <a:cxn ang="0">
                  <a:pos x="56" y="0"/>
                </a:cxn>
              </a:cxnLst>
              <a:rect l="0" t="0" r="r" b="b"/>
              <a:pathLst>
                <a:path w="57" h="37">
                  <a:moveTo>
                    <a:pt x="56" y="0"/>
                  </a:moveTo>
                  <a:lnTo>
                    <a:pt x="56" y="0"/>
                  </a:lnTo>
                  <a:lnTo>
                    <a:pt x="57" y="1"/>
                  </a:lnTo>
                  <a:lnTo>
                    <a:pt x="57" y="2"/>
                  </a:lnTo>
                  <a:lnTo>
                    <a:pt x="57" y="3"/>
                  </a:lnTo>
                  <a:lnTo>
                    <a:pt x="32" y="22"/>
                  </a:lnTo>
                  <a:lnTo>
                    <a:pt x="15" y="36"/>
                  </a:lnTo>
                  <a:lnTo>
                    <a:pt x="14" y="37"/>
                  </a:lnTo>
                  <a:lnTo>
                    <a:pt x="14" y="36"/>
                  </a:lnTo>
                  <a:lnTo>
                    <a:pt x="13" y="36"/>
                  </a:lnTo>
                  <a:lnTo>
                    <a:pt x="7" y="25"/>
                  </a:lnTo>
                  <a:lnTo>
                    <a:pt x="0" y="15"/>
                  </a:lnTo>
                  <a:lnTo>
                    <a:pt x="0" y="14"/>
                  </a:lnTo>
                  <a:lnTo>
                    <a:pt x="1" y="13"/>
                  </a:lnTo>
                  <a:lnTo>
                    <a:pt x="25" y="7"/>
                  </a:lnTo>
                  <a:lnTo>
                    <a:pt x="55" y="0"/>
                  </a:lnTo>
                  <a:lnTo>
                    <a:pt x="56" y="0"/>
                  </a:lnTo>
                  <a:lnTo>
                    <a:pt x="56"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46" name="Freeform 2178">
              <a:extLst>
                <a:ext uri="{FF2B5EF4-FFF2-40B4-BE49-F238E27FC236}">
                  <a16:creationId xmlns:a16="http://schemas.microsoft.com/office/drawing/2014/main" id="{0A6566CB-58F7-5E49-A4D4-5F2674D26B66}"/>
                </a:ext>
              </a:extLst>
            </p:cNvPr>
            <p:cNvSpPr>
              <a:spLocks/>
            </p:cNvSpPr>
            <p:nvPr/>
          </p:nvSpPr>
          <p:spPr bwMode="auto">
            <a:xfrm>
              <a:off x="4418013" y="1833563"/>
              <a:ext cx="90488" cy="57150"/>
            </a:xfrm>
            <a:custGeom>
              <a:avLst/>
              <a:gdLst/>
              <a:ahLst/>
              <a:cxnLst>
                <a:cxn ang="0">
                  <a:pos x="14" y="0"/>
                </a:cxn>
                <a:cxn ang="0">
                  <a:pos x="15" y="0"/>
                </a:cxn>
                <a:cxn ang="0">
                  <a:pos x="32" y="14"/>
                </a:cxn>
                <a:cxn ang="0">
                  <a:pos x="57" y="33"/>
                </a:cxn>
                <a:cxn ang="0">
                  <a:pos x="57" y="34"/>
                </a:cxn>
                <a:cxn ang="0">
                  <a:pos x="57" y="35"/>
                </a:cxn>
                <a:cxn ang="0">
                  <a:pos x="56" y="36"/>
                </a:cxn>
                <a:cxn ang="0">
                  <a:pos x="56" y="36"/>
                </a:cxn>
                <a:cxn ang="0">
                  <a:pos x="55" y="36"/>
                </a:cxn>
                <a:cxn ang="0">
                  <a:pos x="25" y="28"/>
                </a:cxn>
                <a:cxn ang="0">
                  <a:pos x="1" y="23"/>
                </a:cxn>
                <a:cxn ang="0">
                  <a:pos x="1" y="23"/>
                </a:cxn>
                <a:cxn ang="0">
                  <a:pos x="0" y="22"/>
                </a:cxn>
                <a:cxn ang="0">
                  <a:pos x="0" y="22"/>
                </a:cxn>
                <a:cxn ang="0">
                  <a:pos x="1" y="21"/>
                </a:cxn>
                <a:cxn ang="0">
                  <a:pos x="7" y="11"/>
                </a:cxn>
                <a:cxn ang="0">
                  <a:pos x="13" y="1"/>
                </a:cxn>
                <a:cxn ang="0">
                  <a:pos x="14" y="0"/>
                </a:cxn>
                <a:cxn ang="0">
                  <a:pos x="14" y="0"/>
                </a:cxn>
              </a:cxnLst>
              <a:rect l="0" t="0" r="r" b="b"/>
              <a:pathLst>
                <a:path w="57" h="36">
                  <a:moveTo>
                    <a:pt x="14" y="0"/>
                  </a:moveTo>
                  <a:lnTo>
                    <a:pt x="15" y="0"/>
                  </a:lnTo>
                  <a:lnTo>
                    <a:pt x="32" y="14"/>
                  </a:lnTo>
                  <a:lnTo>
                    <a:pt x="57" y="33"/>
                  </a:lnTo>
                  <a:lnTo>
                    <a:pt x="57" y="34"/>
                  </a:lnTo>
                  <a:lnTo>
                    <a:pt x="57" y="35"/>
                  </a:lnTo>
                  <a:lnTo>
                    <a:pt x="56" y="36"/>
                  </a:lnTo>
                  <a:lnTo>
                    <a:pt x="56" y="36"/>
                  </a:lnTo>
                  <a:lnTo>
                    <a:pt x="55" y="36"/>
                  </a:lnTo>
                  <a:lnTo>
                    <a:pt x="25" y="28"/>
                  </a:lnTo>
                  <a:lnTo>
                    <a:pt x="1" y="23"/>
                  </a:lnTo>
                  <a:lnTo>
                    <a:pt x="1" y="23"/>
                  </a:lnTo>
                  <a:lnTo>
                    <a:pt x="0" y="22"/>
                  </a:lnTo>
                  <a:lnTo>
                    <a:pt x="0" y="22"/>
                  </a:lnTo>
                  <a:lnTo>
                    <a:pt x="1" y="21"/>
                  </a:lnTo>
                  <a:lnTo>
                    <a:pt x="7" y="11"/>
                  </a:lnTo>
                  <a:lnTo>
                    <a:pt x="13" y="1"/>
                  </a:lnTo>
                  <a:lnTo>
                    <a:pt x="14" y="0"/>
                  </a:lnTo>
                  <a:lnTo>
                    <a:pt x="14"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47" name="Freeform 2179">
              <a:extLst>
                <a:ext uri="{FF2B5EF4-FFF2-40B4-BE49-F238E27FC236}">
                  <a16:creationId xmlns:a16="http://schemas.microsoft.com/office/drawing/2014/main" id="{53A87F9D-896A-CE42-9C69-269E68F92715}"/>
                </a:ext>
              </a:extLst>
            </p:cNvPr>
            <p:cNvSpPr>
              <a:spLocks/>
            </p:cNvSpPr>
            <p:nvPr/>
          </p:nvSpPr>
          <p:spPr bwMode="auto">
            <a:xfrm>
              <a:off x="4205288" y="1670050"/>
              <a:ext cx="220663" cy="198437"/>
            </a:xfrm>
            <a:custGeom>
              <a:avLst/>
              <a:gdLst/>
              <a:ahLst/>
              <a:cxnLst>
                <a:cxn ang="0">
                  <a:pos x="68" y="0"/>
                </a:cxn>
                <a:cxn ang="0">
                  <a:pos x="87" y="3"/>
                </a:cxn>
                <a:cxn ang="0">
                  <a:pos x="105" y="9"/>
                </a:cxn>
                <a:cxn ang="0">
                  <a:pos x="119" y="20"/>
                </a:cxn>
                <a:cxn ang="0">
                  <a:pos x="129" y="35"/>
                </a:cxn>
                <a:cxn ang="0">
                  <a:pos x="137" y="52"/>
                </a:cxn>
                <a:cxn ang="0">
                  <a:pos x="139" y="71"/>
                </a:cxn>
                <a:cxn ang="0">
                  <a:pos x="136" y="92"/>
                </a:cxn>
                <a:cxn ang="0">
                  <a:pos x="127" y="110"/>
                </a:cxn>
                <a:cxn ang="0">
                  <a:pos x="114" y="125"/>
                </a:cxn>
                <a:cxn ang="0">
                  <a:pos x="106" y="123"/>
                </a:cxn>
                <a:cxn ang="0">
                  <a:pos x="98" y="123"/>
                </a:cxn>
                <a:cxn ang="0">
                  <a:pos x="91" y="102"/>
                </a:cxn>
                <a:cxn ang="0">
                  <a:pos x="78" y="85"/>
                </a:cxn>
                <a:cxn ang="0">
                  <a:pos x="61" y="71"/>
                </a:cxn>
                <a:cxn ang="0">
                  <a:pos x="42" y="62"/>
                </a:cxn>
                <a:cxn ang="0">
                  <a:pos x="20" y="59"/>
                </a:cxn>
                <a:cxn ang="0">
                  <a:pos x="13" y="60"/>
                </a:cxn>
                <a:cxn ang="0">
                  <a:pos x="5" y="61"/>
                </a:cxn>
                <a:cxn ang="0">
                  <a:pos x="0" y="53"/>
                </a:cxn>
                <a:cxn ang="0">
                  <a:pos x="6" y="35"/>
                </a:cxn>
                <a:cxn ang="0">
                  <a:pos x="18" y="21"/>
                </a:cxn>
                <a:cxn ang="0">
                  <a:pos x="32" y="9"/>
                </a:cxn>
                <a:cxn ang="0">
                  <a:pos x="49" y="3"/>
                </a:cxn>
                <a:cxn ang="0">
                  <a:pos x="68" y="0"/>
                </a:cxn>
              </a:cxnLst>
              <a:rect l="0" t="0" r="r" b="b"/>
              <a:pathLst>
                <a:path w="139" h="125">
                  <a:moveTo>
                    <a:pt x="68" y="0"/>
                  </a:moveTo>
                  <a:lnTo>
                    <a:pt x="87" y="3"/>
                  </a:lnTo>
                  <a:lnTo>
                    <a:pt x="105" y="9"/>
                  </a:lnTo>
                  <a:lnTo>
                    <a:pt x="119" y="20"/>
                  </a:lnTo>
                  <a:lnTo>
                    <a:pt x="129" y="35"/>
                  </a:lnTo>
                  <a:lnTo>
                    <a:pt x="137" y="52"/>
                  </a:lnTo>
                  <a:lnTo>
                    <a:pt x="139" y="71"/>
                  </a:lnTo>
                  <a:lnTo>
                    <a:pt x="136" y="92"/>
                  </a:lnTo>
                  <a:lnTo>
                    <a:pt x="127" y="110"/>
                  </a:lnTo>
                  <a:lnTo>
                    <a:pt x="114" y="125"/>
                  </a:lnTo>
                  <a:lnTo>
                    <a:pt x="106" y="123"/>
                  </a:lnTo>
                  <a:lnTo>
                    <a:pt x="98" y="123"/>
                  </a:lnTo>
                  <a:lnTo>
                    <a:pt x="91" y="102"/>
                  </a:lnTo>
                  <a:lnTo>
                    <a:pt x="78" y="85"/>
                  </a:lnTo>
                  <a:lnTo>
                    <a:pt x="61" y="71"/>
                  </a:lnTo>
                  <a:lnTo>
                    <a:pt x="42" y="62"/>
                  </a:lnTo>
                  <a:lnTo>
                    <a:pt x="20" y="59"/>
                  </a:lnTo>
                  <a:lnTo>
                    <a:pt x="13" y="60"/>
                  </a:lnTo>
                  <a:lnTo>
                    <a:pt x="5" y="61"/>
                  </a:lnTo>
                  <a:lnTo>
                    <a:pt x="0" y="53"/>
                  </a:lnTo>
                  <a:lnTo>
                    <a:pt x="6" y="35"/>
                  </a:lnTo>
                  <a:lnTo>
                    <a:pt x="18" y="21"/>
                  </a:lnTo>
                  <a:lnTo>
                    <a:pt x="32" y="9"/>
                  </a:lnTo>
                  <a:lnTo>
                    <a:pt x="49" y="3"/>
                  </a:lnTo>
                  <a:lnTo>
                    <a:pt x="68"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48" name="Freeform 2180">
              <a:extLst>
                <a:ext uri="{FF2B5EF4-FFF2-40B4-BE49-F238E27FC236}">
                  <a16:creationId xmlns:a16="http://schemas.microsoft.com/office/drawing/2014/main" id="{1FCBEE90-A8AC-374D-A8FB-09DCD0162FAA}"/>
                </a:ext>
              </a:extLst>
            </p:cNvPr>
            <p:cNvSpPr>
              <a:spLocks/>
            </p:cNvSpPr>
            <p:nvPr/>
          </p:nvSpPr>
          <p:spPr bwMode="auto">
            <a:xfrm>
              <a:off x="4116388" y="1676400"/>
              <a:ext cx="90488" cy="58737"/>
            </a:xfrm>
            <a:custGeom>
              <a:avLst/>
              <a:gdLst/>
              <a:ahLst/>
              <a:cxnLst>
                <a:cxn ang="0">
                  <a:pos x="2" y="0"/>
                </a:cxn>
                <a:cxn ang="0">
                  <a:pos x="2" y="0"/>
                </a:cxn>
                <a:cxn ang="0">
                  <a:pos x="32" y="8"/>
                </a:cxn>
                <a:cxn ang="0">
                  <a:pos x="56" y="13"/>
                </a:cxn>
                <a:cxn ang="0">
                  <a:pos x="57" y="14"/>
                </a:cxn>
                <a:cxn ang="0">
                  <a:pos x="57" y="15"/>
                </a:cxn>
                <a:cxn ang="0">
                  <a:pos x="50" y="25"/>
                </a:cxn>
                <a:cxn ang="0">
                  <a:pos x="45" y="36"/>
                </a:cxn>
                <a:cxn ang="0">
                  <a:pos x="44" y="37"/>
                </a:cxn>
                <a:cxn ang="0">
                  <a:pos x="36" y="30"/>
                </a:cxn>
                <a:cxn ang="0">
                  <a:pos x="29" y="24"/>
                </a:cxn>
                <a:cxn ang="0">
                  <a:pos x="26" y="23"/>
                </a:cxn>
                <a:cxn ang="0">
                  <a:pos x="24" y="22"/>
                </a:cxn>
                <a:cxn ang="0">
                  <a:pos x="1" y="3"/>
                </a:cxn>
                <a:cxn ang="0">
                  <a:pos x="0" y="2"/>
                </a:cxn>
                <a:cxn ang="0">
                  <a:pos x="0" y="1"/>
                </a:cxn>
                <a:cxn ang="0">
                  <a:pos x="1" y="0"/>
                </a:cxn>
                <a:cxn ang="0">
                  <a:pos x="2" y="0"/>
                </a:cxn>
              </a:cxnLst>
              <a:rect l="0" t="0" r="r" b="b"/>
              <a:pathLst>
                <a:path w="57" h="37">
                  <a:moveTo>
                    <a:pt x="2" y="0"/>
                  </a:moveTo>
                  <a:lnTo>
                    <a:pt x="2" y="0"/>
                  </a:lnTo>
                  <a:lnTo>
                    <a:pt x="32" y="8"/>
                  </a:lnTo>
                  <a:lnTo>
                    <a:pt x="56" y="13"/>
                  </a:lnTo>
                  <a:lnTo>
                    <a:pt x="57" y="14"/>
                  </a:lnTo>
                  <a:lnTo>
                    <a:pt x="57" y="15"/>
                  </a:lnTo>
                  <a:lnTo>
                    <a:pt x="50" y="25"/>
                  </a:lnTo>
                  <a:lnTo>
                    <a:pt x="45" y="36"/>
                  </a:lnTo>
                  <a:lnTo>
                    <a:pt x="44" y="37"/>
                  </a:lnTo>
                  <a:lnTo>
                    <a:pt x="36" y="30"/>
                  </a:lnTo>
                  <a:lnTo>
                    <a:pt x="29" y="24"/>
                  </a:lnTo>
                  <a:lnTo>
                    <a:pt x="26" y="23"/>
                  </a:lnTo>
                  <a:lnTo>
                    <a:pt x="24" y="22"/>
                  </a:lnTo>
                  <a:lnTo>
                    <a:pt x="1" y="3"/>
                  </a:lnTo>
                  <a:lnTo>
                    <a:pt x="0" y="2"/>
                  </a:lnTo>
                  <a:lnTo>
                    <a:pt x="0" y="1"/>
                  </a:lnTo>
                  <a:lnTo>
                    <a:pt x="1" y="0"/>
                  </a:lnTo>
                  <a:lnTo>
                    <a:pt x="2"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49" name="Freeform 2181">
              <a:extLst>
                <a:ext uri="{FF2B5EF4-FFF2-40B4-BE49-F238E27FC236}">
                  <a16:creationId xmlns:a16="http://schemas.microsoft.com/office/drawing/2014/main" id="{2B92D006-4219-1A46-AD27-4EA955B3E57B}"/>
                </a:ext>
              </a:extLst>
            </p:cNvPr>
            <p:cNvSpPr>
              <a:spLocks noEditPoints="1"/>
            </p:cNvSpPr>
            <p:nvPr/>
          </p:nvSpPr>
          <p:spPr bwMode="auto">
            <a:xfrm>
              <a:off x="3832225" y="1711325"/>
              <a:ext cx="619125" cy="363537"/>
            </a:xfrm>
            <a:custGeom>
              <a:avLst/>
              <a:gdLst/>
              <a:ahLst/>
              <a:cxnLst>
                <a:cxn ang="0">
                  <a:pos x="133" y="23"/>
                </a:cxn>
                <a:cxn ang="0">
                  <a:pos x="103" y="42"/>
                </a:cxn>
                <a:cxn ang="0">
                  <a:pos x="85" y="72"/>
                </a:cxn>
                <a:cxn ang="0">
                  <a:pos x="83" y="93"/>
                </a:cxn>
                <a:cxn ang="0">
                  <a:pos x="72" y="103"/>
                </a:cxn>
                <a:cxn ang="0">
                  <a:pos x="43" y="114"/>
                </a:cxn>
                <a:cxn ang="0">
                  <a:pos x="25" y="139"/>
                </a:cxn>
                <a:cxn ang="0">
                  <a:pos x="25" y="170"/>
                </a:cxn>
                <a:cxn ang="0">
                  <a:pos x="45" y="196"/>
                </a:cxn>
                <a:cxn ang="0">
                  <a:pos x="46" y="197"/>
                </a:cxn>
                <a:cxn ang="0">
                  <a:pos x="71" y="206"/>
                </a:cxn>
                <a:cxn ang="0">
                  <a:pos x="345" y="204"/>
                </a:cxn>
                <a:cxn ang="0">
                  <a:pos x="365" y="183"/>
                </a:cxn>
                <a:cxn ang="0">
                  <a:pos x="365" y="154"/>
                </a:cxn>
                <a:cxn ang="0">
                  <a:pos x="345" y="135"/>
                </a:cxn>
                <a:cxn ang="0">
                  <a:pos x="297" y="131"/>
                </a:cxn>
                <a:cxn ang="0">
                  <a:pos x="300" y="113"/>
                </a:cxn>
                <a:cxn ang="0">
                  <a:pos x="291" y="87"/>
                </a:cxn>
                <a:cxn ang="0">
                  <a:pos x="269" y="71"/>
                </a:cxn>
                <a:cxn ang="0">
                  <a:pos x="243" y="70"/>
                </a:cxn>
                <a:cxn ang="0">
                  <a:pos x="222" y="81"/>
                </a:cxn>
                <a:cxn ang="0">
                  <a:pos x="210" y="53"/>
                </a:cxn>
                <a:cxn ang="0">
                  <a:pos x="185" y="30"/>
                </a:cxn>
                <a:cxn ang="0">
                  <a:pos x="152" y="21"/>
                </a:cxn>
                <a:cxn ang="0">
                  <a:pos x="172" y="2"/>
                </a:cxn>
                <a:cxn ang="0">
                  <a:pos x="209" y="19"/>
                </a:cxn>
                <a:cxn ang="0">
                  <a:pos x="234" y="50"/>
                </a:cxn>
                <a:cxn ang="0">
                  <a:pos x="255" y="47"/>
                </a:cxn>
                <a:cxn ang="0">
                  <a:pos x="293" y="59"/>
                </a:cxn>
                <a:cxn ang="0">
                  <a:pos x="317" y="89"/>
                </a:cxn>
                <a:cxn ang="0">
                  <a:pos x="331" y="110"/>
                </a:cxn>
                <a:cxn ang="0">
                  <a:pos x="365" y="121"/>
                </a:cxn>
                <a:cxn ang="0">
                  <a:pos x="387" y="150"/>
                </a:cxn>
                <a:cxn ang="0">
                  <a:pos x="387" y="188"/>
                </a:cxn>
                <a:cxn ang="0">
                  <a:pos x="365" y="217"/>
                </a:cxn>
                <a:cxn ang="0">
                  <a:pos x="331" y="229"/>
                </a:cxn>
                <a:cxn ang="0">
                  <a:pos x="57" y="226"/>
                </a:cxn>
                <a:cxn ang="0">
                  <a:pos x="33" y="215"/>
                </a:cxn>
                <a:cxn ang="0">
                  <a:pos x="9" y="189"/>
                </a:cxn>
                <a:cxn ang="0">
                  <a:pos x="0" y="154"/>
                </a:cxn>
                <a:cxn ang="0">
                  <a:pos x="10" y="118"/>
                </a:cxn>
                <a:cxn ang="0">
                  <a:pos x="33" y="94"/>
                </a:cxn>
                <a:cxn ang="0">
                  <a:pos x="61" y="83"/>
                </a:cxn>
                <a:cxn ang="0">
                  <a:pos x="76" y="41"/>
                </a:cxn>
                <a:cxn ang="0">
                  <a:pos x="108" y="10"/>
                </a:cxn>
                <a:cxn ang="0">
                  <a:pos x="152" y="0"/>
                </a:cxn>
              </a:cxnLst>
              <a:rect l="0" t="0" r="r" b="b"/>
              <a:pathLst>
                <a:path w="390" h="229">
                  <a:moveTo>
                    <a:pt x="152" y="21"/>
                  </a:moveTo>
                  <a:lnTo>
                    <a:pt x="133" y="23"/>
                  </a:lnTo>
                  <a:lnTo>
                    <a:pt x="117" y="31"/>
                  </a:lnTo>
                  <a:lnTo>
                    <a:pt x="103" y="42"/>
                  </a:lnTo>
                  <a:lnTo>
                    <a:pt x="92" y="56"/>
                  </a:lnTo>
                  <a:lnTo>
                    <a:pt x="85" y="72"/>
                  </a:lnTo>
                  <a:lnTo>
                    <a:pt x="83" y="90"/>
                  </a:lnTo>
                  <a:lnTo>
                    <a:pt x="83" y="93"/>
                  </a:lnTo>
                  <a:lnTo>
                    <a:pt x="84" y="103"/>
                  </a:lnTo>
                  <a:lnTo>
                    <a:pt x="72" y="103"/>
                  </a:lnTo>
                  <a:lnTo>
                    <a:pt x="57" y="107"/>
                  </a:lnTo>
                  <a:lnTo>
                    <a:pt x="43" y="114"/>
                  </a:lnTo>
                  <a:lnTo>
                    <a:pt x="33" y="125"/>
                  </a:lnTo>
                  <a:lnTo>
                    <a:pt x="25" y="139"/>
                  </a:lnTo>
                  <a:lnTo>
                    <a:pt x="23" y="154"/>
                  </a:lnTo>
                  <a:lnTo>
                    <a:pt x="25" y="170"/>
                  </a:lnTo>
                  <a:lnTo>
                    <a:pt x="33" y="185"/>
                  </a:lnTo>
                  <a:lnTo>
                    <a:pt x="45" y="196"/>
                  </a:lnTo>
                  <a:lnTo>
                    <a:pt x="46" y="197"/>
                  </a:lnTo>
                  <a:lnTo>
                    <a:pt x="46" y="197"/>
                  </a:lnTo>
                  <a:lnTo>
                    <a:pt x="58" y="204"/>
                  </a:lnTo>
                  <a:lnTo>
                    <a:pt x="71" y="206"/>
                  </a:lnTo>
                  <a:lnTo>
                    <a:pt x="331" y="206"/>
                  </a:lnTo>
                  <a:lnTo>
                    <a:pt x="345" y="204"/>
                  </a:lnTo>
                  <a:lnTo>
                    <a:pt x="357" y="195"/>
                  </a:lnTo>
                  <a:lnTo>
                    <a:pt x="365" y="183"/>
                  </a:lnTo>
                  <a:lnTo>
                    <a:pt x="369" y="169"/>
                  </a:lnTo>
                  <a:lnTo>
                    <a:pt x="365" y="154"/>
                  </a:lnTo>
                  <a:lnTo>
                    <a:pt x="357" y="142"/>
                  </a:lnTo>
                  <a:lnTo>
                    <a:pt x="345" y="135"/>
                  </a:lnTo>
                  <a:lnTo>
                    <a:pt x="331" y="131"/>
                  </a:lnTo>
                  <a:lnTo>
                    <a:pt x="297" y="131"/>
                  </a:lnTo>
                  <a:lnTo>
                    <a:pt x="300" y="120"/>
                  </a:lnTo>
                  <a:lnTo>
                    <a:pt x="300" y="113"/>
                  </a:lnTo>
                  <a:lnTo>
                    <a:pt x="297" y="99"/>
                  </a:lnTo>
                  <a:lnTo>
                    <a:pt x="291" y="87"/>
                  </a:lnTo>
                  <a:lnTo>
                    <a:pt x="281" y="77"/>
                  </a:lnTo>
                  <a:lnTo>
                    <a:pt x="269" y="71"/>
                  </a:lnTo>
                  <a:lnTo>
                    <a:pt x="255" y="69"/>
                  </a:lnTo>
                  <a:lnTo>
                    <a:pt x="243" y="70"/>
                  </a:lnTo>
                  <a:lnTo>
                    <a:pt x="234" y="74"/>
                  </a:lnTo>
                  <a:lnTo>
                    <a:pt x="222" y="81"/>
                  </a:lnTo>
                  <a:lnTo>
                    <a:pt x="218" y="68"/>
                  </a:lnTo>
                  <a:lnTo>
                    <a:pt x="210" y="53"/>
                  </a:lnTo>
                  <a:lnTo>
                    <a:pt x="199" y="40"/>
                  </a:lnTo>
                  <a:lnTo>
                    <a:pt x="185" y="30"/>
                  </a:lnTo>
                  <a:lnTo>
                    <a:pt x="169" y="23"/>
                  </a:lnTo>
                  <a:lnTo>
                    <a:pt x="152" y="21"/>
                  </a:lnTo>
                  <a:close/>
                  <a:moveTo>
                    <a:pt x="152" y="0"/>
                  </a:moveTo>
                  <a:lnTo>
                    <a:pt x="172" y="2"/>
                  </a:lnTo>
                  <a:lnTo>
                    <a:pt x="192" y="8"/>
                  </a:lnTo>
                  <a:lnTo>
                    <a:pt x="209" y="19"/>
                  </a:lnTo>
                  <a:lnTo>
                    <a:pt x="223" y="33"/>
                  </a:lnTo>
                  <a:lnTo>
                    <a:pt x="234" y="50"/>
                  </a:lnTo>
                  <a:lnTo>
                    <a:pt x="245" y="47"/>
                  </a:lnTo>
                  <a:lnTo>
                    <a:pt x="255" y="47"/>
                  </a:lnTo>
                  <a:lnTo>
                    <a:pt x="275" y="49"/>
                  </a:lnTo>
                  <a:lnTo>
                    <a:pt x="293" y="59"/>
                  </a:lnTo>
                  <a:lnTo>
                    <a:pt x="307" y="72"/>
                  </a:lnTo>
                  <a:lnTo>
                    <a:pt x="317" y="89"/>
                  </a:lnTo>
                  <a:lnTo>
                    <a:pt x="321" y="110"/>
                  </a:lnTo>
                  <a:lnTo>
                    <a:pt x="331" y="110"/>
                  </a:lnTo>
                  <a:lnTo>
                    <a:pt x="349" y="113"/>
                  </a:lnTo>
                  <a:lnTo>
                    <a:pt x="365" y="121"/>
                  </a:lnTo>
                  <a:lnTo>
                    <a:pt x="378" y="134"/>
                  </a:lnTo>
                  <a:lnTo>
                    <a:pt x="387" y="150"/>
                  </a:lnTo>
                  <a:lnTo>
                    <a:pt x="390" y="169"/>
                  </a:lnTo>
                  <a:lnTo>
                    <a:pt x="387" y="188"/>
                  </a:lnTo>
                  <a:lnTo>
                    <a:pt x="378" y="204"/>
                  </a:lnTo>
                  <a:lnTo>
                    <a:pt x="365" y="217"/>
                  </a:lnTo>
                  <a:lnTo>
                    <a:pt x="349" y="225"/>
                  </a:lnTo>
                  <a:lnTo>
                    <a:pt x="331" y="229"/>
                  </a:lnTo>
                  <a:lnTo>
                    <a:pt x="71" y="229"/>
                  </a:lnTo>
                  <a:lnTo>
                    <a:pt x="57" y="226"/>
                  </a:lnTo>
                  <a:lnTo>
                    <a:pt x="44" y="222"/>
                  </a:lnTo>
                  <a:lnTo>
                    <a:pt x="33" y="215"/>
                  </a:lnTo>
                  <a:lnTo>
                    <a:pt x="19" y="203"/>
                  </a:lnTo>
                  <a:lnTo>
                    <a:pt x="9" y="189"/>
                  </a:lnTo>
                  <a:lnTo>
                    <a:pt x="3" y="171"/>
                  </a:lnTo>
                  <a:lnTo>
                    <a:pt x="0" y="154"/>
                  </a:lnTo>
                  <a:lnTo>
                    <a:pt x="4" y="136"/>
                  </a:lnTo>
                  <a:lnTo>
                    <a:pt x="10" y="118"/>
                  </a:lnTo>
                  <a:lnTo>
                    <a:pt x="22" y="103"/>
                  </a:lnTo>
                  <a:lnTo>
                    <a:pt x="33" y="94"/>
                  </a:lnTo>
                  <a:lnTo>
                    <a:pt x="47" y="87"/>
                  </a:lnTo>
                  <a:lnTo>
                    <a:pt x="61" y="83"/>
                  </a:lnTo>
                  <a:lnTo>
                    <a:pt x="66" y="60"/>
                  </a:lnTo>
                  <a:lnTo>
                    <a:pt x="76" y="41"/>
                  </a:lnTo>
                  <a:lnTo>
                    <a:pt x="90" y="23"/>
                  </a:lnTo>
                  <a:lnTo>
                    <a:pt x="108" y="10"/>
                  </a:lnTo>
                  <a:lnTo>
                    <a:pt x="129" y="2"/>
                  </a:lnTo>
                  <a:lnTo>
                    <a:pt x="152"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grpSp>
      <p:grpSp>
        <p:nvGrpSpPr>
          <p:cNvPr id="50" name="Group 49">
            <a:extLst>
              <a:ext uri="{FF2B5EF4-FFF2-40B4-BE49-F238E27FC236}">
                <a16:creationId xmlns:a16="http://schemas.microsoft.com/office/drawing/2014/main" id="{189F0F27-235B-FA40-AB20-42E50E892A2E}"/>
              </a:ext>
            </a:extLst>
          </p:cNvPr>
          <p:cNvGrpSpPr/>
          <p:nvPr/>
        </p:nvGrpSpPr>
        <p:grpSpPr>
          <a:xfrm>
            <a:off x="6126033" y="1858772"/>
            <a:ext cx="563346" cy="365968"/>
            <a:chOff x="4787900" y="4044950"/>
            <a:chExt cx="614363" cy="581026"/>
          </a:xfrm>
          <a:solidFill>
            <a:schemeClr val="accent2"/>
          </a:solidFill>
        </p:grpSpPr>
        <p:sp>
          <p:nvSpPr>
            <p:cNvPr id="51" name="Freeform 994">
              <a:extLst>
                <a:ext uri="{FF2B5EF4-FFF2-40B4-BE49-F238E27FC236}">
                  <a16:creationId xmlns:a16="http://schemas.microsoft.com/office/drawing/2014/main" id="{A2A67F47-E63C-E44B-B1BE-AEB5338E41FE}"/>
                </a:ext>
              </a:extLst>
            </p:cNvPr>
            <p:cNvSpPr>
              <a:spLocks noEditPoints="1"/>
            </p:cNvSpPr>
            <p:nvPr/>
          </p:nvSpPr>
          <p:spPr bwMode="auto">
            <a:xfrm>
              <a:off x="4787900" y="4044950"/>
              <a:ext cx="614363" cy="346075"/>
            </a:xfrm>
            <a:custGeom>
              <a:avLst/>
              <a:gdLst/>
              <a:ahLst/>
              <a:cxnLst>
                <a:cxn ang="0">
                  <a:pos x="128" y="29"/>
                </a:cxn>
                <a:cxn ang="0">
                  <a:pos x="100" y="51"/>
                </a:cxn>
                <a:cxn ang="0">
                  <a:pos x="88" y="84"/>
                </a:cxn>
                <a:cxn ang="0">
                  <a:pos x="88" y="86"/>
                </a:cxn>
                <a:cxn ang="0">
                  <a:pos x="90" y="90"/>
                </a:cxn>
                <a:cxn ang="0">
                  <a:pos x="94" y="94"/>
                </a:cxn>
                <a:cxn ang="0">
                  <a:pos x="99" y="96"/>
                </a:cxn>
                <a:cxn ang="0">
                  <a:pos x="104" y="96"/>
                </a:cxn>
                <a:cxn ang="0">
                  <a:pos x="109" y="92"/>
                </a:cxn>
                <a:cxn ang="0">
                  <a:pos x="111" y="86"/>
                </a:cxn>
                <a:cxn ang="0">
                  <a:pos x="113" y="70"/>
                </a:cxn>
                <a:cxn ang="0">
                  <a:pos x="133" y="51"/>
                </a:cxn>
                <a:cxn ang="0">
                  <a:pos x="151" y="48"/>
                </a:cxn>
                <a:cxn ang="0">
                  <a:pos x="157" y="43"/>
                </a:cxn>
                <a:cxn ang="0">
                  <a:pos x="158" y="38"/>
                </a:cxn>
                <a:cxn ang="0">
                  <a:pos x="157" y="32"/>
                </a:cxn>
                <a:cxn ang="0">
                  <a:pos x="151" y="27"/>
                </a:cxn>
                <a:cxn ang="0">
                  <a:pos x="147" y="0"/>
                </a:cxn>
                <a:cxn ang="0">
                  <a:pos x="188" y="11"/>
                </a:cxn>
                <a:cxn ang="0">
                  <a:pos x="218" y="39"/>
                </a:cxn>
                <a:cxn ang="0">
                  <a:pos x="241" y="52"/>
                </a:cxn>
                <a:cxn ang="0">
                  <a:pos x="274" y="53"/>
                </a:cxn>
                <a:cxn ang="0">
                  <a:pos x="303" y="75"/>
                </a:cxn>
                <a:cxn ang="0">
                  <a:pos x="314" y="109"/>
                </a:cxn>
                <a:cxn ang="0">
                  <a:pos x="336" y="117"/>
                </a:cxn>
                <a:cxn ang="0">
                  <a:pos x="366" y="127"/>
                </a:cxn>
                <a:cxn ang="0">
                  <a:pos x="384" y="151"/>
                </a:cxn>
                <a:cxn ang="0">
                  <a:pos x="384" y="184"/>
                </a:cxn>
                <a:cxn ang="0">
                  <a:pos x="366" y="209"/>
                </a:cxn>
                <a:cxn ang="0">
                  <a:pos x="336" y="218"/>
                </a:cxn>
                <a:cxn ang="0">
                  <a:pos x="49" y="217"/>
                </a:cxn>
                <a:cxn ang="0">
                  <a:pos x="28" y="206"/>
                </a:cxn>
                <a:cxn ang="0">
                  <a:pos x="8" y="184"/>
                </a:cxn>
                <a:cxn ang="0">
                  <a:pos x="0" y="152"/>
                </a:cxn>
                <a:cxn ang="0">
                  <a:pos x="12" y="114"/>
                </a:cxn>
                <a:cxn ang="0">
                  <a:pos x="42" y="91"/>
                </a:cxn>
                <a:cxn ang="0">
                  <a:pos x="63" y="84"/>
                </a:cxn>
                <a:cxn ang="0">
                  <a:pos x="74" y="42"/>
                </a:cxn>
                <a:cxn ang="0">
                  <a:pos x="105" y="12"/>
                </a:cxn>
                <a:cxn ang="0">
                  <a:pos x="147" y="0"/>
                </a:cxn>
              </a:cxnLst>
              <a:rect l="0" t="0" r="r" b="b"/>
              <a:pathLst>
                <a:path w="387" h="218">
                  <a:moveTo>
                    <a:pt x="147" y="26"/>
                  </a:moveTo>
                  <a:lnTo>
                    <a:pt x="128" y="29"/>
                  </a:lnTo>
                  <a:lnTo>
                    <a:pt x="112" y="38"/>
                  </a:lnTo>
                  <a:lnTo>
                    <a:pt x="100" y="51"/>
                  </a:lnTo>
                  <a:lnTo>
                    <a:pt x="92" y="66"/>
                  </a:lnTo>
                  <a:lnTo>
                    <a:pt x="88" y="84"/>
                  </a:lnTo>
                  <a:lnTo>
                    <a:pt x="88" y="86"/>
                  </a:lnTo>
                  <a:lnTo>
                    <a:pt x="88" y="86"/>
                  </a:lnTo>
                  <a:lnTo>
                    <a:pt x="88" y="87"/>
                  </a:lnTo>
                  <a:lnTo>
                    <a:pt x="90" y="90"/>
                  </a:lnTo>
                  <a:lnTo>
                    <a:pt x="91" y="92"/>
                  </a:lnTo>
                  <a:lnTo>
                    <a:pt x="94" y="94"/>
                  </a:lnTo>
                  <a:lnTo>
                    <a:pt x="96" y="96"/>
                  </a:lnTo>
                  <a:lnTo>
                    <a:pt x="99" y="96"/>
                  </a:lnTo>
                  <a:lnTo>
                    <a:pt x="100" y="96"/>
                  </a:lnTo>
                  <a:lnTo>
                    <a:pt x="104" y="96"/>
                  </a:lnTo>
                  <a:lnTo>
                    <a:pt x="107" y="94"/>
                  </a:lnTo>
                  <a:lnTo>
                    <a:pt x="109" y="92"/>
                  </a:lnTo>
                  <a:lnTo>
                    <a:pt x="110" y="89"/>
                  </a:lnTo>
                  <a:lnTo>
                    <a:pt x="111" y="86"/>
                  </a:lnTo>
                  <a:lnTo>
                    <a:pt x="111" y="84"/>
                  </a:lnTo>
                  <a:lnTo>
                    <a:pt x="113" y="70"/>
                  </a:lnTo>
                  <a:lnTo>
                    <a:pt x="121" y="59"/>
                  </a:lnTo>
                  <a:lnTo>
                    <a:pt x="133" y="51"/>
                  </a:lnTo>
                  <a:lnTo>
                    <a:pt x="147" y="49"/>
                  </a:lnTo>
                  <a:lnTo>
                    <a:pt x="151" y="48"/>
                  </a:lnTo>
                  <a:lnTo>
                    <a:pt x="153" y="47"/>
                  </a:lnTo>
                  <a:lnTo>
                    <a:pt x="157" y="43"/>
                  </a:lnTo>
                  <a:lnTo>
                    <a:pt x="158" y="41"/>
                  </a:lnTo>
                  <a:lnTo>
                    <a:pt x="158" y="38"/>
                  </a:lnTo>
                  <a:lnTo>
                    <a:pt x="158" y="34"/>
                  </a:lnTo>
                  <a:lnTo>
                    <a:pt x="157" y="32"/>
                  </a:lnTo>
                  <a:lnTo>
                    <a:pt x="153" y="28"/>
                  </a:lnTo>
                  <a:lnTo>
                    <a:pt x="151" y="27"/>
                  </a:lnTo>
                  <a:lnTo>
                    <a:pt x="147" y="26"/>
                  </a:lnTo>
                  <a:close/>
                  <a:moveTo>
                    <a:pt x="147" y="0"/>
                  </a:moveTo>
                  <a:lnTo>
                    <a:pt x="168" y="3"/>
                  </a:lnTo>
                  <a:lnTo>
                    <a:pt x="188" y="11"/>
                  </a:lnTo>
                  <a:lnTo>
                    <a:pt x="205" y="23"/>
                  </a:lnTo>
                  <a:lnTo>
                    <a:pt x="218" y="39"/>
                  </a:lnTo>
                  <a:lnTo>
                    <a:pt x="228" y="57"/>
                  </a:lnTo>
                  <a:lnTo>
                    <a:pt x="241" y="52"/>
                  </a:lnTo>
                  <a:lnTo>
                    <a:pt x="256" y="50"/>
                  </a:lnTo>
                  <a:lnTo>
                    <a:pt x="274" y="53"/>
                  </a:lnTo>
                  <a:lnTo>
                    <a:pt x="290" y="62"/>
                  </a:lnTo>
                  <a:lnTo>
                    <a:pt x="303" y="75"/>
                  </a:lnTo>
                  <a:lnTo>
                    <a:pt x="311" y="91"/>
                  </a:lnTo>
                  <a:lnTo>
                    <a:pt x="314" y="109"/>
                  </a:lnTo>
                  <a:lnTo>
                    <a:pt x="314" y="117"/>
                  </a:lnTo>
                  <a:lnTo>
                    <a:pt x="336" y="117"/>
                  </a:lnTo>
                  <a:lnTo>
                    <a:pt x="352" y="119"/>
                  </a:lnTo>
                  <a:lnTo>
                    <a:pt x="366" y="127"/>
                  </a:lnTo>
                  <a:lnTo>
                    <a:pt x="377" y="137"/>
                  </a:lnTo>
                  <a:lnTo>
                    <a:pt x="384" y="151"/>
                  </a:lnTo>
                  <a:lnTo>
                    <a:pt x="387" y="168"/>
                  </a:lnTo>
                  <a:lnTo>
                    <a:pt x="384" y="184"/>
                  </a:lnTo>
                  <a:lnTo>
                    <a:pt x="377" y="198"/>
                  </a:lnTo>
                  <a:lnTo>
                    <a:pt x="366" y="209"/>
                  </a:lnTo>
                  <a:lnTo>
                    <a:pt x="352" y="216"/>
                  </a:lnTo>
                  <a:lnTo>
                    <a:pt x="336" y="218"/>
                  </a:lnTo>
                  <a:lnTo>
                    <a:pt x="61" y="218"/>
                  </a:lnTo>
                  <a:lnTo>
                    <a:pt x="49" y="217"/>
                  </a:lnTo>
                  <a:lnTo>
                    <a:pt x="38" y="213"/>
                  </a:lnTo>
                  <a:lnTo>
                    <a:pt x="28" y="206"/>
                  </a:lnTo>
                  <a:lnTo>
                    <a:pt x="16" y="196"/>
                  </a:lnTo>
                  <a:lnTo>
                    <a:pt x="8" y="184"/>
                  </a:lnTo>
                  <a:lnTo>
                    <a:pt x="1" y="169"/>
                  </a:lnTo>
                  <a:lnTo>
                    <a:pt x="0" y="152"/>
                  </a:lnTo>
                  <a:lnTo>
                    <a:pt x="3" y="132"/>
                  </a:lnTo>
                  <a:lnTo>
                    <a:pt x="12" y="114"/>
                  </a:lnTo>
                  <a:lnTo>
                    <a:pt x="25" y="100"/>
                  </a:lnTo>
                  <a:lnTo>
                    <a:pt x="42" y="91"/>
                  </a:lnTo>
                  <a:lnTo>
                    <a:pt x="63" y="87"/>
                  </a:lnTo>
                  <a:lnTo>
                    <a:pt x="63" y="84"/>
                  </a:lnTo>
                  <a:lnTo>
                    <a:pt x="66" y="63"/>
                  </a:lnTo>
                  <a:lnTo>
                    <a:pt x="74" y="42"/>
                  </a:lnTo>
                  <a:lnTo>
                    <a:pt x="87" y="25"/>
                  </a:lnTo>
                  <a:lnTo>
                    <a:pt x="105" y="12"/>
                  </a:lnTo>
                  <a:lnTo>
                    <a:pt x="125" y="3"/>
                  </a:lnTo>
                  <a:lnTo>
                    <a:pt x="147"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52" name="Freeform 995">
              <a:extLst>
                <a:ext uri="{FF2B5EF4-FFF2-40B4-BE49-F238E27FC236}">
                  <a16:creationId xmlns:a16="http://schemas.microsoft.com/office/drawing/2014/main" id="{065093C2-C098-2A41-A12E-2DB7F14D9B93}"/>
                </a:ext>
              </a:extLst>
            </p:cNvPr>
            <p:cNvSpPr>
              <a:spLocks/>
            </p:cNvSpPr>
            <p:nvPr/>
          </p:nvSpPr>
          <p:spPr bwMode="auto">
            <a:xfrm>
              <a:off x="4951413" y="4430713"/>
              <a:ext cx="117475" cy="195263"/>
            </a:xfrm>
            <a:custGeom>
              <a:avLst/>
              <a:gdLst/>
              <a:ahLst/>
              <a:cxnLst>
                <a:cxn ang="0">
                  <a:pos x="45" y="0"/>
                </a:cxn>
                <a:cxn ang="0">
                  <a:pos x="47" y="0"/>
                </a:cxn>
                <a:cxn ang="0">
                  <a:pos x="49" y="1"/>
                </a:cxn>
                <a:cxn ang="0">
                  <a:pos x="51" y="2"/>
                </a:cxn>
                <a:cxn ang="0">
                  <a:pos x="52" y="4"/>
                </a:cxn>
                <a:cxn ang="0">
                  <a:pos x="52" y="7"/>
                </a:cxn>
                <a:cxn ang="0">
                  <a:pos x="41" y="49"/>
                </a:cxn>
                <a:cxn ang="0">
                  <a:pos x="71" y="56"/>
                </a:cxn>
                <a:cxn ang="0">
                  <a:pos x="73" y="57"/>
                </a:cxn>
                <a:cxn ang="0">
                  <a:pos x="74" y="60"/>
                </a:cxn>
                <a:cxn ang="0">
                  <a:pos x="74" y="62"/>
                </a:cxn>
                <a:cxn ang="0">
                  <a:pos x="74" y="63"/>
                </a:cxn>
                <a:cxn ang="0">
                  <a:pos x="32" y="121"/>
                </a:cxn>
                <a:cxn ang="0">
                  <a:pos x="30" y="123"/>
                </a:cxn>
                <a:cxn ang="0">
                  <a:pos x="28" y="123"/>
                </a:cxn>
                <a:cxn ang="0">
                  <a:pos x="27" y="123"/>
                </a:cxn>
                <a:cxn ang="0">
                  <a:pos x="23" y="122"/>
                </a:cxn>
                <a:cxn ang="0">
                  <a:pos x="22" y="121"/>
                </a:cxn>
                <a:cxn ang="0">
                  <a:pos x="21" y="119"/>
                </a:cxn>
                <a:cxn ang="0">
                  <a:pos x="21" y="117"/>
                </a:cxn>
                <a:cxn ang="0">
                  <a:pos x="33" y="75"/>
                </a:cxn>
                <a:cxn ang="0">
                  <a:pos x="3" y="67"/>
                </a:cxn>
                <a:cxn ang="0">
                  <a:pos x="1" y="66"/>
                </a:cxn>
                <a:cxn ang="0">
                  <a:pos x="0" y="64"/>
                </a:cxn>
                <a:cxn ang="0">
                  <a:pos x="0" y="62"/>
                </a:cxn>
                <a:cxn ang="0">
                  <a:pos x="0" y="61"/>
                </a:cxn>
                <a:cxn ang="0">
                  <a:pos x="42" y="2"/>
                </a:cxn>
                <a:cxn ang="0">
                  <a:pos x="44" y="0"/>
                </a:cxn>
                <a:cxn ang="0">
                  <a:pos x="45" y="0"/>
                </a:cxn>
              </a:cxnLst>
              <a:rect l="0" t="0" r="r" b="b"/>
              <a:pathLst>
                <a:path w="74" h="123">
                  <a:moveTo>
                    <a:pt x="45" y="0"/>
                  </a:moveTo>
                  <a:lnTo>
                    <a:pt x="47" y="0"/>
                  </a:lnTo>
                  <a:lnTo>
                    <a:pt x="49" y="1"/>
                  </a:lnTo>
                  <a:lnTo>
                    <a:pt x="51" y="2"/>
                  </a:lnTo>
                  <a:lnTo>
                    <a:pt x="52" y="4"/>
                  </a:lnTo>
                  <a:lnTo>
                    <a:pt x="52" y="7"/>
                  </a:lnTo>
                  <a:lnTo>
                    <a:pt x="41" y="49"/>
                  </a:lnTo>
                  <a:lnTo>
                    <a:pt x="71" y="56"/>
                  </a:lnTo>
                  <a:lnTo>
                    <a:pt x="73" y="57"/>
                  </a:lnTo>
                  <a:lnTo>
                    <a:pt x="74" y="60"/>
                  </a:lnTo>
                  <a:lnTo>
                    <a:pt x="74" y="62"/>
                  </a:lnTo>
                  <a:lnTo>
                    <a:pt x="74" y="63"/>
                  </a:lnTo>
                  <a:lnTo>
                    <a:pt x="32" y="121"/>
                  </a:lnTo>
                  <a:lnTo>
                    <a:pt x="30" y="123"/>
                  </a:lnTo>
                  <a:lnTo>
                    <a:pt x="28" y="123"/>
                  </a:lnTo>
                  <a:lnTo>
                    <a:pt x="27" y="123"/>
                  </a:lnTo>
                  <a:lnTo>
                    <a:pt x="23" y="122"/>
                  </a:lnTo>
                  <a:lnTo>
                    <a:pt x="22" y="121"/>
                  </a:lnTo>
                  <a:lnTo>
                    <a:pt x="21" y="119"/>
                  </a:lnTo>
                  <a:lnTo>
                    <a:pt x="21" y="117"/>
                  </a:lnTo>
                  <a:lnTo>
                    <a:pt x="33" y="75"/>
                  </a:lnTo>
                  <a:lnTo>
                    <a:pt x="3" y="67"/>
                  </a:lnTo>
                  <a:lnTo>
                    <a:pt x="1" y="66"/>
                  </a:lnTo>
                  <a:lnTo>
                    <a:pt x="0" y="64"/>
                  </a:lnTo>
                  <a:lnTo>
                    <a:pt x="0" y="62"/>
                  </a:lnTo>
                  <a:lnTo>
                    <a:pt x="0" y="61"/>
                  </a:lnTo>
                  <a:lnTo>
                    <a:pt x="42" y="2"/>
                  </a:lnTo>
                  <a:lnTo>
                    <a:pt x="44" y="0"/>
                  </a:lnTo>
                  <a:lnTo>
                    <a:pt x="45"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53" name="Freeform 996">
              <a:extLst>
                <a:ext uri="{FF2B5EF4-FFF2-40B4-BE49-F238E27FC236}">
                  <a16:creationId xmlns:a16="http://schemas.microsoft.com/office/drawing/2014/main" id="{E32B48A1-CF66-A647-BDB6-E751F7C1A70E}"/>
                </a:ext>
              </a:extLst>
            </p:cNvPr>
            <p:cNvSpPr>
              <a:spLocks/>
            </p:cNvSpPr>
            <p:nvPr/>
          </p:nvSpPr>
          <p:spPr bwMode="auto">
            <a:xfrm>
              <a:off x="5118100" y="4430713"/>
              <a:ext cx="120650" cy="195263"/>
            </a:xfrm>
            <a:custGeom>
              <a:avLst/>
              <a:gdLst/>
              <a:ahLst/>
              <a:cxnLst>
                <a:cxn ang="0">
                  <a:pos x="47" y="0"/>
                </a:cxn>
                <a:cxn ang="0">
                  <a:pos x="49" y="0"/>
                </a:cxn>
                <a:cxn ang="0">
                  <a:pos x="51" y="1"/>
                </a:cxn>
                <a:cxn ang="0">
                  <a:pos x="53" y="2"/>
                </a:cxn>
                <a:cxn ang="0">
                  <a:pos x="54" y="4"/>
                </a:cxn>
                <a:cxn ang="0">
                  <a:pos x="54" y="7"/>
                </a:cxn>
                <a:cxn ang="0">
                  <a:pos x="42" y="49"/>
                </a:cxn>
                <a:cxn ang="0">
                  <a:pos x="73" y="56"/>
                </a:cxn>
                <a:cxn ang="0">
                  <a:pos x="75" y="57"/>
                </a:cxn>
                <a:cxn ang="0">
                  <a:pos x="76" y="60"/>
                </a:cxn>
                <a:cxn ang="0">
                  <a:pos x="76" y="62"/>
                </a:cxn>
                <a:cxn ang="0">
                  <a:pos x="76" y="63"/>
                </a:cxn>
                <a:cxn ang="0">
                  <a:pos x="34" y="121"/>
                </a:cxn>
                <a:cxn ang="0">
                  <a:pos x="32" y="123"/>
                </a:cxn>
                <a:cxn ang="0">
                  <a:pos x="30" y="123"/>
                </a:cxn>
                <a:cxn ang="0">
                  <a:pos x="28" y="123"/>
                </a:cxn>
                <a:cxn ang="0">
                  <a:pos x="25" y="122"/>
                </a:cxn>
                <a:cxn ang="0">
                  <a:pos x="24" y="121"/>
                </a:cxn>
                <a:cxn ang="0">
                  <a:pos x="23" y="119"/>
                </a:cxn>
                <a:cxn ang="0">
                  <a:pos x="23" y="117"/>
                </a:cxn>
                <a:cxn ang="0">
                  <a:pos x="34" y="75"/>
                </a:cxn>
                <a:cxn ang="0">
                  <a:pos x="4" y="67"/>
                </a:cxn>
                <a:cxn ang="0">
                  <a:pos x="3" y="66"/>
                </a:cxn>
                <a:cxn ang="0">
                  <a:pos x="1" y="64"/>
                </a:cxn>
                <a:cxn ang="0">
                  <a:pos x="0" y="62"/>
                </a:cxn>
                <a:cxn ang="0">
                  <a:pos x="1" y="61"/>
                </a:cxn>
                <a:cxn ang="0">
                  <a:pos x="44" y="2"/>
                </a:cxn>
                <a:cxn ang="0">
                  <a:pos x="46" y="0"/>
                </a:cxn>
                <a:cxn ang="0">
                  <a:pos x="47" y="0"/>
                </a:cxn>
              </a:cxnLst>
              <a:rect l="0" t="0" r="r" b="b"/>
              <a:pathLst>
                <a:path w="76" h="123">
                  <a:moveTo>
                    <a:pt x="47" y="0"/>
                  </a:moveTo>
                  <a:lnTo>
                    <a:pt x="49" y="0"/>
                  </a:lnTo>
                  <a:lnTo>
                    <a:pt x="51" y="1"/>
                  </a:lnTo>
                  <a:lnTo>
                    <a:pt x="53" y="2"/>
                  </a:lnTo>
                  <a:lnTo>
                    <a:pt x="54" y="4"/>
                  </a:lnTo>
                  <a:lnTo>
                    <a:pt x="54" y="7"/>
                  </a:lnTo>
                  <a:lnTo>
                    <a:pt x="42" y="49"/>
                  </a:lnTo>
                  <a:lnTo>
                    <a:pt x="73" y="56"/>
                  </a:lnTo>
                  <a:lnTo>
                    <a:pt x="75" y="57"/>
                  </a:lnTo>
                  <a:lnTo>
                    <a:pt x="76" y="60"/>
                  </a:lnTo>
                  <a:lnTo>
                    <a:pt x="76" y="62"/>
                  </a:lnTo>
                  <a:lnTo>
                    <a:pt x="76" y="63"/>
                  </a:lnTo>
                  <a:lnTo>
                    <a:pt x="34" y="121"/>
                  </a:lnTo>
                  <a:lnTo>
                    <a:pt x="32" y="123"/>
                  </a:lnTo>
                  <a:lnTo>
                    <a:pt x="30" y="123"/>
                  </a:lnTo>
                  <a:lnTo>
                    <a:pt x="28" y="123"/>
                  </a:lnTo>
                  <a:lnTo>
                    <a:pt x="25" y="122"/>
                  </a:lnTo>
                  <a:lnTo>
                    <a:pt x="24" y="121"/>
                  </a:lnTo>
                  <a:lnTo>
                    <a:pt x="23" y="119"/>
                  </a:lnTo>
                  <a:lnTo>
                    <a:pt x="23" y="117"/>
                  </a:lnTo>
                  <a:lnTo>
                    <a:pt x="34" y="75"/>
                  </a:lnTo>
                  <a:lnTo>
                    <a:pt x="4" y="67"/>
                  </a:lnTo>
                  <a:lnTo>
                    <a:pt x="3" y="66"/>
                  </a:lnTo>
                  <a:lnTo>
                    <a:pt x="1" y="64"/>
                  </a:lnTo>
                  <a:lnTo>
                    <a:pt x="0" y="62"/>
                  </a:lnTo>
                  <a:lnTo>
                    <a:pt x="1" y="61"/>
                  </a:lnTo>
                  <a:lnTo>
                    <a:pt x="44" y="2"/>
                  </a:lnTo>
                  <a:lnTo>
                    <a:pt x="46" y="0"/>
                  </a:lnTo>
                  <a:lnTo>
                    <a:pt x="47"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grpSp>
      <p:grpSp>
        <p:nvGrpSpPr>
          <p:cNvPr id="54" name="Group 53">
            <a:extLst>
              <a:ext uri="{FF2B5EF4-FFF2-40B4-BE49-F238E27FC236}">
                <a16:creationId xmlns:a16="http://schemas.microsoft.com/office/drawing/2014/main" id="{3A8547D3-9D32-3F40-BE25-C1D28F0AF137}"/>
              </a:ext>
            </a:extLst>
          </p:cNvPr>
          <p:cNvGrpSpPr/>
          <p:nvPr/>
        </p:nvGrpSpPr>
        <p:grpSpPr>
          <a:xfrm>
            <a:off x="7757825" y="1815748"/>
            <a:ext cx="589126" cy="459295"/>
            <a:chOff x="1985963" y="341313"/>
            <a:chExt cx="715963" cy="715962"/>
          </a:xfrm>
          <a:solidFill>
            <a:schemeClr val="accent2"/>
          </a:solidFill>
        </p:grpSpPr>
        <p:sp>
          <p:nvSpPr>
            <p:cNvPr id="55" name="Freeform 4625">
              <a:extLst>
                <a:ext uri="{FF2B5EF4-FFF2-40B4-BE49-F238E27FC236}">
                  <a16:creationId xmlns:a16="http://schemas.microsoft.com/office/drawing/2014/main" id="{B03A7ABB-10EC-CF41-9765-741E474D0BB2}"/>
                </a:ext>
              </a:extLst>
            </p:cNvPr>
            <p:cNvSpPr>
              <a:spLocks/>
            </p:cNvSpPr>
            <p:nvPr/>
          </p:nvSpPr>
          <p:spPr bwMode="auto">
            <a:xfrm>
              <a:off x="2144713" y="396875"/>
              <a:ext cx="112713" cy="139700"/>
            </a:xfrm>
            <a:custGeom>
              <a:avLst/>
              <a:gdLst/>
              <a:ahLst/>
              <a:cxnLst>
                <a:cxn ang="0">
                  <a:pos x="3" y="0"/>
                </a:cxn>
                <a:cxn ang="0">
                  <a:pos x="4" y="1"/>
                </a:cxn>
                <a:cxn ang="0">
                  <a:pos x="41" y="35"/>
                </a:cxn>
                <a:cxn ang="0">
                  <a:pos x="69" y="63"/>
                </a:cxn>
                <a:cxn ang="0">
                  <a:pos x="71" y="63"/>
                </a:cxn>
                <a:cxn ang="0">
                  <a:pos x="71" y="64"/>
                </a:cxn>
                <a:cxn ang="0">
                  <a:pos x="71" y="65"/>
                </a:cxn>
                <a:cxn ang="0">
                  <a:pos x="69" y="67"/>
                </a:cxn>
                <a:cxn ang="0">
                  <a:pos x="52" y="76"/>
                </a:cxn>
                <a:cxn ang="0">
                  <a:pos x="37" y="86"/>
                </a:cxn>
                <a:cxn ang="0">
                  <a:pos x="35" y="88"/>
                </a:cxn>
                <a:cxn ang="0">
                  <a:pos x="35" y="88"/>
                </a:cxn>
                <a:cxn ang="0">
                  <a:pos x="34" y="86"/>
                </a:cxn>
                <a:cxn ang="0">
                  <a:pos x="33" y="85"/>
                </a:cxn>
                <a:cxn ang="0">
                  <a:pos x="18" y="50"/>
                </a:cxn>
                <a:cxn ang="0">
                  <a:pos x="0" y="4"/>
                </a:cxn>
                <a:cxn ang="0">
                  <a:pos x="0" y="3"/>
                </a:cxn>
                <a:cxn ang="0">
                  <a:pos x="1" y="1"/>
                </a:cxn>
                <a:cxn ang="0">
                  <a:pos x="3" y="0"/>
                </a:cxn>
              </a:cxnLst>
              <a:rect l="0" t="0" r="r" b="b"/>
              <a:pathLst>
                <a:path w="71" h="88">
                  <a:moveTo>
                    <a:pt x="3" y="0"/>
                  </a:moveTo>
                  <a:lnTo>
                    <a:pt x="4" y="1"/>
                  </a:lnTo>
                  <a:lnTo>
                    <a:pt x="41" y="35"/>
                  </a:lnTo>
                  <a:lnTo>
                    <a:pt x="69" y="63"/>
                  </a:lnTo>
                  <a:lnTo>
                    <a:pt x="71" y="63"/>
                  </a:lnTo>
                  <a:lnTo>
                    <a:pt x="71" y="64"/>
                  </a:lnTo>
                  <a:lnTo>
                    <a:pt x="71" y="65"/>
                  </a:lnTo>
                  <a:lnTo>
                    <a:pt x="69" y="67"/>
                  </a:lnTo>
                  <a:lnTo>
                    <a:pt x="52" y="76"/>
                  </a:lnTo>
                  <a:lnTo>
                    <a:pt x="37" y="86"/>
                  </a:lnTo>
                  <a:lnTo>
                    <a:pt x="35" y="88"/>
                  </a:lnTo>
                  <a:lnTo>
                    <a:pt x="35" y="88"/>
                  </a:lnTo>
                  <a:lnTo>
                    <a:pt x="34" y="86"/>
                  </a:lnTo>
                  <a:lnTo>
                    <a:pt x="33" y="85"/>
                  </a:lnTo>
                  <a:lnTo>
                    <a:pt x="18" y="50"/>
                  </a:lnTo>
                  <a:lnTo>
                    <a:pt x="0" y="4"/>
                  </a:lnTo>
                  <a:lnTo>
                    <a:pt x="0" y="3"/>
                  </a:lnTo>
                  <a:lnTo>
                    <a:pt x="1" y="1"/>
                  </a:lnTo>
                  <a:lnTo>
                    <a:pt x="3"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56" name="Freeform 4626">
              <a:extLst>
                <a:ext uri="{FF2B5EF4-FFF2-40B4-BE49-F238E27FC236}">
                  <a16:creationId xmlns:a16="http://schemas.microsoft.com/office/drawing/2014/main" id="{4F741110-0792-A646-9C80-EC63B57C1836}"/>
                </a:ext>
              </a:extLst>
            </p:cNvPr>
            <p:cNvSpPr>
              <a:spLocks/>
            </p:cNvSpPr>
            <p:nvPr/>
          </p:nvSpPr>
          <p:spPr bwMode="auto">
            <a:xfrm>
              <a:off x="2308226" y="341313"/>
              <a:ext cx="66675" cy="142875"/>
            </a:xfrm>
            <a:custGeom>
              <a:avLst/>
              <a:gdLst/>
              <a:ahLst/>
              <a:cxnLst>
                <a:cxn ang="0">
                  <a:pos x="21" y="0"/>
                </a:cxn>
                <a:cxn ang="0">
                  <a:pos x="23" y="1"/>
                </a:cxn>
                <a:cxn ang="0">
                  <a:pos x="24" y="2"/>
                </a:cxn>
                <a:cxn ang="0">
                  <a:pos x="35" y="51"/>
                </a:cxn>
                <a:cxn ang="0">
                  <a:pos x="42" y="87"/>
                </a:cxn>
                <a:cxn ang="0">
                  <a:pos x="42" y="89"/>
                </a:cxn>
                <a:cxn ang="0">
                  <a:pos x="42" y="90"/>
                </a:cxn>
                <a:cxn ang="0">
                  <a:pos x="41" y="90"/>
                </a:cxn>
                <a:cxn ang="0">
                  <a:pos x="40" y="90"/>
                </a:cxn>
                <a:cxn ang="0">
                  <a:pos x="32" y="89"/>
                </a:cxn>
                <a:cxn ang="0">
                  <a:pos x="23" y="89"/>
                </a:cxn>
                <a:cxn ang="0">
                  <a:pos x="12" y="90"/>
                </a:cxn>
                <a:cxn ang="0">
                  <a:pos x="3" y="90"/>
                </a:cxn>
                <a:cxn ang="0">
                  <a:pos x="2" y="90"/>
                </a:cxn>
                <a:cxn ang="0">
                  <a:pos x="0" y="90"/>
                </a:cxn>
                <a:cxn ang="0">
                  <a:pos x="0" y="89"/>
                </a:cxn>
                <a:cxn ang="0">
                  <a:pos x="0" y="87"/>
                </a:cxn>
                <a:cxn ang="0">
                  <a:pos x="8" y="51"/>
                </a:cxn>
                <a:cxn ang="0">
                  <a:pos x="19" y="2"/>
                </a:cxn>
                <a:cxn ang="0">
                  <a:pos x="20" y="1"/>
                </a:cxn>
                <a:cxn ang="0">
                  <a:pos x="21" y="0"/>
                </a:cxn>
              </a:cxnLst>
              <a:rect l="0" t="0" r="r" b="b"/>
              <a:pathLst>
                <a:path w="42" h="90">
                  <a:moveTo>
                    <a:pt x="21" y="0"/>
                  </a:moveTo>
                  <a:lnTo>
                    <a:pt x="23" y="1"/>
                  </a:lnTo>
                  <a:lnTo>
                    <a:pt x="24" y="2"/>
                  </a:lnTo>
                  <a:lnTo>
                    <a:pt x="35" y="51"/>
                  </a:lnTo>
                  <a:lnTo>
                    <a:pt x="42" y="87"/>
                  </a:lnTo>
                  <a:lnTo>
                    <a:pt x="42" y="89"/>
                  </a:lnTo>
                  <a:lnTo>
                    <a:pt x="42" y="90"/>
                  </a:lnTo>
                  <a:lnTo>
                    <a:pt x="41" y="90"/>
                  </a:lnTo>
                  <a:lnTo>
                    <a:pt x="40" y="90"/>
                  </a:lnTo>
                  <a:lnTo>
                    <a:pt x="32" y="89"/>
                  </a:lnTo>
                  <a:lnTo>
                    <a:pt x="23" y="89"/>
                  </a:lnTo>
                  <a:lnTo>
                    <a:pt x="12" y="90"/>
                  </a:lnTo>
                  <a:lnTo>
                    <a:pt x="3" y="90"/>
                  </a:lnTo>
                  <a:lnTo>
                    <a:pt x="2" y="90"/>
                  </a:lnTo>
                  <a:lnTo>
                    <a:pt x="0" y="90"/>
                  </a:lnTo>
                  <a:lnTo>
                    <a:pt x="0" y="89"/>
                  </a:lnTo>
                  <a:lnTo>
                    <a:pt x="0" y="87"/>
                  </a:lnTo>
                  <a:lnTo>
                    <a:pt x="8" y="51"/>
                  </a:lnTo>
                  <a:lnTo>
                    <a:pt x="19" y="2"/>
                  </a:lnTo>
                  <a:lnTo>
                    <a:pt x="20" y="1"/>
                  </a:lnTo>
                  <a:lnTo>
                    <a:pt x="21"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57" name="Freeform 4627">
              <a:extLst>
                <a:ext uri="{FF2B5EF4-FFF2-40B4-BE49-F238E27FC236}">
                  <a16:creationId xmlns:a16="http://schemas.microsoft.com/office/drawing/2014/main" id="{0D57C8C0-B40B-B149-B5CF-FD9DA82F00FD}"/>
                </a:ext>
              </a:extLst>
            </p:cNvPr>
            <p:cNvSpPr>
              <a:spLocks/>
            </p:cNvSpPr>
            <p:nvPr/>
          </p:nvSpPr>
          <p:spPr bwMode="auto">
            <a:xfrm>
              <a:off x="2560638" y="660400"/>
              <a:ext cx="141288" cy="66675"/>
            </a:xfrm>
            <a:custGeom>
              <a:avLst/>
              <a:gdLst/>
              <a:ahLst/>
              <a:cxnLst>
                <a:cxn ang="0">
                  <a:pos x="1" y="0"/>
                </a:cxn>
                <a:cxn ang="0">
                  <a:pos x="3" y="0"/>
                </a:cxn>
                <a:cxn ang="0">
                  <a:pos x="39" y="8"/>
                </a:cxn>
                <a:cxn ang="0">
                  <a:pos x="88" y="19"/>
                </a:cxn>
                <a:cxn ang="0">
                  <a:pos x="89" y="20"/>
                </a:cxn>
                <a:cxn ang="0">
                  <a:pos x="89" y="21"/>
                </a:cxn>
                <a:cxn ang="0">
                  <a:pos x="89" y="23"/>
                </a:cxn>
                <a:cxn ang="0">
                  <a:pos x="88" y="24"/>
                </a:cxn>
                <a:cxn ang="0">
                  <a:pos x="39" y="34"/>
                </a:cxn>
                <a:cxn ang="0">
                  <a:pos x="4" y="42"/>
                </a:cxn>
                <a:cxn ang="0">
                  <a:pos x="3" y="42"/>
                </a:cxn>
                <a:cxn ang="0">
                  <a:pos x="1" y="41"/>
                </a:cxn>
                <a:cxn ang="0">
                  <a:pos x="0" y="41"/>
                </a:cxn>
                <a:cxn ang="0">
                  <a:pos x="0" y="40"/>
                </a:cxn>
                <a:cxn ang="0">
                  <a:pos x="1" y="32"/>
                </a:cxn>
                <a:cxn ang="0">
                  <a:pos x="1" y="25"/>
                </a:cxn>
                <a:cxn ang="0">
                  <a:pos x="0" y="3"/>
                </a:cxn>
                <a:cxn ang="0">
                  <a:pos x="0" y="2"/>
                </a:cxn>
                <a:cxn ang="0">
                  <a:pos x="0" y="0"/>
                </a:cxn>
                <a:cxn ang="0">
                  <a:pos x="1" y="0"/>
                </a:cxn>
              </a:cxnLst>
              <a:rect l="0" t="0" r="r" b="b"/>
              <a:pathLst>
                <a:path w="89" h="42">
                  <a:moveTo>
                    <a:pt x="1" y="0"/>
                  </a:moveTo>
                  <a:lnTo>
                    <a:pt x="3" y="0"/>
                  </a:lnTo>
                  <a:lnTo>
                    <a:pt x="39" y="8"/>
                  </a:lnTo>
                  <a:lnTo>
                    <a:pt x="88" y="19"/>
                  </a:lnTo>
                  <a:lnTo>
                    <a:pt x="89" y="20"/>
                  </a:lnTo>
                  <a:lnTo>
                    <a:pt x="89" y="21"/>
                  </a:lnTo>
                  <a:lnTo>
                    <a:pt x="89" y="23"/>
                  </a:lnTo>
                  <a:lnTo>
                    <a:pt x="88" y="24"/>
                  </a:lnTo>
                  <a:lnTo>
                    <a:pt x="39" y="34"/>
                  </a:lnTo>
                  <a:lnTo>
                    <a:pt x="4" y="42"/>
                  </a:lnTo>
                  <a:lnTo>
                    <a:pt x="3" y="42"/>
                  </a:lnTo>
                  <a:lnTo>
                    <a:pt x="1" y="41"/>
                  </a:lnTo>
                  <a:lnTo>
                    <a:pt x="0" y="41"/>
                  </a:lnTo>
                  <a:lnTo>
                    <a:pt x="0" y="40"/>
                  </a:lnTo>
                  <a:lnTo>
                    <a:pt x="1" y="32"/>
                  </a:lnTo>
                  <a:lnTo>
                    <a:pt x="1" y="25"/>
                  </a:lnTo>
                  <a:lnTo>
                    <a:pt x="0" y="3"/>
                  </a:lnTo>
                  <a:lnTo>
                    <a:pt x="0" y="2"/>
                  </a:lnTo>
                  <a:lnTo>
                    <a:pt x="0" y="0"/>
                  </a:lnTo>
                  <a:lnTo>
                    <a:pt x="1"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58" name="Freeform 4628">
              <a:extLst>
                <a:ext uri="{FF2B5EF4-FFF2-40B4-BE49-F238E27FC236}">
                  <a16:creationId xmlns:a16="http://schemas.microsoft.com/office/drawing/2014/main" id="{A8B7085B-ECDE-A04C-8562-1936114D72EC}"/>
                </a:ext>
              </a:extLst>
            </p:cNvPr>
            <p:cNvSpPr>
              <a:spLocks/>
            </p:cNvSpPr>
            <p:nvPr/>
          </p:nvSpPr>
          <p:spPr bwMode="auto">
            <a:xfrm>
              <a:off x="2025651" y="528638"/>
              <a:ext cx="147638" cy="92075"/>
            </a:xfrm>
            <a:custGeom>
              <a:avLst/>
              <a:gdLst/>
              <a:ahLst/>
              <a:cxnLst>
                <a:cxn ang="0">
                  <a:pos x="3" y="0"/>
                </a:cxn>
                <a:cxn ang="0">
                  <a:pos x="3" y="0"/>
                </a:cxn>
                <a:cxn ang="0">
                  <a:pos x="51" y="11"/>
                </a:cxn>
                <a:cxn ang="0">
                  <a:pos x="91" y="20"/>
                </a:cxn>
                <a:cxn ang="0">
                  <a:pos x="92" y="20"/>
                </a:cxn>
                <a:cxn ang="0">
                  <a:pos x="92" y="22"/>
                </a:cxn>
                <a:cxn ang="0">
                  <a:pos x="93" y="23"/>
                </a:cxn>
                <a:cxn ang="0">
                  <a:pos x="92" y="24"/>
                </a:cxn>
                <a:cxn ang="0">
                  <a:pos x="82" y="40"/>
                </a:cxn>
                <a:cxn ang="0">
                  <a:pos x="74" y="57"/>
                </a:cxn>
                <a:cxn ang="0">
                  <a:pos x="72" y="58"/>
                </a:cxn>
                <a:cxn ang="0">
                  <a:pos x="72" y="58"/>
                </a:cxn>
                <a:cxn ang="0">
                  <a:pos x="71" y="58"/>
                </a:cxn>
                <a:cxn ang="0">
                  <a:pos x="70" y="58"/>
                </a:cxn>
                <a:cxn ang="0">
                  <a:pos x="41" y="35"/>
                </a:cxn>
                <a:cxn ang="0">
                  <a:pos x="2" y="5"/>
                </a:cxn>
                <a:cxn ang="0">
                  <a:pos x="0" y="3"/>
                </a:cxn>
                <a:cxn ang="0">
                  <a:pos x="0" y="1"/>
                </a:cxn>
                <a:cxn ang="0">
                  <a:pos x="2" y="1"/>
                </a:cxn>
                <a:cxn ang="0">
                  <a:pos x="3" y="0"/>
                </a:cxn>
              </a:cxnLst>
              <a:rect l="0" t="0" r="r" b="b"/>
              <a:pathLst>
                <a:path w="93" h="58">
                  <a:moveTo>
                    <a:pt x="3" y="0"/>
                  </a:moveTo>
                  <a:lnTo>
                    <a:pt x="3" y="0"/>
                  </a:lnTo>
                  <a:lnTo>
                    <a:pt x="51" y="11"/>
                  </a:lnTo>
                  <a:lnTo>
                    <a:pt x="91" y="20"/>
                  </a:lnTo>
                  <a:lnTo>
                    <a:pt x="92" y="20"/>
                  </a:lnTo>
                  <a:lnTo>
                    <a:pt x="92" y="22"/>
                  </a:lnTo>
                  <a:lnTo>
                    <a:pt x="93" y="23"/>
                  </a:lnTo>
                  <a:lnTo>
                    <a:pt x="92" y="24"/>
                  </a:lnTo>
                  <a:lnTo>
                    <a:pt x="82" y="40"/>
                  </a:lnTo>
                  <a:lnTo>
                    <a:pt x="74" y="57"/>
                  </a:lnTo>
                  <a:lnTo>
                    <a:pt x="72" y="58"/>
                  </a:lnTo>
                  <a:lnTo>
                    <a:pt x="72" y="58"/>
                  </a:lnTo>
                  <a:lnTo>
                    <a:pt x="71" y="58"/>
                  </a:lnTo>
                  <a:lnTo>
                    <a:pt x="70" y="58"/>
                  </a:lnTo>
                  <a:lnTo>
                    <a:pt x="41" y="35"/>
                  </a:lnTo>
                  <a:lnTo>
                    <a:pt x="2" y="5"/>
                  </a:lnTo>
                  <a:lnTo>
                    <a:pt x="0" y="3"/>
                  </a:lnTo>
                  <a:lnTo>
                    <a:pt x="0" y="1"/>
                  </a:lnTo>
                  <a:lnTo>
                    <a:pt x="2" y="1"/>
                  </a:lnTo>
                  <a:lnTo>
                    <a:pt x="3"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59" name="Freeform 4629">
              <a:extLst>
                <a:ext uri="{FF2B5EF4-FFF2-40B4-BE49-F238E27FC236}">
                  <a16:creationId xmlns:a16="http://schemas.microsoft.com/office/drawing/2014/main" id="{BAD43175-E20F-984C-9675-F3E7F3E561D8}"/>
                </a:ext>
              </a:extLst>
            </p:cNvPr>
            <p:cNvSpPr>
              <a:spLocks/>
            </p:cNvSpPr>
            <p:nvPr/>
          </p:nvSpPr>
          <p:spPr bwMode="auto">
            <a:xfrm>
              <a:off x="2425701" y="395288"/>
              <a:ext cx="112713" cy="134938"/>
            </a:xfrm>
            <a:custGeom>
              <a:avLst/>
              <a:gdLst/>
              <a:ahLst/>
              <a:cxnLst>
                <a:cxn ang="0">
                  <a:pos x="68" y="0"/>
                </a:cxn>
                <a:cxn ang="0">
                  <a:pos x="68" y="0"/>
                </a:cxn>
                <a:cxn ang="0">
                  <a:pos x="69" y="0"/>
                </a:cxn>
                <a:cxn ang="0">
                  <a:pos x="71" y="2"/>
                </a:cxn>
                <a:cxn ang="0">
                  <a:pos x="71" y="4"/>
                </a:cxn>
                <a:cxn ang="0">
                  <a:pos x="51" y="49"/>
                </a:cxn>
                <a:cxn ang="0">
                  <a:pos x="38" y="84"/>
                </a:cxn>
                <a:cxn ang="0">
                  <a:pos x="36" y="85"/>
                </a:cxn>
                <a:cxn ang="0">
                  <a:pos x="36" y="85"/>
                </a:cxn>
                <a:cxn ang="0">
                  <a:pos x="35" y="85"/>
                </a:cxn>
                <a:cxn ang="0">
                  <a:pos x="34" y="85"/>
                </a:cxn>
                <a:cxn ang="0">
                  <a:pos x="18" y="74"/>
                </a:cxn>
                <a:cxn ang="0">
                  <a:pos x="1" y="65"/>
                </a:cxn>
                <a:cxn ang="0">
                  <a:pos x="0" y="65"/>
                </a:cxn>
                <a:cxn ang="0">
                  <a:pos x="0" y="64"/>
                </a:cxn>
                <a:cxn ang="0">
                  <a:pos x="0" y="63"/>
                </a:cxn>
                <a:cxn ang="0">
                  <a:pos x="1" y="61"/>
                </a:cxn>
                <a:cxn ang="0">
                  <a:pos x="30" y="34"/>
                </a:cxn>
                <a:cxn ang="0">
                  <a:pos x="67" y="0"/>
                </a:cxn>
                <a:cxn ang="0">
                  <a:pos x="67" y="0"/>
                </a:cxn>
                <a:cxn ang="0">
                  <a:pos x="67" y="0"/>
                </a:cxn>
                <a:cxn ang="0">
                  <a:pos x="67" y="0"/>
                </a:cxn>
                <a:cxn ang="0">
                  <a:pos x="67" y="0"/>
                </a:cxn>
                <a:cxn ang="0">
                  <a:pos x="67" y="0"/>
                </a:cxn>
                <a:cxn ang="0">
                  <a:pos x="67" y="0"/>
                </a:cxn>
                <a:cxn ang="0">
                  <a:pos x="67" y="0"/>
                </a:cxn>
                <a:cxn ang="0">
                  <a:pos x="67" y="0"/>
                </a:cxn>
                <a:cxn ang="0">
                  <a:pos x="68" y="0"/>
                </a:cxn>
              </a:cxnLst>
              <a:rect l="0" t="0" r="r" b="b"/>
              <a:pathLst>
                <a:path w="71" h="85">
                  <a:moveTo>
                    <a:pt x="68" y="0"/>
                  </a:moveTo>
                  <a:lnTo>
                    <a:pt x="68" y="0"/>
                  </a:lnTo>
                  <a:lnTo>
                    <a:pt x="69" y="0"/>
                  </a:lnTo>
                  <a:lnTo>
                    <a:pt x="71" y="2"/>
                  </a:lnTo>
                  <a:lnTo>
                    <a:pt x="71" y="4"/>
                  </a:lnTo>
                  <a:lnTo>
                    <a:pt x="51" y="49"/>
                  </a:lnTo>
                  <a:lnTo>
                    <a:pt x="38" y="84"/>
                  </a:lnTo>
                  <a:lnTo>
                    <a:pt x="36" y="85"/>
                  </a:lnTo>
                  <a:lnTo>
                    <a:pt x="36" y="85"/>
                  </a:lnTo>
                  <a:lnTo>
                    <a:pt x="35" y="85"/>
                  </a:lnTo>
                  <a:lnTo>
                    <a:pt x="34" y="85"/>
                  </a:lnTo>
                  <a:lnTo>
                    <a:pt x="18" y="74"/>
                  </a:lnTo>
                  <a:lnTo>
                    <a:pt x="1" y="65"/>
                  </a:lnTo>
                  <a:lnTo>
                    <a:pt x="0" y="65"/>
                  </a:lnTo>
                  <a:lnTo>
                    <a:pt x="0" y="64"/>
                  </a:lnTo>
                  <a:lnTo>
                    <a:pt x="0" y="63"/>
                  </a:lnTo>
                  <a:lnTo>
                    <a:pt x="1" y="61"/>
                  </a:lnTo>
                  <a:lnTo>
                    <a:pt x="30" y="34"/>
                  </a:lnTo>
                  <a:lnTo>
                    <a:pt x="67" y="0"/>
                  </a:lnTo>
                  <a:lnTo>
                    <a:pt x="67" y="0"/>
                  </a:lnTo>
                  <a:lnTo>
                    <a:pt x="67" y="0"/>
                  </a:lnTo>
                  <a:lnTo>
                    <a:pt x="67" y="0"/>
                  </a:lnTo>
                  <a:lnTo>
                    <a:pt x="67" y="0"/>
                  </a:lnTo>
                  <a:lnTo>
                    <a:pt x="67" y="0"/>
                  </a:lnTo>
                  <a:lnTo>
                    <a:pt x="67" y="0"/>
                  </a:lnTo>
                  <a:lnTo>
                    <a:pt x="67" y="0"/>
                  </a:lnTo>
                  <a:lnTo>
                    <a:pt x="67" y="0"/>
                  </a:lnTo>
                  <a:lnTo>
                    <a:pt x="68"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60" name="Freeform 4630">
              <a:extLst>
                <a:ext uri="{FF2B5EF4-FFF2-40B4-BE49-F238E27FC236}">
                  <a16:creationId xmlns:a16="http://schemas.microsoft.com/office/drawing/2014/main" id="{055AF866-AA5B-5F41-B641-B0CA0FD1F769}"/>
                </a:ext>
              </a:extLst>
            </p:cNvPr>
            <p:cNvSpPr>
              <a:spLocks/>
            </p:cNvSpPr>
            <p:nvPr/>
          </p:nvSpPr>
          <p:spPr bwMode="auto">
            <a:xfrm>
              <a:off x="2513013" y="523875"/>
              <a:ext cx="147638" cy="90488"/>
            </a:xfrm>
            <a:custGeom>
              <a:avLst/>
              <a:gdLst/>
              <a:ahLst/>
              <a:cxnLst>
                <a:cxn ang="0">
                  <a:pos x="90" y="0"/>
                </a:cxn>
                <a:cxn ang="0">
                  <a:pos x="90" y="0"/>
                </a:cxn>
                <a:cxn ang="0">
                  <a:pos x="91" y="1"/>
                </a:cxn>
                <a:cxn ang="0">
                  <a:pos x="93" y="3"/>
                </a:cxn>
                <a:cxn ang="0">
                  <a:pos x="91" y="4"/>
                </a:cxn>
                <a:cxn ang="0">
                  <a:pos x="91" y="4"/>
                </a:cxn>
                <a:cxn ang="0">
                  <a:pos x="52" y="35"/>
                </a:cxn>
                <a:cxn ang="0">
                  <a:pos x="23" y="57"/>
                </a:cxn>
                <a:cxn ang="0">
                  <a:pos x="22" y="57"/>
                </a:cxn>
                <a:cxn ang="0">
                  <a:pos x="22" y="57"/>
                </a:cxn>
                <a:cxn ang="0">
                  <a:pos x="21" y="57"/>
                </a:cxn>
                <a:cxn ang="0">
                  <a:pos x="19" y="56"/>
                </a:cxn>
                <a:cxn ang="0">
                  <a:pos x="12" y="39"/>
                </a:cxn>
                <a:cxn ang="0">
                  <a:pos x="0" y="25"/>
                </a:cxn>
                <a:cxn ang="0">
                  <a:pos x="0" y="23"/>
                </a:cxn>
                <a:cxn ang="0">
                  <a:pos x="0" y="22"/>
                </a:cxn>
                <a:cxn ang="0">
                  <a:pos x="1" y="21"/>
                </a:cxn>
                <a:cxn ang="0">
                  <a:pos x="1" y="21"/>
                </a:cxn>
                <a:cxn ang="0">
                  <a:pos x="40" y="12"/>
                </a:cxn>
                <a:cxn ang="0">
                  <a:pos x="89" y="0"/>
                </a:cxn>
                <a:cxn ang="0">
                  <a:pos x="90" y="0"/>
                </a:cxn>
                <a:cxn ang="0">
                  <a:pos x="90" y="0"/>
                </a:cxn>
              </a:cxnLst>
              <a:rect l="0" t="0" r="r" b="b"/>
              <a:pathLst>
                <a:path w="93" h="57">
                  <a:moveTo>
                    <a:pt x="90" y="0"/>
                  </a:moveTo>
                  <a:lnTo>
                    <a:pt x="90" y="0"/>
                  </a:lnTo>
                  <a:lnTo>
                    <a:pt x="91" y="1"/>
                  </a:lnTo>
                  <a:lnTo>
                    <a:pt x="93" y="3"/>
                  </a:lnTo>
                  <a:lnTo>
                    <a:pt x="91" y="4"/>
                  </a:lnTo>
                  <a:lnTo>
                    <a:pt x="91" y="4"/>
                  </a:lnTo>
                  <a:lnTo>
                    <a:pt x="52" y="35"/>
                  </a:lnTo>
                  <a:lnTo>
                    <a:pt x="23" y="57"/>
                  </a:lnTo>
                  <a:lnTo>
                    <a:pt x="22" y="57"/>
                  </a:lnTo>
                  <a:lnTo>
                    <a:pt x="22" y="57"/>
                  </a:lnTo>
                  <a:lnTo>
                    <a:pt x="21" y="57"/>
                  </a:lnTo>
                  <a:lnTo>
                    <a:pt x="19" y="56"/>
                  </a:lnTo>
                  <a:lnTo>
                    <a:pt x="12" y="39"/>
                  </a:lnTo>
                  <a:lnTo>
                    <a:pt x="0" y="25"/>
                  </a:lnTo>
                  <a:lnTo>
                    <a:pt x="0" y="23"/>
                  </a:lnTo>
                  <a:lnTo>
                    <a:pt x="0" y="22"/>
                  </a:lnTo>
                  <a:lnTo>
                    <a:pt x="1" y="21"/>
                  </a:lnTo>
                  <a:lnTo>
                    <a:pt x="1" y="21"/>
                  </a:lnTo>
                  <a:lnTo>
                    <a:pt x="40" y="12"/>
                  </a:lnTo>
                  <a:lnTo>
                    <a:pt x="89" y="0"/>
                  </a:lnTo>
                  <a:lnTo>
                    <a:pt x="90" y="0"/>
                  </a:lnTo>
                  <a:lnTo>
                    <a:pt x="90"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61" name="Freeform 4631">
              <a:extLst>
                <a:ext uri="{FF2B5EF4-FFF2-40B4-BE49-F238E27FC236}">
                  <a16:creationId xmlns:a16="http://schemas.microsoft.com/office/drawing/2014/main" id="{29CEDB50-D9E4-7B46-8121-9010B8C0CB54}"/>
                </a:ext>
              </a:extLst>
            </p:cNvPr>
            <p:cNvSpPr>
              <a:spLocks/>
            </p:cNvSpPr>
            <p:nvPr/>
          </p:nvSpPr>
          <p:spPr bwMode="auto">
            <a:xfrm>
              <a:off x="1985963" y="657225"/>
              <a:ext cx="144463" cy="66675"/>
            </a:xfrm>
            <a:custGeom>
              <a:avLst/>
              <a:gdLst/>
              <a:ahLst/>
              <a:cxnLst>
                <a:cxn ang="0">
                  <a:pos x="88" y="0"/>
                </a:cxn>
                <a:cxn ang="0">
                  <a:pos x="88" y="0"/>
                </a:cxn>
                <a:cxn ang="0">
                  <a:pos x="91" y="1"/>
                </a:cxn>
                <a:cxn ang="0">
                  <a:pos x="91" y="2"/>
                </a:cxn>
                <a:cxn ang="0">
                  <a:pos x="91" y="2"/>
                </a:cxn>
                <a:cxn ang="0">
                  <a:pos x="88" y="27"/>
                </a:cxn>
                <a:cxn ang="0">
                  <a:pos x="90" y="39"/>
                </a:cxn>
                <a:cxn ang="0">
                  <a:pos x="90" y="40"/>
                </a:cxn>
                <a:cxn ang="0">
                  <a:pos x="88" y="42"/>
                </a:cxn>
                <a:cxn ang="0">
                  <a:pos x="87" y="42"/>
                </a:cxn>
                <a:cxn ang="0">
                  <a:pos x="87" y="42"/>
                </a:cxn>
                <a:cxn ang="0">
                  <a:pos x="52" y="34"/>
                </a:cxn>
                <a:cxn ang="0">
                  <a:pos x="2" y="23"/>
                </a:cxn>
                <a:cxn ang="0">
                  <a:pos x="0" y="23"/>
                </a:cxn>
                <a:cxn ang="0">
                  <a:pos x="0" y="21"/>
                </a:cxn>
                <a:cxn ang="0">
                  <a:pos x="0" y="19"/>
                </a:cxn>
                <a:cxn ang="0">
                  <a:pos x="2" y="19"/>
                </a:cxn>
                <a:cxn ang="0">
                  <a:pos x="52" y="8"/>
                </a:cxn>
                <a:cxn ang="0">
                  <a:pos x="88" y="0"/>
                </a:cxn>
                <a:cxn ang="0">
                  <a:pos x="88" y="0"/>
                </a:cxn>
              </a:cxnLst>
              <a:rect l="0" t="0" r="r" b="b"/>
              <a:pathLst>
                <a:path w="91" h="42">
                  <a:moveTo>
                    <a:pt x="88" y="0"/>
                  </a:moveTo>
                  <a:lnTo>
                    <a:pt x="88" y="0"/>
                  </a:lnTo>
                  <a:lnTo>
                    <a:pt x="91" y="1"/>
                  </a:lnTo>
                  <a:lnTo>
                    <a:pt x="91" y="2"/>
                  </a:lnTo>
                  <a:lnTo>
                    <a:pt x="91" y="2"/>
                  </a:lnTo>
                  <a:lnTo>
                    <a:pt x="88" y="27"/>
                  </a:lnTo>
                  <a:lnTo>
                    <a:pt x="90" y="39"/>
                  </a:lnTo>
                  <a:lnTo>
                    <a:pt x="90" y="40"/>
                  </a:lnTo>
                  <a:lnTo>
                    <a:pt x="88" y="42"/>
                  </a:lnTo>
                  <a:lnTo>
                    <a:pt x="87" y="42"/>
                  </a:lnTo>
                  <a:lnTo>
                    <a:pt x="87" y="42"/>
                  </a:lnTo>
                  <a:lnTo>
                    <a:pt x="52" y="34"/>
                  </a:lnTo>
                  <a:lnTo>
                    <a:pt x="2" y="23"/>
                  </a:lnTo>
                  <a:lnTo>
                    <a:pt x="0" y="23"/>
                  </a:lnTo>
                  <a:lnTo>
                    <a:pt x="0" y="21"/>
                  </a:lnTo>
                  <a:lnTo>
                    <a:pt x="0" y="19"/>
                  </a:lnTo>
                  <a:lnTo>
                    <a:pt x="2" y="19"/>
                  </a:lnTo>
                  <a:lnTo>
                    <a:pt x="52" y="8"/>
                  </a:lnTo>
                  <a:lnTo>
                    <a:pt x="88" y="0"/>
                  </a:lnTo>
                  <a:lnTo>
                    <a:pt x="88"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62" name="Freeform 4632">
              <a:extLst>
                <a:ext uri="{FF2B5EF4-FFF2-40B4-BE49-F238E27FC236}">
                  <a16:creationId xmlns:a16="http://schemas.microsoft.com/office/drawing/2014/main" id="{B7587BC1-9652-CA44-AE72-7BEA3EB8B4F6}"/>
                </a:ext>
              </a:extLst>
            </p:cNvPr>
            <p:cNvSpPr>
              <a:spLocks/>
            </p:cNvSpPr>
            <p:nvPr/>
          </p:nvSpPr>
          <p:spPr bwMode="auto">
            <a:xfrm>
              <a:off x="2420938" y="873125"/>
              <a:ext cx="111125" cy="133350"/>
            </a:xfrm>
            <a:custGeom>
              <a:avLst/>
              <a:gdLst/>
              <a:ahLst/>
              <a:cxnLst>
                <a:cxn ang="0">
                  <a:pos x="36" y="0"/>
                </a:cxn>
                <a:cxn ang="0">
                  <a:pos x="36" y="0"/>
                </a:cxn>
                <a:cxn ang="0">
                  <a:pos x="37" y="0"/>
                </a:cxn>
                <a:cxn ang="0">
                  <a:pos x="38" y="1"/>
                </a:cxn>
                <a:cxn ang="0">
                  <a:pos x="51" y="34"/>
                </a:cxn>
                <a:cxn ang="0">
                  <a:pos x="70" y="80"/>
                </a:cxn>
                <a:cxn ang="0">
                  <a:pos x="70" y="81"/>
                </a:cxn>
                <a:cxn ang="0">
                  <a:pos x="68" y="82"/>
                </a:cxn>
                <a:cxn ang="0">
                  <a:pos x="67" y="84"/>
                </a:cxn>
                <a:cxn ang="0">
                  <a:pos x="66" y="82"/>
                </a:cxn>
                <a:cxn ang="0">
                  <a:pos x="29" y="48"/>
                </a:cxn>
                <a:cxn ang="0">
                  <a:pos x="0" y="22"/>
                </a:cxn>
                <a:cxn ang="0">
                  <a:pos x="0" y="21"/>
                </a:cxn>
                <a:cxn ang="0">
                  <a:pos x="0" y="19"/>
                </a:cxn>
                <a:cxn ang="0">
                  <a:pos x="0" y="18"/>
                </a:cxn>
                <a:cxn ang="0">
                  <a:pos x="1" y="18"/>
                </a:cxn>
                <a:cxn ang="0">
                  <a:pos x="19" y="10"/>
                </a:cxn>
                <a:cxn ang="0">
                  <a:pos x="34" y="0"/>
                </a:cxn>
                <a:cxn ang="0">
                  <a:pos x="36" y="0"/>
                </a:cxn>
              </a:cxnLst>
              <a:rect l="0" t="0" r="r" b="b"/>
              <a:pathLst>
                <a:path w="70" h="84">
                  <a:moveTo>
                    <a:pt x="36" y="0"/>
                  </a:moveTo>
                  <a:lnTo>
                    <a:pt x="36" y="0"/>
                  </a:lnTo>
                  <a:lnTo>
                    <a:pt x="37" y="0"/>
                  </a:lnTo>
                  <a:lnTo>
                    <a:pt x="38" y="1"/>
                  </a:lnTo>
                  <a:lnTo>
                    <a:pt x="51" y="34"/>
                  </a:lnTo>
                  <a:lnTo>
                    <a:pt x="70" y="80"/>
                  </a:lnTo>
                  <a:lnTo>
                    <a:pt x="70" y="81"/>
                  </a:lnTo>
                  <a:lnTo>
                    <a:pt x="68" y="82"/>
                  </a:lnTo>
                  <a:lnTo>
                    <a:pt x="67" y="84"/>
                  </a:lnTo>
                  <a:lnTo>
                    <a:pt x="66" y="82"/>
                  </a:lnTo>
                  <a:lnTo>
                    <a:pt x="29" y="48"/>
                  </a:lnTo>
                  <a:lnTo>
                    <a:pt x="0" y="22"/>
                  </a:lnTo>
                  <a:lnTo>
                    <a:pt x="0" y="21"/>
                  </a:lnTo>
                  <a:lnTo>
                    <a:pt x="0" y="19"/>
                  </a:lnTo>
                  <a:lnTo>
                    <a:pt x="0" y="18"/>
                  </a:lnTo>
                  <a:lnTo>
                    <a:pt x="1" y="18"/>
                  </a:lnTo>
                  <a:lnTo>
                    <a:pt x="19" y="10"/>
                  </a:lnTo>
                  <a:lnTo>
                    <a:pt x="34" y="0"/>
                  </a:lnTo>
                  <a:lnTo>
                    <a:pt x="36"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63" name="Freeform 4633">
              <a:extLst>
                <a:ext uri="{FF2B5EF4-FFF2-40B4-BE49-F238E27FC236}">
                  <a16:creationId xmlns:a16="http://schemas.microsoft.com/office/drawing/2014/main" id="{040AEC00-2B0D-2145-88F7-46937E9565C8}"/>
                </a:ext>
              </a:extLst>
            </p:cNvPr>
            <p:cNvSpPr>
              <a:spLocks/>
            </p:cNvSpPr>
            <p:nvPr/>
          </p:nvSpPr>
          <p:spPr bwMode="auto">
            <a:xfrm>
              <a:off x="2513013" y="781050"/>
              <a:ext cx="147638" cy="93663"/>
            </a:xfrm>
            <a:custGeom>
              <a:avLst/>
              <a:gdLst/>
              <a:ahLst/>
              <a:cxnLst>
                <a:cxn ang="0">
                  <a:pos x="22" y="0"/>
                </a:cxn>
                <a:cxn ang="0">
                  <a:pos x="23" y="2"/>
                </a:cxn>
                <a:cxn ang="0">
                  <a:pos x="52" y="24"/>
                </a:cxn>
                <a:cxn ang="0">
                  <a:pos x="91" y="54"/>
                </a:cxn>
                <a:cxn ang="0">
                  <a:pos x="93" y="55"/>
                </a:cxn>
                <a:cxn ang="0">
                  <a:pos x="93" y="57"/>
                </a:cxn>
                <a:cxn ang="0">
                  <a:pos x="91" y="58"/>
                </a:cxn>
                <a:cxn ang="0">
                  <a:pos x="90" y="59"/>
                </a:cxn>
                <a:cxn ang="0">
                  <a:pos x="89" y="58"/>
                </a:cxn>
                <a:cxn ang="0">
                  <a:pos x="40" y="47"/>
                </a:cxn>
                <a:cxn ang="0">
                  <a:pos x="2" y="38"/>
                </a:cxn>
                <a:cxn ang="0">
                  <a:pos x="1" y="37"/>
                </a:cxn>
                <a:cxn ang="0">
                  <a:pos x="0" y="37"/>
                </a:cxn>
                <a:cxn ang="0">
                  <a:pos x="0" y="36"/>
                </a:cxn>
                <a:cxn ang="0">
                  <a:pos x="1" y="34"/>
                </a:cxn>
                <a:cxn ang="0">
                  <a:pos x="12" y="19"/>
                </a:cxn>
                <a:cxn ang="0">
                  <a:pos x="21" y="3"/>
                </a:cxn>
                <a:cxn ang="0">
                  <a:pos x="21" y="2"/>
                </a:cxn>
                <a:cxn ang="0">
                  <a:pos x="22" y="0"/>
                </a:cxn>
                <a:cxn ang="0">
                  <a:pos x="22" y="0"/>
                </a:cxn>
              </a:cxnLst>
              <a:rect l="0" t="0" r="r" b="b"/>
              <a:pathLst>
                <a:path w="93" h="59">
                  <a:moveTo>
                    <a:pt x="22" y="0"/>
                  </a:moveTo>
                  <a:lnTo>
                    <a:pt x="23" y="2"/>
                  </a:lnTo>
                  <a:lnTo>
                    <a:pt x="52" y="24"/>
                  </a:lnTo>
                  <a:lnTo>
                    <a:pt x="91" y="54"/>
                  </a:lnTo>
                  <a:lnTo>
                    <a:pt x="93" y="55"/>
                  </a:lnTo>
                  <a:lnTo>
                    <a:pt x="93" y="57"/>
                  </a:lnTo>
                  <a:lnTo>
                    <a:pt x="91" y="58"/>
                  </a:lnTo>
                  <a:lnTo>
                    <a:pt x="90" y="59"/>
                  </a:lnTo>
                  <a:lnTo>
                    <a:pt x="89" y="58"/>
                  </a:lnTo>
                  <a:lnTo>
                    <a:pt x="40" y="47"/>
                  </a:lnTo>
                  <a:lnTo>
                    <a:pt x="2" y="38"/>
                  </a:lnTo>
                  <a:lnTo>
                    <a:pt x="1" y="37"/>
                  </a:lnTo>
                  <a:lnTo>
                    <a:pt x="0" y="37"/>
                  </a:lnTo>
                  <a:lnTo>
                    <a:pt x="0" y="36"/>
                  </a:lnTo>
                  <a:lnTo>
                    <a:pt x="1" y="34"/>
                  </a:lnTo>
                  <a:lnTo>
                    <a:pt x="12" y="19"/>
                  </a:lnTo>
                  <a:lnTo>
                    <a:pt x="21" y="3"/>
                  </a:lnTo>
                  <a:lnTo>
                    <a:pt x="21" y="2"/>
                  </a:lnTo>
                  <a:lnTo>
                    <a:pt x="22" y="0"/>
                  </a:lnTo>
                  <a:lnTo>
                    <a:pt x="22"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64" name="Freeform 4634">
              <a:extLst>
                <a:ext uri="{FF2B5EF4-FFF2-40B4-BE49-F238E27FC236}">
                  <a16:creationId xmlns:a16="http://schemas.microsoft.com/office/drawing/2014/main" id="{6234642C-000C-FB4A-9BAD-EF35F5712D02}"/>
                </a:ext>
              </a:extLst>
            </p:cNvPr>
            <p:cNvSpPr>
              <a:spLocks/>
            </p:cNvSpPr>
            <p:nvPr/>
          </p:nvSpPr>
          <p:spPr bwMode="auto">
            <a:xfrm>
              <a:off x="2025651" y="774700"/>
              <a:ext cx="146050" cy="92075"/>
            </a:xfrm>
            <a:custGeom>
              <a:avLst/>
              <a:gdLst/>
              <a:ahLst/>
              <a:cxnLst>
                <a:cxn ang="0">
                  <a:pos x="71" y="0"/>
                </a:cxn>
                <a:cxn ang="0">
                  <a:pos x="71" y="0"/>
                </a:cxn>
                <a:cxn ang="0">
                  <a:pos x="72" y="0"/>
                </a:cxn>
                <a:cxn ang="0">
                  <a:pos x="72" y="2"/>
                </a:cxn>
                <a:cxn ang="0">
                  <a:pos x="80" y="19"/>
                </a:cxn>
                <a:cxn ang="0">
                  <a:pos x="91" y="34"/>
                </a:cxn>
                <a:cxn ang="0">
                  <a:pos x="92" y="36"/>
                </a:cxn>
                <a:cxn ang="0">
                  <a:pos x="91" y="37"/>
                </a:cxn>
                <a:cxn ang="0">
                  <a:pos x="91" y="37"/>
                </a:cxn>
                <a:cxn ang="0">
                  <a:pos x="89" y="38"/>
                </a:cxn>
                <a:cxn ang="0">
                  <a:pos x="51" y="46"/>
                </a:cxn>
                <a:cxn ang="0">
                  <a:pos x="3" y="58"/>
                </a:cxn>
                <a:cxn ang="0">
                  <a:pos x="3" y="58"/>
                </a:cxn>
                <a:cxn ang="0">
                  <a:pos x="2" y="58"/>
                </a:cxn>
                <a:cxn ang="0">
                  <a:pos x="0" y="57"/>
                </a:cxn>
                <a:cxn ang="0">
                  <a:pos x="0" y="55"/>
                </a:cxn>
                <a:cxn ang="0">
                  <a:pos x="2" y="54"/>
                </a:cxn>
                <a:cxn ang="0">
                  <a:pos x="41" y="23"/>
                </a:cxn>
                <a:cxn ang="0">
                  <a:pos x="70" y="0"/>
                </a:cxn>
                <a:cxn ang="0">
                  <a:pos x="71" y="0"/>
                </a:cxn>
              </a:cxnLst>
              <a:rect l="0" t="0" r="r" b="b"/>
              <a:pathLst>
                <a:path w="92" h="58">
                  <a:moveTo>
                    <a:pt x="71" y="0"/>
                  </a:moveTo>
                  <a:lnTo>
                    <a:pt x="71" y="0"/>
                  </a:lnTo>
                  <a:lnTo>
                    <a:pt x="72" y="0"/>
                  </a:lnTo>
                  <a:lnTo>
                    <a:pt x="72" y="2"/>
                  </a:lnTo>
                  <a:lnTo>
                    <a:pt x="80" y="19"/>
                  </a:lnTo>
                  <a:lnTo>
                    <a:pt x="91" y="34"/>
                  </a:lnTo>
                  <a:lnTo>
                    <a:pt x="92" y="36"/>
                  </a:lnTo>
                  <a:lnTo>
                    <a:pt x="91" y="37"/>
                  </a:lnTo>
                  <a:lnTo>
                    <a:pt x="91" y="37"/>
                  </a:lnTo>
                  <a:lnTo>
                    <a:pt x="89" y="38"/>
                  </a:lnTo>
                  <a:lnTo>
                    <a:pt x="51" y="46"/>
                  </a:lnTo>
                  <a:lnTo>
                    <a:pt x="3" y="58"/>
                  </a:lnTo>
                  <a:lnTo>
                    <a:pt x="3" y="58"/>
                  </a:lnTo>
                  <a:lnTo>
                    <a:pt x="2" y="58"/>
                  </a:lnTo>
                  <a:lnTo>
                    <a:pt x="0" y="57"/>
                  </a:lnTo>
                  <a:lnTo>
                    <a:pt x="0" y="55"/>
                  </a:lnTo>
                  <a:lnTo>
                    <a:pt x="2" y="54"/>
                  </a:lnTo>
                  <a:lnTo>
                    <a:pt x="41" y="23"/>
                  </a:lnTo>
                  <a:lnTo>
                    <a:pt x="70" y="0"/>
                  </a:lnTo>
                  <a:lnTo>
                    <a:pt x="71"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65" name="Freeform 4635">
              <a:extLst>
                <a:ext uri="{FF2B5EF4-FFF2-40B4-BE49-F238E27FC236}">
                  <a16:creationId xmlns:a16="http://schemas.microsoft.com/office/drawing/2014/main" id="{7DB5A7A4-7967-854A-8876-372F20BD5F10}"/>
                </a:ext>
              </a:extLst>
            </p:cNvPr>
            <p:cNvSpPr>
              <a:spLocks/>
            </p:cNvSpPr>
            <p:nvPr/>
          </p:nvSpPr>
          <p:spPr bwMode="auto">
            <a:xfrm>
              <a:off x="2308226" y="914400"/>
              <a:ext cx="66675" cy="142875"/>
            </a:xfrm>
            <a:custGeom>
              <a:avLst/>
              <a:gdLst/>
              <a:ahLst/>
              <a:cxnLst>
                <a:cxn ang="0">
                  <a:pos x="2" y="0"/>
                </a:cxn>
                <a:cxn ang="0">
                  <a:pos x="3" y="0"/>
                </a:cxn>
                <a:cxn ang="0">
                  <a:pos x="12" y="0"/>
                </a:cxn>
                <a:cxn ang="0">
                  <a:pos x="23" y="1"/>
                </a:cxn>
                <a:cxn ang="0">
                  <a:pos x="32" y="1"/>
                </a:cxn>
                <a:cxn ang="0">
                  <a:pos x="40" y="0"/>
                </a:cxn>
                <a:cxn ang="0">
                  <a:pos x="41" y="0"/>
                </a:cxn>
                <a:cxn ang="0">
                  <a:pos x="41" y="0"/>
                </a:cxn>
                <a:cxn ang="0">
                  <a:pos x="42" y="0"/>
                </a:cxn>
                <a:cxn ang="0">
                  <a:pos x="42" y="3"/>
                </a:cxn>
                <a:cxn ang="0">
                  <a:pos x="42" y="3"/>
                </a:cxn>
                <a:cxn ang="0">
                  <a:pos x="35" y="39"/>
                </a:cxn>
                <a:cxn ang="0">
                  <a:pos x="24" y="88"/>
                </a:cxn>
                <a:cxn ang="0">
                  <a:pos x="23" y="89"/>
                </a:cxn>
                <a:cxn ang="0">
                  <a:pos x="21" y="90"/>
                </a:cxn>
                <a:cxn ang="0">
                  <a:pos x="20" y="89"/>
                </a:cxn>
                <a:cxn ang="0">
                  <a:pos x="19" y="88"/>
                </a:cxn>
                <a:cxn ang="0">
                  <a:pos x="8" y="39"/>
                </a:cxn>
                <a:cxn ang="0">
                  <a:pos x="0" y="3"/>
                </a:cxn>
                <a:cxn ang="0">
                  <a:pos x="0" y="1"/>
                </a:cxn>
                <a:cxn ang="0">
                  <a:pos x="0" y="0"/>
                </a:cxn>
                <a:cxn ang="0">
                  <a:pos x="2" y="0"/>
                </a:cxn>
              </a:cxnLst>
              <a:rect l="0" t="0" r="r" b="b"/>
              <a:pathLst>
                <a:path w="42" h="90">
                  <a:moveTo>
                    <a:pt x="2" y="0"/>
                  </a:moveTo>
                  <a:lnTo>
                    <a:pt x="3" y="0"/>
                  </a:lnTo>
                  <a:lnTo>
                    <a:pt x="12" y="0"/>
                  </a:lnTo>
                  <a:lnTo>
                    <a:pt x="23" y="1"/>
                  </a:lnTo>
                  <a:lnTo>
                    <a:pt x="32" y="1"/>
                  </a:lnTo>
                  <a:lnTo>
                    <a:pt x="40" y="0"/>
                  </a:lnTo>
                  <a:lnTo>
                    <a:pt x="41" y="0"/>
                  </a:lnTo>
                  <a:lnTo>
                    <a:pt x="41" y="0"/>
                  </a:lnTo>
                  <a:lnTo>
                    <a:pt x="42" y="0"/>
                  </a:lnTo>
                  <a:lnTo>
                    <a:pt x="42" y="3"/>
                  </a:lnTo>
                  <a:lnTo>
                    <a:pt x="42" y="3"/>
                  </a:lnTo>
                  <a:lnTo>
                    <a:pt x="35" y="39"/>
                  </a:lnTo>
                  <a:lnTo>
                    <a:pt x="24" y="88"/>
                  </a:lnTo>
                  <a:lnTo>
                    <a:pt x="23" y="89"/>
                  </a:lnTo>
                  <a:lnTo>
                    <a:pt x="21" y="90"/>
                  </a:lnTo>
                  <a:lnTo>
                    <a:pt x="20" y="89"/>
                  </a:lnTo>
                  <a:lnTo>
                    <a:pt x="19" y="88"/>
                  </a:lnTo>
                  <a:lnTo>
                    <a:pt x="8" y="39"/>
                  </a:lnTo>
                  <a:lnTo>
                    <a:pt x="0" y="3"/>
                  </a:lnTo>
                  <a:lnTo>
                    <a:pt x="0" y="1"/>
                  </a:lnTo>
                  <a:lnTo>
                    <a:pt x="0" y="0"/>
                  </a:lnTo>
                  <a:lnTo>
                    <a:pt x="2"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66" name="Freeform 4636">
              <a:extLst>
                <a:ext uri="{FF2B5EF4-FFF2-40B4-BE49-F238E27FC236}">
                  <a16:creationId xmlns:a16="http://schemas.microsoft.com/office/drawing/2014/main" id="{C380C039-CC40-0A46-BE57-21D1A50A0B03}"/>
                </a:ext>
              </a:extLst>
            </p:cNvPr>
            <p:cNvSpPr>
              <a:spLocks/>
            </p:cNvSpPr>
            <p:nvPr/>
          </p:nvSpPr>
          <p:spPr bwMode="auto">
            <a:xfrm>
              <a:off x="2151063" y="866775"/>
              <a:ext cx="109538" cy="134938"/>
            </a:xfrm>
            <a:custGeom>
              <a:avLst/>
              <a:gdLst/>
              <a:ahLst/>
              <a:cxnLst>
                <a:cxn ang="0">
                  <a:pos x="34" y="0"/>
                </a:cxn>
                <a:cxn ang="0">
                  <a:pos x="35" y="0"/>
                </a:cxn>
                <a:cxn ang="0">
                  <a:pos x="51" y="12"/>
                </a:cxn>
                <a:cxn ang="0">
                  <a:pos x="67" y="20"/>
                </a:cxn>
                <a:cxn ang="0">
                  <a:pos x="68" y="21"/>
                </a:cxn>
                <a:cxn ang="0">
                  <a:pos x="69" y="21"/>
                </a:cxn>
                <a:cxn ang="0">
                  <a:pos x="68" y="22"/>
                </a:cxn>
                <a:cxn ang="0">
                  <a:pos x="68" y="23"/>
                </a:cxn>
                <a:cxn ang="0">
                  <a:pos x="39" y="50"/>
                </a:cxn>
                <a:cxn ang="0">
                  <a:pos x="4" y="84"/>
                </a:cxn>
                <a:cxn ang="0">
                  <a:pos x="1" y="85"/>
                </a:cxn>
                <a:cxn ang="0">
                  <a:pos x="0" y="84"/>
                </a:cxn>
                <a:cxn ang="0">
                  <a:pos x="0" y="82"/>
                </a:cxn>
                <a:cxn ang="0">
                  <a:pos x="0" y="81"/>
                </a:cxn>
                <a:cxn ang="0">
                  <a:pos x="18" y="35"/>
                </a:cxn>
                <a:cxn ang="0">
                  <a:pos x="31" y="1"/>
                </a:cxn>
                <a:cxn ang="0">
                  <a:pos x="33" y="0"/>
                </a:cxn>
                <a:cxn ang="0">
                  <a:pos x="33" y="0"/>
                </a:cxn>
                <a:cxn ang="0">
                  <a:pos x="34" y="0"/>
                </a:cxn>
              </a:cxnLst>
              <a:rect l="0" t="0" r="r" b="b"/>
              <a:pathLst>
                <a:path w="69" h="85">
                  <a:moveTo>
                    <a:pt x="34" y="0"/>
                  </a:moveTo>
                  <a:lnTo>
                    <a:pt x="35" y="0"/>
                  </a:lnTo>
                  <a:lnTo>
                    <a:pt x="51" y="12"/>
                  </a:lnTo>
                  <a:lnTo>
                    <a:pt x="67" y="20"/>
                  </a:lnTo>
                  <a:lnTo>
                    <a:pt x="68" y="21"/>
                  </a:lnTo>
                  <a:lnTo>
                    <a:pt x="69" y="21"/>
                  </a:lnTo>
                  <a:lnTo>
                    <a:pt x="68" y="22"/>
                  </a:lnTo>
                  <a:lnTo>
                    <a:pt x="68" y="23"/>
                  </a:lnTo>
                  <a:lnTo>
                    <a:pt x="39" y="50"/>
                  </a:lnTo>
                  <a:lnTo>
                    <a:pt x="4" y="84"/>
                  </a:lnTo>
                  <a:lnTo>
                    <a:pt x="1" y="85"/>
                  </a:lnTo>
                  <a:lnTo>
                    <a:pt x="0" y="84"/>
                  </a:lnTo>
                  <a:lnTo>
                    <a:pt x="0" y="82"/>
                  </a:lnTo>
                  <a:lnTo>
                    <a:pt x="0" y="81"/>
                  </a:lnTo>
                  <a:lnTo>
                    <a:pt x="18" y="35"/>
                  </a:lnTo>
                  <a:lnTo>
                    <a:pt x="31" y="1"/>
                  </a:lnTo>
                  <a:lnTo>
                    <a:pt x="33" y="0"/>
                  </a:lnTo>
                  <a:lnTo>
                    <a:pt x="33" y="0"/>
                  </a:lnTo>
                  <a:lnTo>
                    <a:pt x="34"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sp>
          <p:nvSpPr>
            <p:cNvPr id="67" name="Freeform 4637">
              <a:extLst>
                <a:ext uri="{FF2B5EF4-FFF2-40B4-BE49-F238E27FC236}">
                  <a16:creationId xmlns:a16="http://schemas.microsoft.com/office/drawing/2014/main" id="{EBC79B6D-04B3-7747-90F4-CDA39F1A11FB}"/>
                </a:ext>
              </a:extLst>
            </p:cNvPr>
            <p:cNvSpPr>
              <a:spLocks noEditPoints="1"/>
            </p:cNvSpPr>
            <p:nvPr/>
          </p:nvSpPr>
          <p:spPr bwMode="auto">
            <a:xfrm>
              <a:off x="2160588" y="517525"/>
              <a:ext cx="366713" cy="363538"/>
            </a:xfrm>
            <a:custGeom>
              <a:avLst/>
              <a:gdLst/>
              <a:ahLst/>
              <a:cxnLst>
                <a:cxn ang="0">
                  <a:pos x="116" y="33"/>
                </a:cxn>
                <a:cxn ang="0">
                  <a:pos x="93" y="35"/>
                </a:cxn>
                <a:cxn ang="0">
                  <a:pos x="74" y="43"/>
                </a:cxn>
                <a:cxn ang="0">
                  <a:pos x="57" y="56"/>
                </a:cxn>
                <a:cxn ang="0">
                  <a:pos x="44" y="73"/>
                </a:cxn>
                <a:cxn ang="0">
                  <a:pos x="36" y="93"/>
                </a:cxn>
                <a:cxn ang="0">
                  <a:pos x="33" y="115"/>
                </a:cxn>
                <a:cxn ang="0">
                  <a:pos x="33" y="119"/>
                </a:cxn>
                <a:cxn ang="0">
                  <a:pos x="36" y="122"/>
                </a:cxn>
                <a:cxn ang="0">
                  <a:pos x="38" y="126"/>
                </a:cxn>
                <a:cxn ang="0">
                  <a:pos x="42" y="127"/>
                </a:cxn>
                <a:cxn ang="0">
                  <a:pos x="46" y="128"/>
                </a:cxn>
                <a:cxn ang="0">
                  <a:pos x="50" y="127"/>
                </a:cxn>
                <a:cxn ang="0">
                  <a:pos x="54" y="126"/>
                </a:cxn>
                <a:cxn ang="0">
                  <a:pos x="57" y="122"/>
                </a:cxn>
                <a:cxn ang="0">
                  <a:pos x="59" y="119"/>
                </a:cxn>
                <a:cxn ang="0">
                  <a:pos x="59" y="115"/>
                </a:cxn>
                <a:cxn ang="0">
                  <a:pos x="62" y="97"/>
                </a:cxn>
                <a:cxn ang="0">
                  <a:pos x="70" y="81"/>
                </a:cxn>
                <a:cxn ang="0">
                  <a:pos x="83" y="69"/>
                </a:cxn>
                <a:cxn ang="0">
                  <a:pos x="99" y="61"/>
                </a:cxn>
                <a:cxn ang="0">
                  <a:pos x="116" y="59"/>
                </a:cxn>
                <a:cxn ang="0">
                  <a:pos x="120" y="58"/>
                </a:cxn>
                <a:cxn ang="0">
                  <a:pos x="124" y="56"/>
                </a:cxn>
                <a:cxn ang="0">
                  <a:pos x="126" y="54"/>
                </a:cxn>
                <a:cxn ang="0">
                  <a:pos x="129" y="50"/>
                </a:cxn>
                <a:cxn ang="0">
                  <a:pos x="129" y="46"/>
                </a:cxn>
                <a:cxn ang="0">
                  <a:pos x="129" y="42"/>
                </a:cxn>
                <a:cxn ang="0">
                  <a:pos x="126" y="38"/>
                </a:cxn>
                <a:cxn ang="0">
                  <a:pos x="124" y="35"/>
                </a:cxn>
                <a:cxn ang="0">
                  <a:pos x="120" y="33"/>
                </a:cxn>
                <a:cxn ang="0">
                  <a:pos x="116" y="33"/>
                </a:cxn>
                <a:cxn ang="0">
                  <a:pos x="116" y="0"/>
                </a:cxn>
                <a:cxn ang="0">
                  <a:pos x="142" y="4"/>
                </a:cxn>
                <a:cxn ang="0">
                  <a:pos x="167" y="12"/>
                </a:cxn>
                <a:cxn ang="0">
                  <a:pos x="188" y="25"/>
                </a:cxn>
                <a:cxn ang="0">
                  <a:pos x="206" y="43"/>
                </a:cxn>
                <a:cxn ang="0">
                  <a:pos x="219" y="64"/>
                </a:cxn>
                <a:cxn ang="0">
                  <a:pos x="228" y="89"/>
                </a:cxn>
                <a:cxn ang="0">
                  <a:pos x="231" y="115"/>
                </a:cxn>
                <a:cxn ang="0">
                  <a:pos x="228" y="141"/>
                </a:cxn>
                <a:cxn ang="0">
                  <a:pos x="219" y="165"/>
                </a:cxn>
                <a:cxn ang="0">
                  <a:pos x="206" y="186"/>
                </a:cxn>
                <a:cxn ang="0">
                  <a:pos x="188" y="204"/>
                </a:cxn>
                <a:cxn ang="0">
                  <a:pos x="167" y="217"/>
                </a:cxn>
                <a:cxn ang="0">
                  <a:pos x="142" y="225"/>
                </a:cxn>
                <a:cxn ang="0">
                  <a:pos x="116" y="229"/>
                </a:cxn>
                <a:cxn ang="0">
                  <a:pos x="90" y="225"/>
                </a:cxn>
                <a:cxn ang="0">
                  <a:pos x="66" y="217"/>
                </a:cxn>
                <a:cxn ang="0">
                  <a:pos x="44" y="204"/>
                </a:cxn>
                <a:cxn ang="0">
                  <a:pos x="27" y="186"/>
                </a:cxn>
                <a:cxn ang="0">
                  <a:pos x="12" y="165"/>
                </a:cxn>
                <a:cxn ang="0">
                  <a:pos x="4" y="141"/>
                </a:cxn>
                <a:cxn ang="0">
                  <a:pos x="0" y="115"/>
                </a:cxn>
                <a:cxn ang="0">
                  <a:pos x="4" y="89"/>
                </a:cxn>
                <a:cxn ang="0">
                  <a:pos x="12" y="64"/>
                </a:cxn>
                <a:cxn ang="0">
                  <a:pos x="27" y="43"/>
                </a:cxn>
                <a:cxn ang="0">
                  <a:pos x="44" y="25"/>
                </a:cxn>
                <a:cxn ang="0">
                  <a:pos x="66" y="12"/>
                </a:cxn>
                <a:cxn ang="0">
                  <a:pos x="90" y="4"/>
                </a:cxn>
                <a:cxn ang="0">
                  <a:pos x="116" y="0"/>
                </a:cxn>
              </a:cxnLst>
              <a:rect l="0" t="0" r="r" b="b"/>
              <a:pathLst>
                <a:path w="231" h="229">
                  <a:moveTo>
                    <a:pt x="116" y="33"/>
                  </a:moveTo>
                  <a:lnTo>
                    <a:pt x="93" y="35"/>
                  </a:lnTo>
                  <a:lnTo>
                    <a:pt x="74" y="43"/>
                  </a:lnTo>
                  <a:lnTo>
                    <a:pt x="57" y="56"/>
                  </a:lnTo>
                  <a:lnTo>
                    <a:pt x="44" y="73"/>
                  </a:lnTo>
                  <a:lnTo>
                    <a:pt x="36" y="93"/>
                  </a:lnTo>
                  <a:lnTo>
                    <a:pt x="33" y="115"/>
                  </a:lnTo>
                  <a:lnTo>
                    <a:pt x="33" y="119"/>
                  </a:lnTo>
                  <a:lnTo>
                    <a:pt x="36" y="122"/>
                  </a:lnTo>
                  <a:lnTo>
                    <a:pt x="38" y="126"/>
                  </a:lnTo>
                  <a:lnTo>
                    <a:pt x="42" y="127"/>
                  </a:lnTo>
                  <a:lnTo>
                    <a:pt x="46" y="128"/>
                  </a:lnTo>
                  <a:lnTo>
                    <a:pt x="50" y="127"/>
                  </a:lnTo>
                  <a:lnTo>
                    <a:pt x="54" y="126"/>
                  </a:lnTo>
                  <a:lnTo>
                    <a:pt x="57" y="122"/>
                  </a:lnTo>
                  <a:lnTo>
                    <a:pt x="59" y="119"/>
                  </a:lnTo>
                  <a:lnTo>
                    <a:pt x="59" y="115"/>
                  </a:lnTo>
                  <a:lnTo>
                    <a:pt x="62" y="97"/>
                  </a:lnTo>
                  <a:lnTo>
                    <a:pt x="70" y="81"/>
                  </a:lnTo>
                  <a:lnTo>
                    <a:pt x="83" y="69"/>
                  </a:lnTo>
                  <a:lnTo>
                    <a:pt x="99" y="61"/>
                  </a:lnTo>
                  <a:lnTo>
                    <a:pt x="116" y="59"/>
                  </a:lnTo>
                  <a:lnTo>
                    <a:pt x="120" y="58"/>
                  </a:lnTo>
                  <a:lnTo>
                    <a:pt x="124" y="56"/>
                  </a:lnTo>
                  <a:lnTo>
                    <a:pt x="126" y="54"/>
                  </a:lnTo>
                  <a:lnTo>
                    <a:pt x="129" y="50"/>
                  </a:lnTo>
                  <a:lnTo>
                    <a:pt x="129" y="46"/>
                  </a:lnTo>
                  <a:lnTo>
                    <a:pt x="129" y="42"/>
                  </a:lnTo>
                  <a:lnTo>
                    <a:pt x="126" y="38"/>
                  </a:lnTo>
                  <a:lnTo>
                    <a:pt x="124" y="35"/>
                  </a:lnTo>
                  <a:lnTo>
                    <a:pt x="120" y="33"/>
                  </a:lnTo>
                  <a:lnTo>
                    <a:pt x="116" y="33"/>
                  </a:lnTo>
                  <a:close/>
                  <a:moveTo>
                    <a:pt x="116" y="0"/>
                  </a:moveTo>
                  <a:lnTo>
                    <a:pt x="142" y="4"/>
                  </a:lnTo>
                  <a:lnTo>
                    <a:pt x="167" y="12"/>
                  </a:lnTo>
                  <a:lnTo>
                    <a:pt x="188" y="25"/>
                  </a:lnTo>
                  <a:lnTo>
                    <a:pt x="206" y="43"/>
                  </a:lnTo>
                  <a:lnTo>
                    <a:pt x="219" y="64"/>
                  </a:lnTo>
                  <a:lnTo>
                    <a:pt x="228" y="89"/>
                  </a:lnTo>
                  <a:lnTo>
                    <a:pt x="231" y="115"/>
                  </a:lnTo>
                  <a:lnTo>
                    <a:pt x="228" y="141"/>
                  </a:lnTo>
                  <a:lnTo>
                    <a:pt x="219" y="165"/>
                  </a:lnTo>
                  <a:lnTo>
                    <a:pt x="206" y="186"/>
                  </a:lnTo>
                  <a:lnTo>
                    <a:pt x="188" y="204"/>
                  </a:lnTo>
                  <a:lnTo>
                    <a:pt x="167" y="217"/>
                  </a:lnTo>
                  <a:lnTo>
                    <a:pt x="142" y="225"/>
                  </a:lnTo>
                  <a:lnTo>
                    <a:pt x="116" y="229"/>
                  </a:lnTo>
                  <a:lnTo>
                    <a:pt x="90" y="225"/>
                  </a:lnTo>
                  <a:lnTo>
                    <a:pt x="66" y="217"/>
                  </a:lnTo>
                  <a:lnTo>
                    <a:pt x="44" y="204"/>
                  </a:lnTo>
                  <a:lnTo>
                    <a:pt x="27" y="186"/>
                  </a:lnTo>
                  <a:lnTo>
                    <a:pt x="12" y="165"/>
                  </a:lnTo>
                  <a:lnTo>
                    <a:pt x="4" y="141"/>
                  </a:lnTo>
                  <a:lnTo>
                    <a:pt x="0" y="115"/>
                  </a:lnTo>
                  <a:lnTo>
                    <a:pt x="4" y="89"/>
                  </a:lnTo>
                  <a:lnTo>
                    <a:pt x="12" y="64"/>
                  </a:lnTo>
                  <a:lnTo>
                    <a:pt x="27" y="43"/>
                  </a:lnTo>
                  <a:lnTo>
                    <a:pt x="44" y="25"/>
                  </a:lnTo>
                  <a:lnTo>
                    <a:pt x="66" y="12"/>
                  </a:lnTo>
                  <a:lnTo>
                    <a:pt x="90" y="4"/>
                  </a:lnTo>
                  <a:lnTo>
                    <a:pt x="116"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1867" kern="0" dirty="0">
                <a:solidFill>
                  <a:srgbClr val="9D9D9C"/>
                </a:solidFill>
                <a:latin typeface="Arial" panose="020B0604020202020204"/>
              </a:endParaRPr>
            </a:p>
          </p:txBody>
        </p:sp>
      </p:grpSp>
      <p:cxnSp>
        <p:nvCxnSpPr>
          <p:cNvPr id="10" name="Straight Connector 9">
            <a:extLst>
              <a:ext uri="{FF2B5EF4-FFF2-40B4-BE49-F238E27FC236}">
                <a16:creationId xmlns:a16="http://schemas.microsoft.com/office/drawing/2014/main" id="{C14F32BA-D664-B748-AD83-B058576FCBD9}"/>
              </a:ext>
            </a:extLst>
          </p:cNvPr>
          <p:cNvCxnSpPr/>
          <p:nvPr/>
        </p:nvCxnSpPr>
        <p:spPr>
          <a:xfrm>
            <a:off x="5384893" y="1815745"/>
            <a:ext cx="0" cy="13654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6F26145-77B2-F84A-BD8F-4811D94CC28E}"/>
              </a:ext>
            </a:extLst>
          </p:cNvPr>
          <p:cNvCxnSpPr/>
          <p:nvPr/>
        </p:nvCxnSpPr>
        <p:spPr>
          <a:xfrm>
            <a:off x="7309066" y="1815745"/>
            <a:ext cx="0" cy="13654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189EB1C-5A3A-664C-B2CB-5954B75525FD}"/>
              </a:ext>
            </a:extLst>
          </p:cNvPr>
          <p:cNvCxnSpPr/>
          <p:nvPr/>
        </p:nvCxnSpPr>
        <p:spPr>
          <a:xfrm>
            <a:off x="8898600" y="1815745"/>
            <a:ext cx="0" cy="13654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4BF40B46-0598-5C49-8AD3-527BD27B74ED}"/>
              </a:ext>
            </a:extLst>
          </p:cNvPr>
          <p:cNvSpPr txBox="1"/>
          <p:nvPr/>
        </p:nvSpPr>
        <p:spPr>
          <a:xfrm>
            <a:off x="2925508" y="4777119"/>
            <a:ext cx="2009187" cy="861681"/>
          </a:xfrm>
          <a:prstGeom prst="rect">
            <a:avLst/>
          </a:prstGeom>
          <a:noFill/>
        </p:spPr>
        <p:txBody>
          <a:bodyPr wrap="square" lIns="121920" tIns="60961" rIns="121920" bIns="60961" rtlCol="0">
            <a:spAutoFit/>
          </a:bodyPr>
          <a:lstStyle/>
          <a:p>
            <a:pPr algn="ctr" defTabSz="1219148">
              <a:defRPr/>
            </a:pPr>
            <a:r>
              <a:rPr lang="en-GB" sz="1600" dirty="0">
                <a:solidFill>
                  <a:srgbClr val="000000"/>
                </a:solidFill>
              </a:rPr>
              <a:t>Problems with vision/loss of sight/retinopathy</a:t>
            </a:r>
            <a:endParaRPr lang="en-GB" sz="1200" dirty="0">
              <a:solidFill>
                <a:srgbClr val="000000"/>
              </a:solidFill>
              <a:latin typeface="Arial" panose="020B0604020202020204"/>
            </a:endParaRPr>
          </a:p>
        </p:txBody>
      </p:sp>
      <p:sp>
        <p:nvSpPr>
          <p:cNvPr id="85" name="TextBox 84">
            <a:extLst>
              <a:ext uri="{FF2B5EF4-FFF2-40B4-BE49-F238E27FC236}">
                <a16:creationId xmlns:a16="http://schemas.microsoft.com/office/drawing/2014/main" id="{19AFCA06-CCF6-9448-A01D-04F0C74BA963}"/>
              </a:ext>
            </a:extLst>
          </p:cNvPr>
          <p:cNvSpPr txBox="1"/>
          <p:nvPr/>
        </p:nvSpPr>
        <p:spPr>
          <a:xfrm>
            <a:off x="4673790" y="4777119"/>
            <a:ext cx="1789160" cy="615491"/>
          </a:xfrm>
          <a:prstGeom prst="rect">
            <a:avLst/>
          </a:prstGeom>
          <a:noFill/>
        </p:spPr>
        <p:txBody>
          <a:bodyPr wrap="square" lIns="121920" tIns="60961" rIns="121920" bIns="60961" rtlCol="0">
            <a:spAutoFit/>
          </a:bodyPr>
          <a:lstStyle/>
          <a:p>
            <a:pPr algn="ctr" defTabSz="1219148">
              <a:defRPr/>
            </a:pPr>
            <a:r>
              <a:rPr lang="en-GB" sz="1600" dirty="0">
                <a:solidFill>
                  <a:srgbClr val="000000"/>
                </a:solidFill>
              </a:rPr>
              <a:t>Heart/cardiac disease</a:t>
            </a:r>
            <a:endParaRPr lang="en-GB" sz="1333" dirty="0">
              <a:solidFill>
                <a:srgbClr val="000000"/>
              </a:solidFill>
              <a:latin typeface="Arial" panose="020B0604020202020204"/>
            </a:endParaRPr>
          </a:p>
        </p:txBody>
      </p:sp>
      <p:sp>
        <p:nvSpPr>
          <p:cNvPr id="86" name="TextBox 85">
            <a:extLst>
              <a:ext uri="{FF2B5EF4-FFF2-40B4-BE49-F238E27FC236}">
                <a16:creationId xmlns:a16="http://schemas.microsoft.com/office/drawing/2014/main" id="{F7B197D8-54C2-CF4C-B3FE-3266B278FE53}"/>
              </a:ext>
            </a:extLst>
          </p:cNvPr>
          <p:cNvSpPr txBox="1"/>
          <p:nvPr/>
        </p:nvSpPr>
        <p:spPr>
          <a:xfrm>
            <a:off x="6197589" y="4777119"/>
            <a:ext cx="1662540" cy="615491"/>
          </a:xfrm>
          <a:prstGeom prst="rect">
            <a:avLst/>
          </a:prstGeom>
          <a:noFill/>
        </p:spPr>
        <p:txBody>
          <a:bodyPr wrap="square" lIns="121920" tIns="60961" rIns="121920" bIns="60961" rtlCol="0">
            <a:spAutoFit/>
          </a:bodyPr>
          <a:lstStyle/>
          <a:p>
            <a:pPr algn="ctr" defTabSz="1219148">
              <a:defRPr/>
            </a:pPr>
            <a:r>
              <a:rPr lang="en-GB" sz="1600" dirty="0">
                <a:solidFill>
                  <a:srgbClr val="000000"/>
                </a:solidFill>
              </a:rPr>
              <a:t>Kidney/renal problems</a:t>
            </a:r>
            <a:endParaRPr lang="en-GB" sz="1333" dirty="0">
              <a:solidFill>
                <a:srgbClr val="000000"/>
              </a:solidFill>
              <a:latin typeface="Arial" panose="020B0604020202020204"/>
            </a:endParaRPr>
          </a:p>
        </p:txBody>
      </p:sp>
      <p:sp>
        <p:nvSpPr>
          <p:cNvPr id="87" name="TextBox 86">
            <a:extLst>
              <a:ext uri="{FF2B5EF4-FFF2-40B4-BE49-F238E27FC236}">
                <a16:creationId xmlns:a16="http://schemas.microsoft.com/office/drawing/2014/main" id="{6F7811F0-9706-2E4D-BF7A-145D5BCB4CBB}"/>
              </a:ext>
            </a:extLst>
          </p:cNvPr>
          <p:cNvSpPr txBox="1"/>
          <p:nvPr/>
        </p:nvSpPr>
        <p:spPr>
          <a:xfrm>
            <a:off x="7525764" y="4777119"/>
            <a:ext cx="1662540" cy="615491"/>
          </a:xfrm>
          <a:prstGeom prst="rect">
            <a:avLst/>
          </a:prstGeom>
          <a:noFill/>
        </p:spPr>
        <p:txBody>
          <a:bodyPr wrap="square" lIns="121920" tIns="60961" rIns="121920" bIns="60961" rtlCol="0">
            <a:spAutoFit/>
          </a:bodyPr>
          <a:lstStyle/>
          <a:p>
            <a:pPr algn="ctr" defTabSz="1219148">
              <a:defRPr/>
            </a:pPr>
            <a:r>
              <a:rPr lang="en-GB" sz="1600" dirty="0">
                <a:solidFill>
                  <a:srgbClr val="000000"/>
                </a:solidFill>
              </a:rPr>
              <a:t>Circulation problems</a:t>
            </a:r>
            <a:endParaRPr lang="en-GB" sz="1333" dirty="0">
              <a:solidFill>
                <a:srgbClr val="000000"/>
              </a:solidFill>
              <a:latin typeface="Arial" panose="020B0604020202020204"/>
            </a:endParaRPr>
          </a:p>
        </p:txBody>
      </p:sp>
      <p:sp>
        <p:nvSpPr>
          <p:cNvPr id="88" name="TextBox 87">
            <a:extLst>
              <a:ext uri="{FF2B5EF4-FFF2-40B4-BE49-F238E27FC236}">
                <a16:creationId xmlns:a16="http://schemas.microsoft.com/office/drawing/2014/main" id="{23FC9066-8DDC-1F43-8BC8-FABD52FE54DD}"/>
              </a:ext>
            </a:extLst>
          </p:cNvPr>
          <p:cNvSpPr txBox="1"/>
          <p:nvPr/>
        </p:nvSpPr>
        <p:spPr>
          <a:xfrm>
            <a:off x="8986094" y="4777121"/>
            <a:ext cx="1475429" cy="615491"/>
          </a:xfrm>
          <a:prstGeom prst="rect">
            <a:avLst/>
          </a:prstGeom>
          <a:noFill/>
        </p:spPr>
        <p:txBody>
          <a:bodyPr wrap="square" lIns="121920" tIns="60961" rIns="121920" bIns="60961" rtlCol="0">
            <a:spAutoFit/>
          </a:bodyPr>
          <a:lstStyle/>
          <a:p>
            <a:pPr algn="ctr" defTabSz="1219148">
              <a:defRPr/>
            </a:pPr>
            <a:r>
              <a:rPr lang="en-GB" sz="1600" dirty="0">
                <a:solidFill>
                  <a:srgbClr val="000000"/>
                </a:solidFill>
              </a:rPr>
              <a:t>Problems with feet/legs</a:t>
            </a:r>
            <a:endParaRPr lang="en-GB" sz="1333" dirty="0">
              <a:solidFill>
                <a:srgbClr val="000000"/>
              </a:solidFill>
              <a:latin typeface="Arial" panose="020B0604020202020204"/>
            </a:endParaRPr>
          </a:p>
        </p:txBody>
      </p:sp>
      <p:sp>
        <p:nvSpPr>
          <p:cNvPr id="89" name="TextBox 88">
            <a:extLst>
              <a:ext uri="{FF2B5EF4-FFF2-40B4-BE49-F238E27FC236}">
                <a16:creationId xmlns:a16="http://schemas.microsoft.com/office/drawing/2014/main" id="{435614D3-709A-6D42-A021-9AD54617F7C0}"/>
              </a:ext>
            </a:extLst>
          </p:cNvPr>
          <p:cNvSpPr txBox="1"/>
          <p:nvPr/>
        </p:nvSpPr>
        <p:spPr>
          <a:xfrm>
            <a:off x="10078996" y="4777118"/>
            <a:ext cx="1662540" cy="369302"/>
          </a:xfrm>
          <a:prstGeom prst="rect">
            <a:avLst/>
          </a:prstGeom>
          <a:noFill/>
        </p:spPr>
        <p:txBody>
          <a:bodyPr wrap="square" lIns="121920" tIns="60961" rIns="121920" bIns="60961" rtlCol="0">
            <a:spAutoFit/>
          </a:bodyPr>
          <a:lstStyle/>
          <a:p>
            <a:pPr algn="ctr" defTabSz="1219148">
              <a:defRPr/>
            </a:pPr>
            <a:r>
              <a:rPr lang="en-GB" sz="1600" dirty="0">
                <a:solidFill>
                  <a:srgbClr val="000000"/>
                </a:solidFill>
              </a:rPr>
              <a:t>Other</a:t>
            </a:r>
            <a:endParaRPr lang="en-GB" sz="1333" dirty="0">
              <a:solidFill>
                <a:srgbClr val="000000"/>
              </a:solidFill>
              <a:latin typeface="Arial" panose="020B0604020202020204"/>
            </a:endParaRPr>
          </a:p>
        </p:txBody>
      </p:sp>
      <p:sp>
        <p:nvSpPr>
          <p:cNvPr id="91" name="Freeform 145">
            <a:extLst>
              <a:ext uri="{FF2B5EF4-FFF2-40B4-BE49-F238E27FC236}">
                <a16:creationId xmlns:a16="http://schemas.microsoft.com/office/drawing/2014/main" id="{798CA256-0078-C34A-9E92-D9BB06896000}"/>
              </a:ext>
            </a:extLst>
          </p:cNvPr>
          <p:cNvSpPr>
            <a:spLocks noEditPoints="1"/>
          </p:cNvSpPr>
          <p:nvPr/>
        </p:nvSpPr>
        <p:spPr bwMode="auto">
          <a:xfrm>
            <a:off x="10778369" y="4270973"/>
            <a:ext cx="320159" cy="475177"/>
          </a:xfrm>
          <a:custGeom>
            <a:avLst/>
            <a:gdLst/>
            <a:ahLst/>
            <a:cxnLst>
              <a:cxn ang="0">
                <a:pos x="1748" y="2965"/>
              </a:cxn>
              <a:cxn ang="0">
                <a:pos x="1650" y="3251"/>
              </a:cxn>
              <a:cxn ang="0">
                <a:pos x="1816" y="3497"/>
              </a:cxn>
              <a:cxn ang="0">
                <a:pos x="2119" y="3517"/>
              </a:cxn>
              <a:cxn ang="0">
                <a:pos x="2315" y="3295"/>
              </a:cxn>
              <a:cxn ang="0">
                <a:pos x="2256" y="2998"/>
              </a:cxn>
              <a:cxn ang="0">
                <a:pos x="1988" y="2866"/>
              </a:cxn>
              <a:cxn ang="0">
                <a:pos x="2315" y="2797"/>
              </a:cxn>
              <a:cxn ang="0">
                <a:pos x="2507" y="3144"/>
              </a:cxn>
              <a:cxn ang="0">
                <a:pos x="2396" y="3531"/>
              </a:cxn>
              <a:cxn ang="0">
                <a:pos x="2049" y="3725"/>
              </a:cxn>
              <a:cxn ang="0">
                <a:pos x="1659" y="3613"/>
              </a:cxn>
              <a:cxn ang="0">
                <a:pos x="1467" y="3266"/>
              </a:cxn>
              <a:cxn ang="0">
                <a:pos x="1593" y="2860"/>
              </a:cxn>
              <a:cxn ang="0">
                <a:pos x="1929" y="2685"/>
              </a:cxn>
              <a:cxn ang="0">
                <a:pos x="919" y="76"/>
              </a:cxn>
              <a:cxn ang="0">
                <a:pos x="941" y="320"/>
              </a:cxn>
              <a:cxn ang="0">
                <a:pos x="721" y="422"/>
              </a:cxn>
              <a:cxn ang="0">
                <a:pos x="519" y="307"/>
              </a:cxn>
              <a:cxn ang="0">
                <a:pos x="284" y="410"/>
              </a:cxn>
              <a:cxn ang="0">
                <a:pos x="212" y="697"/>
              </a:cxn>
              <a:cxn ang="0">
                <a:pos x="306" y="1210"/>
              </a:cxn>
              <a:cxn ang="0">
                <a:pos x="596" y="1662"/>
              </a:cxn>
              <a:cxn ang="0">
                <a:pos x="949" y="1902"/>
              </a:cxn>
              <a:cxn ang="0">
                <a:pos x="1293" y="1883"/>
              </a:cxn>
              <a:cxn ang="0">
                <a:pos x="1640" y="1610"/>
              </a:cxn>
              <a:cxn ang="0">
                <a:pos x="1911" y="1136"/>
              </a:cxn>
              <a:cxn ang="0">
                <a:pos x="1976" y="697"/>
              </a:cxn>
              <a:cxn ang="0">
                <a:pos x="1906" y="414"/>
              </a:cxn>
              <a:cxn ang="0">
                <a:pos x="1679" y="310"/>
              </a:cxn>
              <a:cxn ang="0">
                <a:pos x="1467" y="422"/>
              </a:cxn>
              <a:cxn ang="0">
                <a:pos x="1247" y="320"/>
              </a:cxn>
              <a:cxn ang="0">
                <a:pos x="1269" y="76"/>
              </a:cxn>
              <a:cxn ang="0">
                <a:pos x="1500" y="11"/>
              </a:cxn>
              <a:cxn ang="0">
                <a:pos x="1796" y="119"/>
              </a:cxn>
              <a:cxn ang="0">
                <a:pos x="2066" y="277"/>
              </a:cxn>
              <a:cxn ang="0">
                <a:pos x="2181" y="624"/>
              </a:cxn>
              <a:cxn ang="0">
                <a:pos x="2126" y="1152"/>
              </a:cxn>
              <a:cxn ang="0">
                <a:pos x="1800" y="1746"/>
              </a:cxn>
              <a:cxn ang="0">
                <a:pos x="1374" y="2074"/>
              </a:cxn>
              <a:cxn ang="0">
                <a:pos x="1138" y="3279"/>
              </a:cxn>
              <a:cxn ang="0">
                <a:pos x="894" y="3579"/>
              </a:cxn>
              <a:cxn ang="0">
                <a:pos x="499" y="3641"/>
              </a:cxn>
              <a:cxn ang="0">
                <a:pos x="175" y="3430"/>
              </a:cxn>
              <a:cxn ang="0">
                <a:pos x="72" y="3048"/>
              </a:cxn>
              <a:cxn ang="0">
                <a:pos x="250" y="2701"/>
              </a:cxn>
              <a:cxn ang="0">
                <a:pos x="617" y="2560"/>
              </a:cxn>
              <a:cxn ang="0">
                <a:pos x="797" y="2805"/>
              </a:cxn>
              <a:cxn ang="0">
                <a:pos x="680" y="2774"/>
              </a:cxn>
              <a:cxn ang="0">
                <a:pos x="447" y="2815"/>
              </a:cxn>
              <a:cxn ang="0">
                <a:pos x="282" y="3061"/>
              </a:cxn>
              <a:cxn ang="0">
                <a:pos x="378" y="3345"/>
              </a:cxn>
              <a:cxn ang="0">
                <a:pos x="663" y="3441"/>
              </a:cxn>
              <a:cxn ang="0">
                <a:pos x="909" y="3277"/>
              </a:cxn>
              <a:cxn ang="0">
                <a:pos x="885" y="2100"/>
              </a:cxn>
              <a:cxn ang="0">
                <a:pos x="445" y="1806"/>
              </a:cxn>
              <a:cxn ang="0">
                <a:pos x="95" y="1248"/>
              </a:cxn>
              <a:cxn ang="0">
                <a:pos x="6" y="624"/>
              </a:cxn>
              <a:cxn ang="0">
                <a:pos x="131" y="264"/>
              </a:cxn>
              <a:cxn ang="0">
                <a:pos x="459" y="105"/>
              </a:cxn>
              <a:cxn ang="0">
                <a:pos x="721" y="2"/>
              </a:cxn>
            </a:cxnLst>
            <a:rect l="0" t="0" r="r" b="b"/>
            <a:pathLst>
              <a:path w="2512" h="3728">
                <a:moveTo>
                  <a:pt x="1988" y="2866"/>
                </a:moveTo>
                <a:lnTo>
                  <a:pt x="1941" y="2869"/>
                </a:lnTo>
                <a:lnTo>
                  <a:pt x="1897" y="2878"/>
                </a:lnTo>
                <a:lnTo>
                  <a:pt x="1855" y="2893"/>
                </a:lnTo>
                <a:lnTo>
                  <a:pt x="1816" y="2912"/>
                </a:lnTo>
                <a:lnTo>
                  <a:pt x="1779" y="2937"/>
                </a:lnTo>
                <a:lnTo>
                  <a:pt x="1748" y="2965"/>
                </a:lnTo>
                <a:lnTo>
                  <a:pt x="1718" y="2998"/>
                </a:lnTo>
                <a:lnTo>
                  <a:pt x="1695" y="3034"/>
                </a:lnTo>
                <a:lnTo>
                  <a:pt x="1674" y="3073"/>
                </a:lnTo>
                <a:lnTo>
                  <a:pt x="1661" y="3114"/>
                </a:lnTo>
                <a:lnTo>
                  <a:pt x="1650" y="3158"/>
                </a:lnTo>
                <a:lnTo>
                  <a:pt x="1648" y="3205"/>
                </a:lnTo>
                <a:lnTo>
                  <a:pt x="1650" y="3251"/>
                </a:lnTo>
                <a:lnTo>
                  <a:pt x="1661" y="3295"/>
                </a:lnTo>
                <a:lnTo>
                  <a:pt x="1674" y="3337"/>
                </a:lnTo>
                <a:lnTo>
                  <a:pt x="1695" y="3375"/>
                </a:lnTo>
                <a:lnTo>
                  <a:pt x="1718" y="3412"/>
                </a:lnTo>
                <a:lnTo>
                  <a:pt x="1748" y="3444"/>
                </a:lnTo>
                <a:lnTo>
                  <a:pt x="1779" y="3473"/>
                </a:lnTo>
                <a:lnTo>
                  <a:pt x="1816" y="3497"/>
                </a:lnTo>
                <a:lnTo>
                  <a:pt x="1855" y="3517"/>
                </a:lnTo>
                <a:lnTo>
                  <a:pt x="1897" y="3531"/>
                </a:lnTo>
                <a:lnTo>
                  <a:pt x="1941" y="3540"/>
                </a:lnTo>
                <a:lnTo>
                  <a:pt x="1988" y="3544"/>
                </a:lnTo>
                <a:lnTo>
                  <a:pt x="2033" y="3540"/>
                </a:lnTo>
                <a:lnTo>
                  <a:pt x="2077" y="3531"/>
                </a:lnTo>
                <a:lnTo>
                  <a:pt x="2119" y="3517"/>
                </a:lnTo>
                <a:lnTo>
                  <a:pt x="2159" y="3497"/>
                </a:lnTo>
                <a:lnTo>
                  <a:pt x="2195" y="3473"/>
                </a:lnTo>
                <a:lnTo>
                  <a:pt x="2228" y="3444"/>
                </a:lnTo>
                <a:lnTo>
                  <a:pt x="2256" y="3412"/>
                </a:lnTo>
                <a:lnTo>
                  <a:pt x="2280" y="3375"/>
                </a:lnTo>
                <a:lnTo>
                  <a:pt x="2300" y="3337"/>
                </a:lnTo>
                <a:lnTo>
                  <a:pt x="2315" y="3295"/>
                </a:lnTo>
                <a:lnTo>
                  <a:pt x="2324" y="3251"/>
                </a:lnTo>
                <a:lnTo>
                  <a:pt x="2327" y="3205"/>
                </a:lnTo>
                <a:lnTo>
                  <a:pt x="2324" y="3158"/>
                </a:lnTo>
                <a:lnTo>
                  <a:pt x="2315" y="3114"/>
                </a:lnTo>
                <a:lnTo>
                  <a:pt x="2300" y="3073"/>
                </a:lnTo>
                <a:lnTo>
                  <a:pt x="2280" y="3034"/>
                </a:lnTo>
                <a:lnTo>
                  <a:pt x="2256" y="2998"/>
                </a:lnTo>
                <a:lnTo>
                  <a:pt x="2228" y="2965"/>
                </a:lnTo>
                <a:lnTo>
                  <a:pt x="2195" y="2937"/>
                </a:lnTo>
                <a:lnTo>
                  <a:pt x="2159" y="2912"/>
                </a:lnTo>
                <a:lnTo>
                  <a:pt x="2119" y="2893"/>
                </a:lnTo>
                <a:lnTo>
                  <a:pt x="2077" y="2878"/>
                </a:lnTo>
                <a:lnTo>
                  <a:pt x="2033" y="2869"/>
                </a:lnTo>
                <a:lnTo>
                  <a:pt x="1988" y="2866"/>
                </a:lnTo>
                <a:close/>
                <a:moveTo>
                  <a:pt x="1988" y="2682"/>
                </a:moveTo>
                <a:lnTo>
                  <a:pt x="2049" y="2685"/>
                </a:lnTo>
                <a:lnTo>
                  <a:pt x="2108" y="2695"/>
                </a:lnTo>
                <a:lnTo>
                  <a:pt x="2164" y="2712"/>
                </a:lnTo>
                <a:lnTo>
                  <a:pt x="2218" y="2735"/>
                </a:lnTo>
                <a:lnTo>
                  <a:pt x="2268" y="2763"/>
                </a:lnTo>
                <a:lnTo>
                  <a:pt x="2315" y="2797"/>
                </a:lnTo>
                <a:lnTo>
                  <a:pt x="2358" y="2835"/>
                </a:lnTo>
                <a:lnTo>
                  <a:pt x="2396" y="2877"/>
                </a:lnTo>
                <a:lnTo>
                  <a:pt x="2430" y="2925"/>
                </a:lnTo>
                <a:lnTo>
                  <a:pt x="2459" y="2974"/>
                </a:lnTo>
                <a:lnTo>
                  <a:pt x="2481" y="3029"/>
                </a:lnTo>
                <a:lnTo>
                  <a:pt x="2497" y="3085"/>
                </a:lnTo>
                <a:lnTo>
                  <a:pt x="2507" y="3144"/>
                </a:lnTo>
                <a:lnTo>
                  <a:pt x="2512" y="3205"/>
                </a:lnTo>
                <a:lnTo>
                  <a:pt x="2507" y="3266"/>
                </a:lnTo>
                <a:lnTo>
                  <a:pt x="2497" y="3325"/>
                </a:lnTo>
                <a:lnTo>
                  <a:pt x="2481" y="3381"/>
                </a:lnTo>
                <a:lnTo>
                  <a:pt x="2459" y="3434"/>
                </a:lnTo>
                <a:lnTo>
                  <a:pt x="2430" y="3485"/>
                </a:lnTo>
                <a:lnTo>
                  <a:pt x="2396" y="3531"/>
                </a:lnTo>
                <a:lnTo>
                  <a:pt x="2358" y="3574"/>
                </a:lnTo>
                <a:lnTo>
                  <a:pt x="2315" y="3613"/>
                </a:lnTo>
                <a:lnTo>
                  <a:pt x="2268" y="3647"/>
                </a:lnTo>
                <a:lnTo>
                  <a:pt x="2218" y="3675"/>
                </a:lnTo>
                <a:lnTo>
                  <a:pt x="2164" y="3697"/>
                </a:lnTo>
                <a:lnTo>
                  <a:pt x="2108" y="3714"/>
                </a:lnTo>
                <a:lnTo>
                  <a:pt x="2049" y="3725"/>
                </a:lnTo>
                <a:lnTo>
                  <a:pt x="1988" y="3728"/>
                </a:lnTo>
                <a:lnTo>
                  <a:pt x="1927" y="3725"/>
                </a:lnTo>
                <a:lnTo>
                  <a:pt x="1867" y="3714"/>
                </a:lnTo>
                <a:lnTo>
                  <a:pt x="1810" y="3697"/>
                </a:lnTo>
                <a:lnTo>
                  <a:pt x="1757" y="3675"/>
                </a:lnTo>
                <a:lnTo>
                  <a:pt x="1706" y="3647"/>
                </a:lnTo>
                <a:lnTo>
                  <a:pt x="1659" y="3613"/>
                </a:lnTo>
                <a:lnTo>
                  <a:pt x="1616" y="3574"/>
                </a:lnTo>
                <a:lnTo>
                  <a:pt x="1578" y="3531"/>
                </a:lnTo>
                <a:lnTo>
                  <a:pt x="1545" y="3485"/>
                </a:lnTo>
                <a:lnTo>
                  <a:pt x="1517" y="3434"/>
                </a:lnTo>
                <a:lnTo>
                  <a:pt x="1494" y="3381"/>
                </a:lnTo>
                <a:lnTo>
                  <a:pt x="1477" y="3325"/>
                </a:lnTo>
                <a:lnTo>
                  <a:pt x="1467" y="3266"/>
                </a:lnTo>
                <a:lnTo>
                  <a:pt x="1464" y="3205"/>
                </a:lnTo>
                <a:lnTo>
                  <a:pt x="1466" y="3149"/>
                </a:lnTo>
                <a:lnTo>
                  <a:pt x="1475" y="3095"/>
                </a:lnTo>
                <a:lnTo>
                  <a:pt x="1290" y="3018"/>
                </a:lnTo>
                <a:lnTo>
                  <a:pt x="1290" y="2790"/>
                </a:lnTo>
                <a:lnTo>
                  <a:pt x="1559" y="2903"/>
                </a:lnTo>
                <a:lnTo>
                  <a:pt x="1593" y="2860"/>
                </a:lnTo>
                <a:lnTo>
                  <a:pt x="1631" y="2822"/>
                </a:lnTo>
                <a:lnTo>
                  <a:pt x="1673" y="2787"/>
                </a:lnTo>
                <a:lnTo>
                  <a:pt x="1718" y="2756"/>
                </a:lnTo>
                <a:lnTo>
                  <a:pt x="1767" y="2730"/>
                </a:lnTo>
                <a:lnTo>
                  <a:pt x="1819" y="2710"/>
                </a:lnTo>
                <a:lnTo>
                  <a:pt x="1872" y="2694"/>
                </a:lnTo>
                <a:lnTo>
                  <a:pt x="1929" y="2685"/>
                </a:lnTo>
                <a:lnTo>
                  <a:pt x="1988" y="2682"/>
                </a:lnTo>
                <a:close/>
                <a:moveTo>
                  <a:pt x="756" y="0"/>
                </a:moveTo>
                <a:lnTo>
                  <a:pt x="795" y="3"/>
                </a:lnTo>
                <a:lnTo>
                  <a:pt x="831" y="14"/>
                </a:lnTo>
                <a:lnTo>
                  <a:pt x="864" y="28"/>
                </a:lnTo>
                <a:lnTo>
                  <a:pt x="893" y="50"/>
                </a:lnTo>
                <a:lnTo>
                  <a:pt x="919" y="76"/>
                </a:lnTo>
                <a:lnTo>
                  <a:pt x="941" y="105"/>
                </a:lnTo>
                <a:lnTo>
                  <a:pt x="956" y="138"/>
                </a:lnTo>
                <a:lnTo>
                  <a:pt x="965" y="174"/>
                </a:lnTo>
                <a:lnTo>
                  <a:pt x="969" y="212"/>
                </a:lnTo>
                <a:lnTo>
                  <a:pt x="965" y="251"/>
                </a:lnTo>
                <a:lnTo>
                  <a:pt x="956" y="287"/>
                </a:lnTo>
                <a:lnTo>
                  <a:pt x="941" y="320"/>
                </a:lnTo>
                <a:lnTo>
                  <a:pt x="919" y="349"/>
                </a:lnTo>
                <a:lnTo>
                  <a:pt x="893" y="375"/>
                </a:lnTo>
                <a:lnTo>
                  <a:pt x="864" y="396"/>
                </a:lnTo>
                <a:lnTo>
                  <a:pt x="831" y="411"/>
                </a:lnTo>
                <a:lnTo>
                  <a:pt x="795" y="422"/>
                </a:lnTo>
                <a:lnTo>
                  <a:pt x="756" y="425"/>
                </a:lnTo>
                <a:lnTo>
                  <a:pt x="721" y="422"/>
                </a:lnTo>
                <a:lnTo>
                  <a:pt x="687" y="414"/>
                </a:lnTo>
                <a:lnTo>
                  <a:pt x="655" y="399"/>
                </a:lnTo>
                <a:lnTo>
                  <a:pt x="627" y="381"/>
                </a:lnTo>
                <a:lnTo>
                  <a:pt x="602" y="358"/>
                </a:lnTo>
                <a:lnTo>
                  <a:pt x="581" y="332"/>
                </a:lnTo>
                <a:lnTo>
                  <a:pt x="564" y="303"/>
                </a:lnTo>
                <a:lnTo>
                  <a:pt x="519" y="307"/>
                </a:lnTo>
                <a:lnTo>
                  <a:pt x="478" y="314"/>
                </a:lnTo>
                <a:lnTo>
                  <a:pt x="440" y="322"/>
                </a:lnTo>
                <a:lnTo>
                  <a:pt x="396" y="336"/>
                </a:lnTo>
                <a:lnTo>
                  <a:pt x="360" y="350"/>
                </a:lnTo>
                <a:lnTo>
                  <a:pt x="329" y="367"/>
                </a:lnTo>
                <a:lnTo>
                  <a:pt x="304" y="386"/>
                </a:lnTo>
                <a:lnTo>
                  <a:pt x="284" y="410"/>
                </a:lnTo>
                <a:lnTo>
                  <a:pt x="266" y="438"/>
                </a:lnTo>
                <a:lnTo>
                  <a:pt x="249" y="473"/>
                </a:lnTo>
                <a:lnTo>
                  <a:pt x="238" y="506"/>
                </a:lnTo>
                <a:lnTo>
                  <a:pt x="229" y="546"/>
                </a:lnTo>
                <a:lnTo>
                  <a:pt x="221" y="590"/>
                </a:lnTo>
                <a:lnTo>
                  <a:pt x="215" y="641"/>
                </a:lnTo>
                <a:lnTo>
                  <a:pt x="212" y="697"/>
                </a:lnTo>
                <a:lnTo>
                  <a:pt x="210" y="761"/>
                </a:lnTo>
                <a:lnTo>
                  <a:pt x="213" y="834"/>
                </a:lnTo>
                <a:lnTo>
                  <a:pt x="222" y="910"/>
                </a:lnTo>
                <a:lnTo>
                  <a:pt x="235" y="984"/>
                </a:lnTo>
                <a:lnTo>
                  <a:pt x="255" y="1060"/>
                </a:lnTo>
                <a:lnTo>
                  <a:pt x="278" y="1136"/>
                </a:lnTo>
                <a:lnTo>
                  <a:pt x="306" y="1210"/>
                </a:lnTo>
                <a:lnTo>
                  <a:pt x="338" y="1284"/>
                </a:lnTo>
                <a:lnTo>
                  <a:pt x="375" y="1355"/>
                </a:lnTo>
                <a:lnTo>
                  <a:pt x="415" y="1425"/>
                </a:lnTo>
                <a:lnTo>
                  <a:pt x="458" y="1492"/>
                </a:lnTo>
                <a:lnTo>
                  <a:pt x="505" y="1555"/>
                </a:lnTo>
                <a:lnTo>
                  <a:pt x="550" y="1610"/>
                </a:lnTo>
                <a:lnTo>
                  <a:pt x="596" y="1662"/>
                </a:lnTo>
                <a:lnTo>
                  <a:pt x="645" y="1710"/>
                </a:lnTo>
                <a:lnTo>
                  <a:pt x="694" y="1754"/>
                </a:lnTo>
                <a:lnTo>
                  <a:pt x="745" y="1793"/>
                </a:lnTo>
                <a:lnTo>
                  <a:pt x="796" y="1827"/>
                </a:lnTo>
                <a:lnTo>
                  <a:pt x="847" y="1858"/>
                </a:lnTo>
                <a:lnTo>
                  <a:pt x="898" y="1883"/>
                </a:lnTo>
                <a:lnTo>
                  <a:pt x="949" y="1902"/>
                </a:lnTo>
                <a:lnTo>
                  <a:pt x="998" y="1915"/>
                </a:lnTo>
                <a:lnTo>
                  <a:pt x="1047" y="1924"/>
                </a:lnTo>
                <a:lnTo>
                  <a:pt x="1093" y="1927"/>
                </a:lnTo>
                <a:lnTo>
                  <a:pt x="1142" y="1924"/>
                </a:lnTo>
                <a:lnTo>
                  <a:pt x="1191" y="1915"/>
                </a:lnTo>
                <a:lnTo>
                  <a:pt x="1242" y="1902"/>
                </a:lnTo>
                <a:lnTo>
                  <a:pt x="1293" y="1883"/>
                </a:lnTo>
                <a:lnTo>
                  <a:pt x="1344" y="1858"/>
                </a:lnTo>
                <a:lnTo>
                  <a:pt x="1395" y="1827"/>
                </a:lnTo>
                <a:lnTo>
                  <a:pt x="1447" y="1793"/>
                </a:lnTo>
                <a:lnTo>
                  <a:pt x="1496" y="1754"/>
                </a:lnTo>
                <a:lnTo>
                  <a:pt x="1546" y="1710"/>
                </a:lnTo>
                <a:lnTo>
                  <a:pt x="1594" y="1662"/>
                </a:lnTo>
                <a:lnTo>
                  <a:pt x="1640" y="1610"/>
                </a:lnTo>
                <a:lnTo>
                  <a:pt x="1685" y="1555"/>
                </a:lnTo>
                <a:lnTo>
                  <a:pt x="1731" y="1492"/>
                </a:lnTo>
                <a:lnTo>
                  <a:pt x="1774" y="1425"/>
                </a:lnTo>
                <a:lnTo>
                  <a:pt x="1815" y="1356"/>
                </a:lnTo>
                <a:lnTo>
                  <a:pt x="1850" y="1284"/>
                </a:lnTo>
                <a:lnTo>
                  <a:pt x="1882" y="1210"/>
                </a:lnTo>
                <a:lnTo>
                  <a:pt x="1911" y="1136"/>
                </a:lnTo>
                <a:lnTo>
                  <a:pt x="1933" y="1061"/>
                </a:lnTo>
                <a:lnTo>
                  <a:pt x="1953" y="985"/>
                </a:lnTo>
                <a:lnTo>
                  <a:pt x="1966" y="910"/>
                </a:lnTo>
                <a:lnTo>
                  <a:pt x="1974" y="835"/>
                </a:lnTo>
                <a:lnTo>
                  <a:pt x="1978" y="761"/>
                </a:lnTo>
                <a:lnTo>
                  <a:pt x="1978" y="761"/>
                </a:lnTo>
                <a:lnTo>
                  <a:pt x="1976" y="697"/>
                </a:lnTo>
                <a:lnTo>
                  <a:pt x="1973" y="641"/>
                </a:lnTo>
                <a:lnTo>
                  <a:pt x="1967" y="590"/>
                </a:lnTo>
                <a:lnTo>
                  <a:pt x="1959" y="546"/>
                </a:lnTo>
                <a:lnTo>
                  <a:pt x="1950" y="506"/>
                </a:lnTo>
                <a:lnTo>
                  <a:pt x="1939" y="473"/>
                </a:lnTo>
                <a:lnTo>
                  <a:pt x="1923" y="441"/>
                </a:lnTo>
                <a:lnTo>
                  <a:pt x="1906" y="414"/>
                </a:lnTo>
                <a:lnTo>
                  <a:pt x="1887" y="391"/>
                </a:lnTo>
                <a:lnTo>
                  <a:pt x="1865" y="373"/>
                </a:lnTo>
                <a:lnTo>
                  <a:pt x="1838" y="356"/>
                </a:lnTo>
                <a:lnTo>
                  <a:pt x="1808" y="341"/>
                </a:lnTo>
                <a:lnTo>
                  <a:pt x="1772" y="328"/>
                </a:lnTo>
                <a:lnTo>
                  <a:pt x="1728" y="318"/>
                </a:lnTo>
                <a:lnTo>
                  <a:pt x="1679" y="310"/>
                </a:lnTo>
                <a:lnTo>
                  <a:pt x="1623" y="303"/>
                </a:lnTo>
                <a:lnTo>
                  <a:pt x="1606" y="332"/>
                </a:lnTo>
                <a:lnTo>
                  <a:pt x="1586" y="358"/>
                </a:lnTo>
                <a:lnTo>
                  <a:pt x="1561" y="381"/>
                </a:lnTo>
                <a:lnTo>
                  <a:pt x="1533" y="400"/>
                </a:lnTo>
                <a:lnTo>
                  <a:pt x="1501" y="414"/>
                </a:lnTo>
                <a:lnTo>
                  <a:pt x="1467" y="422"/>
                </a:lnTo>
                <a:lnTo>
                  <a:pt x="1432" y="425"/>
                </a:lnTo>
                <a:lnTo>
                  <a:pt x="1393" y="422"/>
                </a:lnTo>
                <a:lnTo>
                  <a:pt x="1357" y="411"/>
                </a:lnTo>
                <a:lnTo>
                  <a:pt x="1324" y="396"/>
                </a:lnTo>
                <a:lnTo>
                  <a:pt x="1295" y="375"/>
                </a:lnTo>
                <a:lnTo>
                  <a:pt x="1269" y="349"/>
                </a:lnTo>
                <a:lnTo>
                  <a:pt x="1247" y="320"/>
                </a:lnTo>
                <a:lnTo>
                  <a:pt x="1232" y="287"/>
                </a:lnTo>
                <a:lnTo>
                  <a:pt x="1222" y="251"/>
                </a:lnTo>
                <a:lnTo>
                  <a:pt x="1219" y="212"/>
                </a:lnTo>
                <a:lnTo>
                  <a:pt x="1222" y="174"/>
                </a:lnTo>
                <a:lnTo>
                  <a:pt x="1232" y="138"/>
                </a:lnTo>
                <a:lnTo>
                  <a:pt x="1247" y="105"/>
                </a:lnTo>
                <a:lnTo>
                  <a:pt x="1269" y="76"/>
                </a:lnTo>
                <a:lnTo>
                  <a:pt x="1295" y="50"/>
                </a:lnTo>
                <a:lnTo>
                  <a:pt x="1324" y="28"/>
                </a:lnTo>
                <a:lnTo>
                  <a:pt x="1357" y="14"/>
                </a:lnTo>
                <a:lnTo>
                  <a:pt x="1393" y="3"/>
                </a:lnTo>
                <a:lnTo>
                  <a:pt x="1432" y="0"/>
                </a:lnTo>
                <a:lnTo>
                  <a:pt x="1467" y="2"/>
                </a:lnTo>
                <a:lnTo>
                  <a:pt x="1500" y="11"/>
                </a:lnTo>
                <a:lnTo>
                  <a:pt x="1532" y="25"/>
                </a:lnTo>
                <a:lnTo>
                  <a:pt x="1560" y="43"/>
                </a:lnTo>
                <a:lnTo>
                  <a:pt x="1585" y="64"/>
                </a:lnTo>
                <a:lnTo>
                  <a:pt x="1606" y="90"/>
                </a:lnTo>
                <a:lnTo>
                  <a:pt x="1673" y="97"/>
                </a:lnTo>
                <a:lnTo>
                  <a:pt x="1736" y="106"/>
                </a:lnTo>
                <a:lnTo>
                  <a:pt x="1796" y="119"/>
                </a:lnTo>
                <a:lnTo>
                  <a:pt x="1842" y="130"/>
                </a:lnTo>
                <a:lnTo>
                  <a:pt x="1885" y="146"/>
                </a:lnTo>
                <a:lnTo>
                  <a:pt x="1925" y="165"/>
                </a:lnTo>
                <a:lnTo>
                  <a:pt x="1965" y="188"/>
                </a:lnTo>
                <a:lnTo>
                  <a:pt x="2001" y="214"/>
                </a:lnTo>
                <a:lnTo>
                  <a:pt x="2035" y="243"/>
                </a:lnTo>
                <a:lnTo>
                  <a:pt x="2066" y="277"/>
                </a:lnTo>
                <a:lnTo>
                  <a:pt x="2092" y="313"/>
                </a:lnTo>
                <a:lnTo>
                  <a:pt x="2116" y="354"/>
                </a:lnTo>
                <a:lnTo>
                  <a:pt x="2134" y="398"/>
                </a:lnTo>
                <a:lnTo>
                  <a:pt x="2152" y="449"/>
                </a:lnTo>
                <a:lnTo>
                  <a:pt x="2165" y="503"/>
                </a:lnTo>
                <a:lnTo>
                  <a:pt x="2175" y="562"/>
                </a:lnTo>
                <a:lnTo>
                  <a:pt x="2181" y="624"/>
                </a:lnTo>
                <a:lnTo>
                  <a:pt x="2186" y="690"/>
                </a:lnTo>
                <a:lnTo>
                  <a:pt x="2187" y="761"/>
                </a:lnTo>
                <a:lnTo>
                  <a:pt x="2187" y="761"/>
                </a:lnTo>
                <a:lnTo>
                  <a:pt x="2182" y="859"/>
                </a:lnTo>
                <a:lnTo>
                  <a:pt x="2171" y="957"/>
                </a:lnTo>
                <a:lnTo>
                  <a:pt x="2152" y="1055"/>
                </a:lnTo>
                <a:lnTo>
                  <a:pt x="2126" y="1152"/>
                </a:lnTo>
                <a:lnTo>
                  <a:pt x="2093" y="1246"/>
                </a:lnTo>
                <a:lnTo>
                  <a:pt x="2056" y="1340"/>
                </a:lnTo>
                <a:lnTo>
                  <a:pt x="2012" y="1431"/>
                </a:lnTo>
                <a:lnTo>
                  <a:pt x="1963" y="1519"/>
                </a:lnTo>
                <a:lnTo>
                  <a:pt x="1910" y="1602"/>
                </a:lnTo>
                <a:lnTo>
                  <a:pt x="1852" y="1683"/>
                </a:lnTo>
                <a:lnTo>
                  <a:pt x="1800" y="1746"/>
                </a:lnTo>
                <a:lnTo>
                  <a:pt x="1745" y="1806"/>
                </a:lnTo>
                <a:lnTo>
                  <a:pt x="1690" y="1862"/>
                </a:lnTo>
                <a:lnTo>
                  <a:pt x="1631" y="1914"/>
                </a:lnTo>
                <a:lnTo>
                  <a:pt x="1570" y="1962"/>
                </a:lnTo>
                <a:lnTo>
                  <a:pt x="1507" y="2005"/>
                </a:lnTo>
                <a:lnTo>
                  <a:pt x="1441" y="2042"/>
                </a:lnTo>
                <a:lnTo>
                  <a:pt x="1374" y="2074"/>
                </a:lnTo>
                <a:lnTo>
                  <a:pt x="1306" y="2098"/>
                </a:lnTo>
                <a:lnTo>
                  <a:pt x="1236" y="2118"/>
                </a:lnTo>
                <a:lnTo>
                  <a:pt x="1165" y="2130"/>
                </a:lnTo>
                <a:lnTo>
                  <a:pt x="1165" y="3106"/>
                </a:lnTo>
                <a:lnTo>
                  <a:pt x="1161" y="3166"/>
                </a:lnTo>
                <a:lnTo>
                  <a:pt x="1152" y="3224"/>
                </a:lnTo>
                <a:lnTo>
                  <a:pt x="1138" y="3279"/>
                </a:lnTo>
                <a:lnTo>
                  <a:pt x="1116" y="3332"/>
                </a:lnTo>
                <a:lnTo>
                  <a:pt x="1090" y="3383"/>
                </a:lnTo>
                <a:lnTo>
                  <a:pt x="1059" y="3430"/>
                </a:lnTo>
                <a:lnTo>
                  <a:pt x="1024" y="3473"/>
                </a:lnTo>
                <a:lnTo>
                  <a:pt x="985" y="3512"/>
                </a:lnTo>
                <a:lnTo>
                  <a:pt x="941" y="3548"/>
                </a:lnTo>
                <a:lnTo>
                  <a:pt x="894" y="3579"/>
                </a:lnTo>
                <a:lnTo>
                  <a:pt x="843" y="3605"/>
                </a:lnTo>
                <a:lnTo>
                  <a:pt x="790" y="3625"/>
                </a:lnTo>
                <a:lnTo>
                  <a:pt x="735" y="3641"/>
                </a:lnTo>
                <a:lnTo>
                  <a:pt x="677" y="3650"/>
                </a:lnTo>
                <a:lnTo>
                  <a:pt x="617" y="3653"/>
                </a:lnTo>
                <a:lnTo>
                  <a:pt x="558" y="3650"/>
                </a:lnTo>
                <a:lnTo>
                  <a:pt x="499" y="3641"/>
                </a:lnTo>
                <a:lnTo>
                  <a:pt x="444" y="3625"/>
                </a:lnTo>
                <a:lnTo>
                  <a:pt x="390" y="3605"/>
                </a:lnTo>
                <a:lnTo>
                  <a:pt x="341" y="3579"/>
                </a:lnTo>
                <a:lnTo>
                  <a:pt x="293" y="3548"/>
                </a:lnTo>
                <a:lnTo>
                  <a:pt x="250" y="3512"/>
                </a:lnTo>
                <a:lnTo>
                  <a:pt x="210" y="3473"/>
                </a:lnTo>
                <a:lnTo>
                  <a:pt x="175" y="3430"/>
                </a:lnTo>
                <a:lnTo>
                  <a:pt x="144" y="3383"/>
                </a:lnTo>
                <a:lnTo>
                  <a:pt x="118" y="3332"/>
                </a:lnTo>
                <a:lnTo>
                  <a:pt x="97" y="3279"/>
                </a:lnTo>
                <a:lnTo>
                  <a:pt x="81" y="3224"/>
                </a:lnTo>
                <a:lnTo>
                  <a:pt x="72" y="3166"/>
                </a:lnTo>
                <a:lnTo>
                  <a:pt x="69" y="3106"/>
                </a:lnTo>
                <a:lnTo>
                  <a:pt x="72" y="3048"/>
                </a:lnTo>
                <a:lnTo>
                  <a:pt x="81" y="2989"/>
                </a:lnTo>
                <a:lnTo>
                  <a:pt x="97" y="2934"/>
                </a:lnTo>
                <a:lnTo>
                  <a:pt x="118" y="2880"/>
                </a:lnTo>
                <a:lnTo>
                  <a:pt x="144" y="2831"/>
                </a:lnTo>
                <a:lnTo>
                  <a:pt x="175" y="2783"/>
                </a:lnTo>
                <a:lnTo>
                  <a:pt x="210" y="2740"/>
                </a:lnTo>
                <a:lnTo>
                  <a:pt x="250" y="2701"/>
                </a:lnTo>
                <a:lnTo>
                  <a:pt x="293" y="2666"/>
                </a:lnTo>
                <a:lnTo>
                  <a:pt x="341" y="2634"/>
                </a:lnTo>
                <a:lnTo>
                  <a:pt x="390" y="2608"/>
                </a:lnTo>
                <a:lnTo>
                  <a:pt x="444" y="2588"/>
                </a:lnTo>
                <a:lnTo>
                  <a:pt x="499" y="2572"/>
                </a:lnTo>
                <a:lnTo>
                  <a:pt x="558" y="2563"/>
                </a:lnTo>
                <a:lnTo>
                  <a:pt x="617" y="2560"/>
                </a:lnTo>
                <a:lnTo>
                  <a:pt x="668" y="2563"/>
                </a:lnTo>
                <a:lnTo>
                  <a:pt x="715" y="2569"/>
                </a:lnTo>
                <a:lnTo>
                  <a:pt x="759" y="2576"/>
                </a:lnTo>
                <a:lnTo>
                  <a:pt x="798" y="2587"/>
                </a:lnTo>
                <a:lnTo>
                  <a:pt x="830" y="2596"/>
                </a:lnTo>
                <a:lnTo>
                  <a:pt x="830" y="2819"/>
                </a:lnTo>
                <a:lnTo>
                  <a:pt x="797" y="2805"/>
                </a:lnTo>
                <a:lnTo>
                  <a:pt x="795" y="2804"/>
                </a:lnTo>
                <a:lnTo>
                  <a:pt x="787" y="2801"/>
                </a:lnTo>
                <a:lnTo>
                  <a:pt x="775" y="2797"/>
                </a:lnTo>
                <a:lnTo>
                  <a:pt x="758" y="2792"/>
                </a:lnTo>
                <a:lnTo>
                  <a:pt x="739" y="2787"/>
                </a:lnTo>
                <a:lnTo>
                  <a:pt x="711" y="2780"/>
                </a:lnTo>
                <a:lnTo>
                  <a:pt x="680" y="2774"/>
                </a:lnTo>
                <a:lnTo>
                  <a:pt x="649" y="2771"/>
                </a:lnTo>
                <a:lnTo>
                  <a:pt x="618" y="2769"/>
                </a:lnTo>
                <a:lnTo>
                  <a:pt x="617" y="2769"/>
                </a:lnTo>
                <a:lnTo>
                  <a:pt x="572" y="2772"/>
                </a:lnTo>
                <a:lnTo>
                  <a:pt x="527" y="2781"/>
                </a:lnTo>
                <a:lnTo>
                  <a:pt x="486" y="2796"/>
                </a:lnTo>
                <a:lnTo>
                  <a:pt x="447" y="2815"/>
                </a:lnTo>
                <a:lnTo>
                  <a:pt x="411" y="2840"/>
                </a:lnTo>
                <a:lnTo>
                  <a:pt x="378" y="2868"/>
                </a:lnTo>
                <a:lnTo>
                  <a:pt x="350" y="2901"/>
                </a:lnTo>
                <a:lnTo>
                  <a:pt x="326" y="2937"/>
                </a:lnTo>
                <a:lnTo>
                  <a:pt x="306" y="2975"/>
                </a:lnTo>
                <a:lnTo>
                  <a:pt x="291" y="3017"/>
                </a:lnTo>
                <a:lnTo>
                  <a:pt x="282" y="3061"/>
                </a:lnTo>
                <a:lnTo>
                  <a:pt x="279" y="3106"/>
                </a:lnTo>
                <a:lnTo>
                  <a:pt x="282" y="3153"/>
                </a:lnTo>
                <a:lnTo>
                  <a:pt x="291" y="3197"/>
                </a:lnTo>
                <a:lnTo>
                  <a:pt x="306" y="3238"/>
                </a:lnTo>
                <a:lnTo>
                  <a:pt x="326" y="3277"/>
                </a:lnTo>
                <a:lnTo>
                  <a:pt x="350" y="3313"/>
                </a:lnTo>
                <a:lnTo>
                  <a:pt x="378" y="3345"/>
                </a:lnTo>
                <a:lnTo>
                  <a:pt x="411" y="3374"/>
                </a:lnTo>
                <a:lnTo>
                  <a:pt x="447" y="3398"/>
                </a:lnTo>
                <a:lnTo>
                  <a:pt x="486" y="3417"/>
                </a:lnTo>
                <a:lnTo>
                  <a:pt x="527" y="3432"/>
                </a:lnTo>
                <a:lnTo>
                  <a:pt x="572" y="3441"/>
                </a:lnTo>
                <a:lnTo>
                  <a:pt x="617" y="3444"/>
                </a:lnTo>
                <a:lnTo>
                  <a:pt x="663" y="3441"/>
                </a:lnTo>
                <a:lnTo>
                  <a:pt x="707" y="3432"/>
                </a:lnTo>
                <a:lnTo>
                  <a:pt x="749" y="3417"/>
                </a:lnTo>
                <a:lnTo>
                  <a:pt x="788" y="3398"/>
                </a:lnTo>
                <a:lnTo>
                  <a:pt x="824" y="3374"/>
                </a:lnTo>
                <a:lnTo>
                  <a:pt x="856" y="3345"/>
                </a:lnTo>
                <a:lnTo>
                  <a:pt x="885" y="3313"/>
                </a:lnTo>
                <a:lnTo>
                  <a:pt x="909" y="3277"/>
                </a:lnTo>
                <a:lnTo>
                  <a:pt x="928" y="3238"/>
                </a:lnTo>
                <a:lnTo>
                  <a:pt x="943" y="3197"/>
                </a:lnTo>
                <a:lnTo>
                  <a:pt x="952" y="3153"/>
                </a:lnTo>
                <a:lnTo>
                  <a:pt x="955" y="3106"/>
                </a:lnTo>
                <a:lnTo>
                  <a:pt x="955" y="2913"/>
                </a:lnTo>
                <a:lnTo>
                  <a:pt x="955" y="2119"/>
                </a:lnTo>
                <a:lnTo>
                  <a:pt x="885" y="2100"/>
                </a:lnTo>
                <a:lnTo>
                  <a:pt x="817" y="2075"/>
                </a:lnTo>
                <a:lnTo>
                  <a:pt x="750" y="2043"/>
                </a:lnTo>
                <a:lnTo>
                  <a:pt x="686" y="2006"/>
                </a:lnTo>
                <a:lnTo>
                  <a:pt x="622" y="1963"/>
                </a:lnTo>
                <a:lnTo>
                  <a:pt x="561" y="1914"/>
                </a:lnTo>
                <a:lnTo>
                  <a:pt x="501" y="1862"/>
                </a:lnTo>
                <a:lnTo>
                  <a:pt x="445" y="1806"/>
                </a:lnTo>
                <a:lnTo>
                  <a:pt x="390" y="1746"/>
                </a:lnTo>
                <a:lnTo>
                  <a:pt x="338" y="1683"/>
                </a:lnTo>
                <a:lnTo>
                  <a:pt x="281" y="1602"/>
                </a:lnTo>
                <a:lnTo>
                  <a:pt x="227" y="1519"/>
                </a:lnTo>
                <a:lnTo>
                  <a:pt x="178" y="1431"/>
                </a:lnTo>
                <a:lnTo>
                  <a:pt x="133" y="1340"/>
                </a:lnTo>
                <a:lnTo>
                  <a:pt x="95" y="1248"/>
                </a:lnTo>
                <a:lnTo>
                  <a:pt x="62" y="1152"/>
                </a:lnTo>
                <a:lnTo>
                  <a:pt x="36" y="1055"/>
                </a:lnTo>
                <a:lnTo>
                  <a:pt x="17" y="957"/>
                </a:lnTo>
                <a:lnTo>
                  <a:pt x="4" y="859"/>
                </a:lnTo>
                <a:lnTo>
                  <a:pt x="0" y="761"/>
                </a:lnTo>
                <a:lnTo>
                  <a:pt x="2" y="690"/>
                </a:lnTo>
                <a:lnTo>
                  <a:pt x="6" y="624"/>
                </a:lnTo>
                <a:lnTo>
                  <a:pt x="12" y="562"/>
                </a:lnTo>
                <a:lnTo>
                  <a:pt x="23" y="503"/>
                </a:lnTo>
                <a:lnTo>
                  <a:pt x="36" y="449"/>
                </a:lnTo>
                <a:lnTo>
                  <a:pt x="53" y="398"/>
                </a:lnTo>
                <a:lnTo>
                  <a:pt x="75" y="349"/>
                </a:lnTo>
                <a:lnTo>
                  <a:pt x="101" y="305"/>
                </a:lnTo>
                <a:lnTo>
                  <a:pt x="131" y="264"/>
                </a:lnTo>
                <a:lnTo>
                  <a:pt x="166" y="229"/>
                </a:lnTo>
                <a:lnTo>
                  <a:pt x="206" y="198"/>
                </a:lnTo>
                <a:lnTo>
                  <a:pt x="248" y="172"/>
                </a:lnTo>
                <a:lnTo>
                  <a:pt x="298" y="149"/>
                </a:lnTo>
                <a:lnTo>
                  <a:pt x="349" y="131"/>
                </a:lnTo>
                <a:lnTo>
                  <a:pt x="403" y="116"/>
                </a:lnTo>
                <a:lnTo>
                  <a:pt x="459" y="105"/>
                </a:lnTo>
                <a:lnTo>
                  <a:pt x="519" y="96"/>
                </a:lnTo>
                <a:lnTo>
                  <a:pt x="582" y="90"/>
                </a:lnTo>
                <a:lnTo>
                  <a:pt x="603" y="64"/>
                </a:lnTo>
                <a:lnTo>
                  <a:pt x="628" y="43"/>
                </a:lnTo>
                <a:lnTo>
                  <a:pt x="656" y="25"/>
                </a:lnTo>
                <a:lnTo>
                  <a:pt x="688" y="11"/>
                </a:lnTo>
                <a:lnTo>
                  <a:pt x="721" y="2"/>
                </a:lnTo>
                <a:lnTo>
                  <a:pt x="756" y="0"/>
                </a:lnTo>
                <a:close/>
              </a:path>
            </a:pathLst>
          </a:custGeom>
          <a:solidFill>
            <a:schemeClr val="accent2"/>
          </a:solid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grpSp>
        <p:nvGrpSpPr>
          <p:cNvPr id="92" name="Group 91">
            <a:extLst>
              <a:ext uri="{FF2B5EF4-FFF2-40B4-BE49-F238E27FC236}">
                <a16:creationId xmlns:a16="http://schemas.microsoft.com/office/drawing/2014/main" id="{15672991-41B1-9040-86B3-F52132F9E568}"/>
              </a:ext>
            </a:extLst>
          </p:cNvPr>
          <p:cNvGrpSpPr/>
          <p:nvPr/>
        </p:nvGrpSpPr>
        <p:grpSpPr>
          <a:xfrm>
            <a:off x="5217395" y="4320884"/>
            <a:ext cx="646513" cy="461795"/>
            <a:chOff x="7327705" y="2163698"/>
            <a:chExt cx="936626" cy="739775"/>
          </a:xfrm>
          <a:solidFill>
            <a:schemeClr val="accent2"/>
          </a:solidFill>
        </p:grpSpPr>
        <p:sp>
          <p:nvSpPr>
            <p:cNvPr id="93" name="Freeform 128">
              <a:extLst>
                <a:ext uri="{FF2B5EF4-FFF2-40B4-BE49-F238E27FC236}">
                  <a16:creationId xmlns:a16="http://schemas.microsoft.com/office/drawing/2014/main" id="{4AE2DD2D-7C41-C646-930B-34E8DDB4D0CC}"/>
                </a:ext>
              </a:extLst>
            </p:cNvPr>
            <p:cNvSpPr>
              <a:spLocks/>
            </p:cNvSpPr>
            <p:nvPr/>
          </p:nvSpPr>
          <p:spPr bwMode="auto">
            <a:xfrm>
              <a:off x="7421368" y="2163698"/>
              <a:ext cx="842963" cy="739775"/>
            </a:xfrm>
            <a:custGeom>
              <a:avLst/>
              <a:gdLst/>
              <a:ahLst/>
              <a:cxnLst>
                <a:cxn ang="0">
                  <a:pos x="1080" y="38"/>
                </a:cxn>
                <a:cxn ang="0">
                  <a:pos x="1336" y="174"/>
                </a:cxn>
                <a:cxn ang="0">
                  <a:pos x="1531" y="383"/>
                </a:cxn>
                <a:cxn ang="0">
                  <a:pos x="1689" y="336"/>
                </a:cxn>
                <a:cxn ang="0">
                  <a:pos x="1896" y="141"/>
                </a:cxn>
                <a:cxn ang="0">
                  <a:pos x="2167" y="21"/>
                </a:cxn>
                <a:cxn ang="0">
                  <a:pos x="2464" y="8"/>
                </a:cxn>
                <a:cxn ang="0">
                  <a:pos x="2722" y="95"/>
                </a:cxn>
                <a:cxn ang="0">
                  <a:pos x="2955" y="271"/>
                </a:cxn>
                <a:cxn ang="0">
                  <a:pos x="3122" y="530"/>
                </a:cxn>
                <a:cxn ang="0">
                  <a:pos x="3186" y="865"/>
                </a:cxn>
                <a:cxn ang="0">
                  <a:pos x="3133" y="1196"/>
                </a:cxn>
                <a:cxn ang="0">
                  <a:pos x="3001" y="1450"/>
                </a:cxn>
                <a:cxn ang="0">
                  <a:pos x="2828" y="1647"/>
                </a:cxn>
                <a:cxn ang="0">
                  <a:pos x="2647" y="1805"/>
                </a:cxn>
                <a:cxn ang="0">
                  <a:pos x="2559" y="1877"/>
                </a:cxn>
                <a:cxn ang="0">
                  <a:pos x="2446" y="1962"/>
                </a:cxn>
                <a:cxn ang="0">
                  <a:pos x="2265" y="2104"/>
                </a:cxn>
                <a:cxn ang="0">
                  <a:pos x="2052" y="2283"/>
                </a:cxn>
                <a:cxn ang="0">
                  <a:pos x="1840" y="2482"/>
                </a:cxn>
                <a:cxn ang="0">
                  <a:pos x="1665" y="2683"/>
                </a:cxn>
                <a:cxn ang="0">
                  <a:pos x="1546" y="2720"/>
                </a:cxn>
                <a:cxn ang="0">
                  <a:pos x="1384" y="2513"/>
                </a:cxn>
                <a:cxn ang="0">
                  <a:pos x="1184" y="2306"/>
                </a:cxn>
                <a:cxn ang="0">
                  <a:pos x="979" y="2118"/>
                </a:cxn>
                <a:cxn ang="0">
                  <a:pos x="803" y="1969"/>
                </a:cxn>
                <a:cxn ang="0">
                  <a:pos x="692" y="1878"/>
                </a:cxn>
                <a:cxn ang="0">
                  <a:pos x="598" y="1803"/>
                </a:cxn>
                <a:cxn ang="0">
                  <a:pos x="362" y="1606"/>
                </a:cxn>
                <a:cxn ang="0">
                  <a:pos x="744" y="1389"/>
                </a:cxn>
                <a:cxn ang="0">
                  <a:pos x="822" y="1445"/>
                </a:cxn>
                <a:cxn ang="0">
                  <a:pos x="946" y="1505"/>
                </a:cxn>
                <a:cxn ang="0">
                  <a:pos x="1056" y="1454"/>
                </a:cxn>
                <a:cxn ang="0">
                  <a:pos x="1149" y="1889"/>
                </a:cxn>
                <a:cxn ang="0">
                  <a:pos x="1271" y="1918"/>
                </a:cxn>
                <a:cxn ang="0">
                  <a:pos x="1379" y="1832"/>
                </a:cxn>
                <a:cxn ang="0">
                  <a:pos x="1534" y="1524"/>
                </a:cxn>
                <a:cxn ang="0">
                  <a:pos x="1670" y="1494"/>
                </a:cxn>
                <a:cxn ang="0">
                  <a:pos x="1764" y="1354"/>
                </a:cxn>
                <a:cxn ang="0">
                  <a:pos x="2536" y="1331"/>
                </a:cxn>
                <a:cxn ang="0">
                  <a:pos x="2602" y="1207"/>
                </a:cxn>
                <a:cxn ang="0">
                  <a:pos x="2536" y="1082"/>
                </a:cxn>
                <a:cxn ang="0">
                  <a:pos x="1848" y="910"/>
                </a:cxn>
                <a:cxn ang="0">
                  <a:pos x="1758" y="817"/>
                </a:cxn>
                <a:cxn ang="0">
                  <a:pos x="1628" y="828"/>
                </a:cxn>
                <a:cxn ang="0">
                  <a:pos x="1501" y="1106"/>
                </a:cxn>
                <a:cxn ang="0">
                  <a:pos x="1258" y="543"/>
                </a:cxn>
                <a:cxn ang="0">
                  <a:pos x="1175" y="423"/>
                </a:cxn>
                <a:cxn ang="0">
                  <a:pos x="1039" y="426"/>
                </a:cxn>
                <a:cxn ang="0">
                  <a:pos x="961" y="528"/>
                </a:cxn>
                <a:cxn ang="0">
                  <a:pos x="777" y="926"/>
                </a:cxn>
                <a:cxn ang="0">
                  <a:pos x="17" y="1036"/>
                </a:cxn>
                <a:cxn ang="0">
                  <a:pos x="11" y="723"/>
                </a:cxn>
                <a:cxn ang="0">
                  <a:pos x="121" y="417"/>
                </a:cxn>
                <a:cxn ang="0">
                  <a:pos x="319" y="190"/>
                </a:cxn>
                <a:cxn ang="0">
                  <a:pos x="566" y="48"/>
                </a:cxn>
                <a:cxn ang="0">
                  <a:pos x="824" y="0"/>
                </a:cxn>
              </a:cxnLst>
              <a:rect l="0" t="0" r="r" b="b"/>
              <a:pathLst>
                <a:path w="3186" h="2796">
                  <a:moveTo>
                    <a:pt x="824" y="0"/>
                  </a:moveTo>
                  <a:lnTo>
                    <a:pt x="893" y="2"/>
                  </a:lnTo>
                  <a:lnTo>
                    <a:pt x="957" y="10"/>
                  </a:lnTo>
                  <a:lnTo>
                    <a:pt x="1019" y="21"/>
                  </a:lnTo>
                  <a:lnTo>
                    <a:pt x="1080" y="38"/>
                  </a:lnTo>
                  <a:lnTo>
                    <a:pt x="1135" y="58"/>
                  </a:lnTo>
                  <a:lnTo>
                    <a:pt x="1190" y="82"/>
                  </a:lnTo>
                  <a:lnTo>
                    <a:pt x="1242" y="110"/>
                  </a:lnTo>
                  <a:lnTo>
                    <a:pt x="1290" y="141"/>
                  </a:lnTo>
                  <a:lnTo>
                    <a:pt x="1336" y="174"/>
                  </a:lnTo>
                  <a:lnTo>
                    <a:pt x="1380" y="212"/>
                  </a:lnTo>
                  <a:lnTo>
                    <a:pt x="1421" y="250"/>
                  </a:lnTo>
                  <a:lnTo>
                    <a:pt x="1460" y="292"/>
                  </a:lnTo>
                  <a:lnTo>
                    <a:pt x="1497" y="336"/>
                  </a:lnTo>
                  <a:lnTo>
                    <a:pt x="1531" y="383"/>
                  </a:lnTo>
                  <a:lnTo>
                    <a:pt x="1562" y="430"/>
                  </a:lnTo>
                  <a:lnTo>
                    <a:pt x="1592" y="479"/>
                  </a:lnTo>
                  <a:lnTo>
                    <a:pt x="1622" y="430"/>
                  </a:lnTo>
                  <a:lnTo>
                    <a:pt x="1655" y="383"/>
                  </a:lnTo>
                  <a:lnTo>
                    <a:pt x="1689" y="336"/>
                  </a:lnTo>
                  <a:lnTo>
                    <a:pt x="1726" y="292"/>
                  </a:lnTo>
                  <a:lnTo>
                    <a:pt x="1764" y="250"/>
                  </a:lnTo>
                  <a:lnTo>
                    <a:pt x="1806" y="212"/>
                  </a:lnTo>
                  <a:lnTo>
                    <a:pt x="1850" y="174"/>
                  </a:lnTo>
                  <a:lnTo>
                    <a:pt x="1896" y="141"/>
                  </a:lnTo>
                  <a:lnTo>
                    <a:pt x="1944" y="110"/>
                  </a:lnTo>
                  <a:lnTo>
                    <a:pt x="1996" y="82"/>
                  </a:lnTo>
                  <a:lnTo>
                    <a:pt x="2050" y="58"/>
                  </a:lnTo>
                  <a:lnTo>
                    <a:pt x="2106" y="38"/>
                  </a:lnTo>
                  <a:lnTo>
                    <a:pt x="2167" y="21"/>
                  </a:lnTo>
                  <a:lnTo>
                    <a:pt x="2229" y="10"/>
                  </a:lnTo>
                  <a:lnTo>
                    <a:pt x="2293" y="2"/>
                  </a:lnTo>
                  <a:lnTo>
                    <a:pt x="2361" y="0"/>
                  </a:lnTo>
                  <a:lnTo>
                    <a:pt x="2412" y="2"/>
                  </a:lnTo>
                  <a:lnTo>
                    <a:pt x="2464" y="8"/>
                  </a:lnTo>
                  <a:lnTo>
                    <a:pt x="2516" y="17"/>
                  </a:lnTo>
                  <a:lnTo>
                    <a:pt x="2568" y="31"/>
                  </a:lnTo>
                  <a:lnTo>
                    <a:pt x="2620" y="48"/>
                  </a:lnTo>
                  <a:lnTo>
                    <a:pt x="2672" y="70"/>
                  </a:lnTo>
                  <a:lnTo>
                    <a:pt x="2722" y="95"/>
                  </a:lnTo>
                  <a:lnTo>
                    <a:pt x="2773" y="122"/>
                  </a:lnTo>
                  <a:lnTo>
                    <a:pt x="2821" y="155"/>
                  </a:lnTo>
                  <a:lnTo>
                    <a:pt x="2867" y="190"/>
                  </a:lnTo>
                  <a:lnTo>
                    <a:pt x="2912" y="229"/>
                  </a:lnTo>
                  <a:lnTo>
                    <a:pt x="2955" y="271"/>
                  </a:lnTo>
                  <a:lnTo>
                    <a:pt x="2995" y="316"/>
                  </a:lnTo>
                  <a:lnTo>
                    <a:pt x="3031" y="365"/>
                  </a:lnTo>
                  <a:lnTo>
                    <a:pt x="3065" y="417"/>
                  </a:lnTo>
                  <a:lnTo>
                    <a:pt x="3095" y="472"/>
                  </a:lnTo>
                  <a:lnTo>
                    <a:pt x="3122" y="530"/>
                  </a:lnTo>
                  <a:lnTo>
                    <a:pt x="3144" y="591"/>
                  </a:lnTo>
                  <a:lnTo>
                    <a:pt x="3161" y="655"/>
                  </a:lnTo>
                  <a:lnTo>
                    <a:pt x="3175" y="723"/>
                  </a:lnTo>
                  <a:lnTo>
                    <a:pt x="3183" y="793"/>
                  </a:lnTo>
                  <a:lnTo>
                    <a:pt x="3186" y="865"/>
                  </a:lnTo>
                  <a:lnTo>
                    <a:pt x="3184" y="938"/>
                  </a:lnTo>
                  <a:lnTo>
                    <a:pt x="3176" y="1008"/>
                  </a:lnTo>
                  <a:lnTo>
                    <a:pt x="3166" y="1073"/>
                  </a:lnTo>
                  <a:lnTo>
                    <a:pt x="3152" y="1137"/>
                  </a:lnTo>
                  <a:lnTo>
                    <a:pt x="3133" y="1196"/>
                  </a:lnTo>
                  <a:lnTo>
                    <a:pt x="3112" y="1252"/>
                  </a:lnTo>
                  <a:lnTo>
                    <a:pt x="3088" y="1306"/>
                  </a:lnTo>
                  <a:lnTo>
                    <a:pt x="3061" y="1356"/>
                  </a:lnTo>
                  <a:lnTo>
                    <a:pt x="3032" y="1404"/>
                  </a:lnTo>
                  <a:lnTo>
                    <a:pt x="3001" y="1450"/>
                  </a:lnTo>
                  <a:lnTo>
                    <a:pt x="2969" y="1494"/>
                  </a:lnTo>
                  <a:lnTo>
                    <a:pt x="2935" y="1534"/>
                  </a:lnTo>
                  <a:lnTo>
                    <a:pt x="2899" y="1574"/>
                  </a:lnTo>
                  <a:lnTo>
                    <a:pt x="2864" y="1611"/>
                  </a:lnTo>
                  <a:lnTo>
                    <a:pt x="2828" y="1647"/>
                  </a:lnTo>
                  <a:lnTo>
                    <a:pt x="2790" y="1681"/>
                  </a:lnTo>
                  <a:lnTo>
                    <a:pt x="2753" y="1714"/>
                  </a:lnTo>
                  <a:lnTo>
                    <a:pt x="2717" y="1745"/>
                  </a:lnTo>
                  <a:lnTo>
                    <a:pt x="2682" y="1775"/>
                  </a:lnTo>
                  <a:lnTo>
                    <a:pt x="2647" y="1805"/>
                  </a:lnTo>
                  <a:lnTo>
                    <a:pt x="2613" y="1834"/>
                  </a:lnTo>
                  <a:lnTo>
                    <a:pt x="2582" y="1862"/>
                  </a:lnTo>
                  <a:lnTo>
                    <a:pt x="2579" y="1864"/>
                  </a:lnTo>
                  <a:lnTo>
                    <a:pt x="2571" y="1870"/>
                  </a:lnTo>
                  <a:lnTo>
                    <a:pt x="2559" y="1877"/>
                  </a:lnTo>
                  <a:lnTo>
                    <a:pt x="2544" y="1889"/>
                  </a:lnTo>
                  <a:lnTo>
                    <a:pt x="2525" y="1903"/>
                  </a:lnTo>
                  <a:lnTo>
                    <a:pt x="2501" y="1920"/>
                  </a:lnTo>
                  <a:lnTo>
                    <a:pt x="2476" y="1941"/>
                  </a:lnTo>
                  <a:lnTo>
                    <a:pt x="2446" y="1962"/>
                  </a:lnTo>
                  <a:lnTo>
                    <a:pt x="2414" y="1987"/>
                  </a:lnTo>
                  <a:lnTo>
                    <a:pt x="2380" y="2013"/>
                  </a:lnTo>
                  <a:lnTo>
                    <a:pt x="2344" y="2042"/>
                  </a:lnTo>
                  <a:lnTo>
                    <a:pt x="2305" y="2072"/>
                  </a:lnTo>
                  <a:lnTo>
                    <a:pt x="2265" y="2104"/>
                  </a:lnTo>
                  <a:lnTo>
                    <a:pt x="2223" y="2137"/>
                  </a:lnTo>
                  <a:lnTo>
                    <a:pt x="2182" y="2172"/>
                  </a:lnTo>
                  <a:lnTo>
                    <a:pt x="2139" y="2208"/>
                  </a:lnTo>
                  <a:lnTo>
                    <a:pt x="2095" y="2245"/>
                  </a:lnTo>
                  <a:lnTo>
                    <a:pt x="2052" y="2283"/>
                  </a:lnTo>
                  <a:lnTo>
                    <a:pt x="2008" y="2322"/>
                  </a:lnTo>
                  <a:lnTo>
                    <a:pt x="1965" y="2362"/>
                  </a:lnTo>
                  <a:lnTo>
                    <a:pt x="1922" y="2402"/>
                  </a:lnTo>
                  <a:lnTo>
                    <a:pt x="1880" y="2442"/>
                  </a:lnTo>
                  <a:lnTo>
                    <a:pt x="1840" y="2482"/>
                  </a:lnTo>
                  <a:lnTo>
                    <a:pt x="1801" y="2523"/>
                  </a:lnTo>
                  <a:lnTo>
                    <a:pt x="1764" y="2564"/>
                  </a:lnTo>
                  <a:lnTo>
                    <a:pt x="1729" y="2604"/>
                  </a:lnTo>
                  <a:lnTo>
                    <a:pt x="1695" y="2643"/>
                  </a:lnTo>
                  <a:lnTo>
                    <a:pt x="1665" y="2683"/>
                  </a:lnTo>
                  <a:lnTo>
                    <a:pt x="1638" y="2722"/>
                  </a:lnTo>
                  <a:lnTo>
                    <a:pt x="1614" y="2759"/>
                  </a:lnTo>
                  <a:lnTo>
                    <a:pt x="1592" y="2796"/>
                  </a:lnTo>
                  <a:lnTo>
                    <a:pt x="1571" y="2758"/>
                  </a:lnTo>
                  <a:lnTo>
                    <a:pt x="1546" y="2720"/>
                  </a:lnTo>
                  <a:lnTo>
                    <a:pt x="1519" y="2679"/>
                  </a:lnTo>
                  <a:lnTo>
                    <a:pt x="1488" y="2638"/>
                  </a:lnTo>
                  <a:lnTo>
                    <a:pt x="1456" y="2597"/>
                  </a:lnTo>
                  <a:lnTo>
                    <a:pt x="1422" y="2555"/>
                  </a:lnTo>
                  <a:lnTo>
                    <a:pt x="1384" y="2513"/>
                  </a:lnTo>
                  <a:lnTo>
                    <a:pt x="1347" y="2471"/>
                  </a:lnTo>
                  <a:lnTo>
                    <a:pt x="1307" y="2430"/>
                  </a:lnTo>
                  <a:lnTo>
                    <a:pt x="1266" y="2389"/>
                  </a:lnTo>
                  <a:lnTo>
                    <a:pt x="1225" y="2347"/>
                  </a:lnTo>
                  <a:lnTo>
                    <a:pt x="1184" y="2306"/>
                  </a:lnTo>
                  <a:lnTo>
                    <a:pt x="1142" y="2266"/>
                  </a:lnTo>
                  <a:lnTo>
                    <a:pt x="1100" y="2228"/>
                  </a:lnTo>
                  <a:lnTo>
                    <a:pt x="1059" y="2190"/>
                  </a:lnTo>
                  <a:lnTo>
                    <a:pt x="1018" y="2153"/>
                  </a:lnTo>
                  <a:lnTo>
                    <a:pt x="979" y="2118"/>
                  </a:lnTo>
                  <a:lnTo>
                    <a:pt x="940" y="2085"/>
                  </a:lnTo>
                  <a:lnTo>
                    <a:pt x="902" y="2052"/>
                  </a:lnTo>
                  <a:lnTo>
                    <a:pt x="867" y="2022"/>
                  </a:lnTo>
                  <a:lnTo>
                    <a:pt x="834" y="1994"/>
                  </a:lnTo>
                  <a:lnTo>
                    <a:pt x="803" y="1969"/>
                  </a:lnTo>
                  <a:lnTo>
                    <a:pt x="775" y="1945"/>
                  </a:lnTo>
                  <a:lnTo>
                    <a:pt x="749" y="1925"/>
                  </a:lnTo>
                  <a:lnTo>
                    <a:pt x="726" y="1906"/>
                  </a:lnTo>
                  <a:lnTo>
                    <a:pt x="707" y="1891"/>
                  </a:lnTo>
                  <a:lnTo>
                    <a:pt x="692" y="1878"/>
                  </a:lnTo>
                  <a:lnTo>
                    <a:pt x="680" y="1870"/>
                  </a:lnTo>
                  <a:lnTo>
                    <a:pt x="673" y="1864"/>
                  </a:lnTo>
                  <a:lnTo>
                    <a:pt x="671" y="1862"/>
                  </a:lnTo>
                  <a:lnTo>
                    <a:pt x="636" y="1834"/>
                  </a:lnTo>
                  <a:lnTo>
                    <a:pt x="598" y="1803"/>
                  </a:lnTo>
                  <a:lnTo>
                    <a:pt x="556" y="1770"/>
                  </a:lnTo>
                  <a:lnTo>
                    <a:pt x="510" y="1733"/>
                  </a:lnTo>
                  <a:lnTo>
                    <a:pt x="461" y="1695"/>
                  </a:lnTo>
                  <a:lnTo>
                    <a:pt x="412" y="1653"/>
                  </a:lnTo>
                  <a:lnTo>
                    <a:pt x="362" y="1606"/>
                  </a:lnTo>
                  <a:lnTo>
                    <a:pt x="311" y="1558"/>
                  </a:lnTo>
                  <a:lnTo>
                    <a:pt x="263" y="1505"/>
                  </a:lnTo>
                  <a:lnTo>
                    <a:pt x="215" y="1450"/>
                  </a:lnTo>
                  <a:lnTo>
                    <a:pt x="171" y="1389"/>
                  </a:lnTo>
                  <a:lnTo>
                    <a:pt x="744" y="1389"/>
                  </a:lnTo>
                  <a:lnTo>
                    <a:pt x="769" y="1387"/>
                  </a:lnTo>
                  <a:lnTo>
                    <a:pt x="794" y="1381"/>
                  </a:lnTo>
                  <a:lnTo>
                    <a:pt x="797" y="1393"/>
                  </a:lnTo>
                  <a:lnTo>
                    <a:pt x="807" y="1421"/>
                  </a:lnTo>
                  <a:lnTo>
                    <a:pt x="822" y="1445"/>
                  </a:lnTo>
                  <a:lnTo>
                    <a:pt x="841" y="1466"/>
                  </a:lnTo>
                  <a:lnTo>
                    <a:pt x="864" y="1483"/>
                  </a:lnTo>
                  <a:lnTo>
                    <a:pt x="890" y="1496"/>
                  </a:lnTo>
                  <a:lnTo>
                    <a:pt x="916" y="1503"/>
                  </a:lnTo>
                  <a:lnTo>
                    <a:pt x="946" y="1505"/>
                  </a:lnTo>
                  <a:lnTo>
                    <a:pt x="971" y="1503"/>
                  </a:lnTo>
                  <a:lnTo>
                    <a:pt x="996" y="1496"/>
                  </a:lnTo>
                  <a:lnTo>
                    <a:pt x="1018" y="1486"/>
                  </a:lnTo>
                  <a:lnTo>
                    <a:pt x="1039" y="1471"/>
                  </a:lnTo>
                  <a:lnTo>
                    <a:pt x="1056" y="1454"/>
                  </a:lnTo>
                  <a:lnTo>
                    <a:pt x="1092" y="1787"/>
                  </a:lnTo>
                  <a:lnTo>
                    <a:pt x="1099" y="1817"/>
                  </a:lnTo>
                  <a:lnTo>
                    <a:pt x="1111" y="1845"/>
                  </a:lnTo>
                  <a:lnTo>
                    <a:pt x="1128" y="1869"/>
                  </a:lnTo>
                  <a:lnTo>
                    <a:pt x="1149" y="1889"/>
                  </a:lnTo>
                  <a:lnTo>
                    <a:pt x="1174" y="1905"/>
                  </a:lnTo>
                  <a:lnTo>
                    <a:pt x="1203" y="1916"/>
                  </a:lnTo>
                  <a:lnTo>
                    <a:pt x="1233" y="1921"/>
                  </a:lnTo>
                  <a:lnTo>
                    <a:pt x="1242" y="1921"/>
                  </a:lnTo>
                  <a:lnTo>
                    <a:pt x="1271" y="1918"/>
                  </a:lnTo>
                  <a:lnTo>
                    <a:pt x="1298" y="1909"/>
                  </a:lnTo>
                  <a:lnTo>
                    <a:pt x="1323" y="1897"/>
                  </a:lnTo>
                  <a:lnTo>
                    <a:pt x="1346" y="1879"/>
                  </a:lnTo>
                  <a:lnTo>
                    <a:pt x="1364" y="1857"/>
                  </a:lnTo>
                  <a:lnTo>
                    <a:pt x="1379" y="1832"/>
                  </a:lnTo>
                  <a:lnTo>
                    <a:pt x="1387" y="1804"/>
                  </a:lnTo>
                  <a:lnTo>
                    <a:pt x="1462" y="1479"/>
                  </a:lnTo>
                  <a:lnTo>
                    <a:pt x="1483" y="1499"/>
                  </a:lnTo>
                  <a:lnTo>
                    <a:pt x="1508" y="1514"/>
                  </a:lnTo>
                  <a:lnTo>
                    <a:pt x="1534" y="1524"/>
                  </a:lnTo>
                  <a:lnTo>
                    <a:pt x="1563" y="1529"/>
                  </a:lnTo>
                  <a:lnTo>
                    <a:pt x="1594" y="1528"/>
                  </a:lnTo>
                  <a:lnTo>
                    <a:pt x="1621" y="1522"/>
                  </a:lnTo>
                  <a:lnTo>
                    <a:pt x="1647" y="1510"/>
                  </a:lnTo>
                  <a:lnTo>
                    <a:pt x="1670" y="1494"/>
                  </a:lnTo>
                  <a:lnTo>
                    <a:pt x="1689" y="1474"/>
                  </a:lnTo>
                  <a:lnTo>
                    <a:pt x="1705" y="1451"/>
                  </a:lnTo>
                  <a:lnTo>
                    <a:pt x="1716" y="1424"/>
                  </a:lnTo>
                  <a:lnTo>
                    <a:pt x="1741" y="1349"/>
                  </a:lnTo>
                  <a:lnTo>
                    <a:pt x="1764" y="1354"/>
                  </a:lnTo>
                  <a:lnTo>
                    <a:pt x="1789" y="1356"/>
                  </a:lnTo>
                  <a:lnTo>
                    <a:pt x="2452" y="1357"/>
                  </a:lnTo>
                  <a:lnTo>
                    <a:pt x="2482" y="1354"/>
                  </a:lnTo>
                  <a:lnTo>
                    <a:pt x="2510" y="1345"/>
                  </a:lnTo>
                  <a:lnTo>
                    <a:pt x="2536" y="1331"/>
                  </a:lnTo>
                  <a:lnTo>
                    <a:pt x="2558" y="1313"/>
                  </a:lnTo>
                  <a:lnTo>
                    <a:pt x="2576" y="1291"/>
                  </a:lnTo>
                  <a:lnTo>
                    <a:pt x="2590" y="1265"/>
                  </a:lnTo>
                  <a:lnTo>
                    <a:pt x="2599" y="1237"/>
                  </a:lnTo>
                  <a:lnTo>
                    <a:pt x="2602" y="1207"/>
                  </a:lnTo>
                  <a:lnTo>
                    <a:pt x="2599" y="1177"/>
                  </a:lnTo>
                  <a:lnTo>
                    <a:pt x="2590" y="1149"/>
                  </a:lnTo>
                  <a:lnTo>
                    <a:pt x="2576" y="1123"/>
                  </a:lnTo>
                  <a:lnTo>
                    <a:pt x="2558" y="1100"/>
                  </a:lnTo>
                  <a:lnTo>
                    <a:pt x="2536" y="1082"/>
                  </a:lnTo>
                  <a:lnTo>
                    <a:pt x="2511" y="1068"/>
                  </a:lnTo>
                  <a:lnTo>
                    <a:pt x="2482" y="1060"/>
                  </a:lnTo>
                  <a:lnTo>
                    <a:pt x="2452" y="1056"/>
                  </a:lnTo>
                  <a:lnTo>
                    <a:pt x="1897" y="1056"/>
                  </a:lnTo>
                  <a:lnTo>
                    <a:pt x="1848" y="910"/>
                  </a:lnTo>
                  <a:lnTo>
                    <a:pt x="1837" y="884"/>
                  </a:lnTo>
                  <a:lnTo>
                    <a:pt x="1822" y="862"/>
                  </a:lnTo>
                  <a:lnTo>
                    <a:pt x="1804" y="844"/>
                  </a:lnTo>
                  <a:lnTo>
                    <a:pt x="1782" y="827"/>
                  </a:lnTo>
                  <a:lnTo>
                    <a:pt x="1758" y="817"/>
                  </a:lnTo>
                  <a:lnTo>
                    <a:pt x="1732" y="809"/>
                  </a:lnTo>
                  <a:lnTo>
                    <a:pt x="1705" y="807"/>
                  </a:lnTo>
                  <a:lnTo>
                    <a:pt x="1677" y="809"/>
                  </a:lnTo>
                  <a:lnTo>
                    <a:pt x="1651" y="817"/>
                  </a:lnTo>
                  <a:lnTo>
                    <a:pt x="1628" y="828"/>
                  </a:lnTo>
                  <a:lnTo>
                    <a:pt x="1606" y="845"/>
                  </a:lnTo>
                  <a:lnTo>
                    <a:pt x="1588" y="864"/>
                  </a:lnTo>
                  <a:lnTo>
                    <a:pt x="1573" y="887"/>
                  </a:lnTo>
                  <a:lnTo>
                    <a:pt x="1562" y="912"/>
                  </a:lnTo>
                  <a:lnTo>
                    <a:pt x="1501" y="1106"/>
                  </a:lnTo>
                  <a:lnTo>
                    <a:pt x="1493" y="1106"/>
                  </a:lnTo>
                  <a:lnTo>
                    <a:pt x="1357" y="1106"/>
                  </a:lnTo>
                  <a:lnTo>
                    <a:pt x="1338" y="1107"/>
                  </a:lnTo>
                  <a:lnTo>
                    <a:pt x="1320" y="1111"/>
                  </a:lnTo>
                  <a:lnTo>
                    <a:pt x="1258" y="543"/>
                  </a:lnTo>
                  <a:lnTo>
                    <a:pt x="1251" y="511"/>
                  </a:lnTo>
                  <a:lnTo>
                    <a:pt x="1239" y="485"/>
                  </a:lnTo>
                  <a:lnTo>
                    <a:pt x="1222" y="460"/>
                  </a:lnTo>
                  <a:lnTo>
                    <a:pt x="1201" y="439"/>
                  </a:lnTo>
                  <a:lnTo>
                    <a:pt x="1175" y="423"/>
                  </a:lnTo>
                  <a:lnTo>
                    <a:pt x="1147" y="413"/>
                  </a:lnTo>
                  <a:lnTo>
                    <a:pt x="1116" y="408"/>
                  </a:lnTo>
                  <a:lnTo>
                    <a:pt x="1089" y="409"/>
                  </a:lnTo>
                  <a:lnTo>
                    <a:pt x="1063" y="416"/>
                  </a:lnTo>
                  <a:lnTo>
                    <a:pt x="1039" y="426"/>
                  </a:lnTo>
                  <a:lnTo>
                    <a:pt x="1017" y="439"/>
                  </a:lnTo>
                  <a:lnTo>
                    <a:pt x="998" y="458"/>
                  </a:lnTo>
                  <a:lnTo>
                    <a:pt x="982" y="478"/>
                  </a:lnTo>
                  <a:lnTo>
                    <a:pt x="970" y="502"/>
                  </a:lnTo>
                  <a:lnTo>
                    <a:pt x="961" y="528"/>
                  </a:lnTo>
                  <a:lnTo>
                    <a:pt x="884" y="899"/>
                  </a:lnTo>
                  <a:lnTo>
                    <a:pt x="856" y="898"/>
                  </a:lnTo>
                  <a:lnTo>
                    <a:pt x="828" y="903"/>
                  </a:lnTo>
                  <a:lnTo>
                    <a:pt x="802" y="912"/>
                  </a:lnTo>
                  <a:lnTo>
                    <a:pt x="777" y="926"/>
                  </a:lnTo>
                  <a:lnTo>
                    <a:pt x="755" y="946"/>
                  </a:lnTo>
                  <a:lnTo>
                    <a:pt x="738" y="968"/>
                  </a:lnTo>
                  <a:lnTo>
                    <a:pt x="661" y="1090"/>
                  </a:lnTo>
                  <a:lnTo>
                    <a:pt x="30" y="1090"/>
                  </a:lnTo>
                  <a:lnTo>
                    <a:pt x="17" y="1036"/>
                  </a:lnTo>
                  <a:lnTo>
                    <a:pt x="9" y="981"/>
                  </a:lnTo>
                  <a:lnTo>
                    <a:pt x="2" y="924"/>
                  </a:lnTo>
                  <a:lnTo>
                    <a:pt x="0" y="865"/>
                  </a:lnTo>
                  <a:lnTo>
                    <a:pt x="3" y="793"/>
                  </a:lnTo>
                  <a:lnTo>
                    <a:pt x="11" y="723"/>
                  </a:lnTo>
                  <a:lnTo>
                    <a:pt x="24" y="655"/>
                  </a:lnTo>
                  <a:lnTo>
                    <a:pt x="42" y="591"/>
                  </a:lnTo>
                  <a:lnTo>
                    <a:pt x="64" y="530"/>
                  </a:lnTo>
                  <a:lnTo>
                    <a:pt x="90" y="472"/>
                  </a:lnTo>
                  <a:lnTo>
                    <a:pt x="121" y="417"/>
                  </a:lnTo>
                  <a:lnTo>
                    <a:pt x="155" y="365"/>
                  </a:lnTo>
                  <a:lnTo>
                    <a:pt x="191" y="316"/>
                  </a:lnTo>
                  <a:lnTo>
                    <a:pt x="231" y="271"/>
                  </a:lnTo>
                  <a:lnTo>
                    <a:pt x="274" y="229"/>
                  </a:lnTo>
                  <a:lnTo>
                    <a:pt x="319" y="190"/>
                  </a:lnTo>
                  <a:lnTo>
                    <a:pt x="365" y="155"/>
                  </a:lnTo>
                  <a:lnTo>
                    <a:pt x="413" y="122"/>
                  </a:lnTo>
                  <a:lnTo>
                    <a:pt x="463" y="95"/>
                  </a:lnTo>
                  <a:lnTo>
                    <a:pt x="514" y="70"/>
                  </a:lnTo>
                  <a:lnTo>
                    <a:pt x="566" y="48"/>
                  </a:lnTo>
                  <a:lnTo>
                    <a:pt x="617" y="31"/>
                  </a:lnTo>
                  <a:lnTo>
                    <a:pt x="670" y="17"/>
                  </a:lnTo>
                  <a:lnTo>
                    <a:pt x="722" y="8"/>
                  </a:lnTo>
                  <a:lnTo>
                    <a:pt x="774" y="2"/>
                  </a:lnTo>
                  <a:lnTo>
                    <a:pt x="824"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sp>
          <p:nvSpPr>
            <p:cNvPr id="94" name="Freeform 129">
              <a:extLst>
                <a:ext uri="{FF2B5EF4-FFF2-40B4-BE49-F238E27FC236}">
                  <a16:creationId xmlns:a16="http://schemas.microsoft.com/office/drawing/2014/main" id="{00D93BAD-18DD-0049-8A18-FF69CF85ED5B}"/>
                </a:ext>
              </a:extLst>
            </p:cNvPr>
            <p:cNvSpPr>
              <a:spLocks/>
            </p:cNvSpPr>
            <p:nvPr/>
          </p:nvSpPr>
          <p:spPr bwMode="auto">
            <a:xfrm>
              <a:off x="7327705" y="2298637"/>
              <a:ext cx="754063" cy="346075"/>
            </a:xfrm>
            <a:custGeom>
              <a:avLst/>
              <a:gdLst/>
              <a:ahLst/>
              <a:cxnLst>
                <a:cxn ang="0">
                  <a:pos x="1480" y="3"/>
                </a:cxn>
                <a:cxn ang="0">
                  <a:pos x="1503" y="24"/>
                </a:cxn>
                <a:cxn ang="0">
                  <a:pos x="1611" y="977"/>
                </a:cxn>
                <a:cxn ang="0">
                  <a:pos x="1672" y="718"/>
                </a:cxn>
                <a:cxn ang="0">
                  <a:pos x="1695" y="699"/>
                </a:cxn>
                <a:cxn ang="0">
                  <a:pos x="1846" y="697"/>
                </a:cxn>
                <a:cxn ang="0">
                  <a:pos x="1874" y="707"/>
                </a:cxn>
                <a:cxn ang="0">
                  <a:pos x="1911" y="758"/>
                </a:cxn>
                <a:cxn ang="0">
                  <a:pos x="2022" y="418"/>
                </a:cxn>
                <a:cxn ang="0">
                  <a:pos x="2044" y="400"/>
                </a:cxn>
                <a:cxn ang="0">
                  <a:pos x="2073" y="400"/>
                </a:cxn>
                <a:cxn ang="0">
                  <a:pos x="2096" y="416"/>
                </a:cxn>
                <a:cxn ang="0">
                  <a:pos x="2175" y="646"/>
                </a:cxn>
                <a:cxn ang="0">
                  <a:pos x="2820" y="650"/>
                </a:cxn>
                <a:cxn ang="0">
                  <a:pos x="2843" y="666"/>
                </a:cxn>
                <a:cxn ang="0">
                  <a:pos x="2851" y="694"/>
                </a:cxn>
                <a:cxn ang="0">
                  <a:pos x="2843" y="721"/>
                </a:cxn>
                <a:cxn ang="0">
                  <a:pos x="2820" y="738"/>
                </a:cxn>
                <a:cxn ang="0">
                  <a:pos x="2142" y="740"/>
                </a:cxn>
                <a:cxn ang="0">
                  <a:pos x="2115" y="731"/>
                </a:cxn>
                <a:cxn ang="0">
                  <a:pos x="2098" y="708"/>
                </a:cxn>
                <a:cxn ang="0">
                  <a:pos x="1970" y="880"/>
                </a:cxn>
                <a:cxn ang="0">
                  <a:pos x="1956" y="901"/>
                </a:cxn>
                <a:cxn ang="0">
                  <a:pos x="1933" y="912"/>
                </a:cxn>
                <a:cxn ang="0">
                  <a:pos x="1907" y="909"/>
                </a:cxn>
                <a:cxn ang="0">
                  <a:pos x="1887" y="891"/>
                </a:cxn>
                <a:cxn ang="0">
                  <a:pos x="1748" y="789"/>
                </a:cxn>
                <a:cxn ang="0">
                  <a:pos x="1633" y="1283"/>
                </a:cxn>
                <a:cxn ang="0">
                  <a:pos x="1610" y="1302"/>
                </a:cxn>
                <a:cxn ang="0">
                  <a:pos x="1591" y="1304"/>
                </a:cxn>
                <a:cxn ang="0">
                  <a:pos x="1562" y="1291"/>
                </a:cxn>
                <a:cxn ang="0">
                  <a:pos x="1548" y="1263"/>
                </a:cxn>
                <a:cxn ang="0">
                  <a:pos x="1341" y="852"/>
                </a:cxn>
                <a:cxn ang="0">
                  <a:pos x="1325" y="879"/>
                </a:cxn>
                <a:cxn ang="0">
                  <a:pos x="1297" y="889"/>
                </a:cxn>
                <a:cxn ang="0">
                  <a:pos x="1268" y="880"/>
                </a:cxn>
                <a:cxn ang="0">
                  <a:pos x="1251" y="854"/>
                </a:cxn>
                <a:cxn ang="0">
                  <a:pos x="1136" y="752"/>
                </a:cxn>
                <a:cxn ang="0">
                  <a:pos x="1112" y="770"/>
                </a:cxn>
                <a:cxn ang="0">
                  <a:pos x="46" y="773"/>
                </a:cxn>
                <a:cxn ang="0">
                  <a:pos x="19" y="764"/>
                </a:cxn>
                <a:cxn ang="0">
                  <a:pos x="2" y="741"/>
                </a:cxn>
                <a:cxn ang="0">
                  <a:pos x="0" y="726"/>
                </a:cxn>
                <a:cxn ang="0">
                  <a:pos x="9" y="699"/>
                </a:cxn>
                <a:cxn ang="0">
                  <a:pos x="31" y="683"/>
                </a:cxn>
                <a:cxn ang="0">
                  <a:pos x="1071" y="680"/>
                </a:cxn>
                <a:cxn ang="0">
                  <a:pos x="1188" y="500"/>
                </a:cxn>
                <a:cxn ang="0">
                  <a:pos x="1211" y="490"/>
                </a:cxn>
                <a:cxn ang="0">
                  <a:pos x="1238" y="494"/>
                </a:cxn>
                <a:cxn ang="0">
                  <a:pos x="1258" y="511"/>
                </a:cxn>
                <a:cxn ang="0">
                  <a:pos x="1291" y="637"/>
                </a:cxn>
                <a:cxn ang="0">
                  <a:pos x="1423" y="21"/>
                </a:cxn>
                <a:cxn ang="0">
                  <a:pos x="1448" y="2"/>
                </a:cxn>
              </a:cxnLst>
              <a:rect l="0" t="0" r="r" b="b"/>
              <a:pathLst>
                <a:path w="2851" h="1304">
                  <a:moveTo>
                    <a:pt x="1464" y="0"/>
                  </a:moveTo>
                  <a:lnTo>
                    <a:pt x="1480" y="3"/>
                  </a:lnTo>
                  <a:lnTo>
                    <a:pt x="1494" y="11"/>
                  </a:lnTo>
                  <a:lnTo>
                    <a:pt x="1503" y="24"/>
                  </a:lnTo>
                  <a:lnTo>
                    <a:pt x="1508" y="40"/>
                  </a:lnTo>
                  <a:lnTo>
                    <a:pt x="1611" y="977"/>
                  </a:lnTo>
                  <a:lnTo>
                    <a:pt x="1665" y="732"/>
                  </a:lnTo>
                  <a:lnTo>
                    <a:pt x="1672" y="718"/>
                  </a:lnTo>
                  <a:lnTo>
                    <a:pt x="1681" y="707"/>
                  </a:lnTo>
                  <a:lnTo>
                    <a:pt x="1695" y="699"/>
                  </a:lnTo>
                  <a:lnTo>
                    <a:pt x="1710" y="697"/>
                  </a:lnTo>
                  <a:lnTo>
                    <a:pt x="1846" y="697"/>
                  </a:lnTo>
                  <a:lnTo>
                    <a:pt x="1861" y="699"/>
                  </a:lnTo>
                  <a:lnTo>
                    <a:pt x="1874" y="707"/>
                  </a:lnTo>
                  <a:lnTo>
                    <a:pt x="1884" y="717"/>
                  </a:lnTo>
                  <a:lnTo>
                    <a:pt x="1911" y="758"/>
                  </a:lnTo>
                  <a:lnTo>
                    <a:pt x="2015" y="430"/>
                  </a:lnTo>
                  <a:lnTo>
                    <a:pt x="2022" y="418"/>
                  </a:lnTo>
                  <a:lnTo>
                    <a:pt x="2031" y="407"/>
                  </a:lnTo>
                  <a:lnTo>
                    <a:pt x="2044" y="400"/>
                  </a:lnTo>
                  <a:lnTo>
                    <a:pt x="2058" y="398"/>
                  </a:lnTo>
                  <a:lnTo>
                    <a:pt x="2073" y="400"/>
                  </a:lnTo>
                  <a:lnTo>
                    <a:pt x="2086" y="407"/>
                  </a:lnTo>
                  <a:lnTo>
                    <a:pt x="2096" y="416"/>
                  </a:lnTo>
                  <a:lnTo>
                    <a:pt x="2103" y="429"/>
                  </a:lnTo>
                  <a:lnTo>
                    <a:pt x="2175" y="646"/>
                  </a:lnTo>
                  <a:lnTo>
                    <a:pt x="2805" y="648"/>
                  </a:lnTo>
                  <a:lnTo>
                    <a:pt x="2820" y="650"/>
                  </a:lnTo>
                  <a:lnTo>
                    <a:pt x="2833" y="656"/>
                  </a:lnTo>
                  <a:lnTo>
                    <a:pt x="2843" y="666"/>
                  </a:lnTo>
                  <a:lnTo>
                    <a:pt x="2849" y="679"/>
                  </a:lnTo>
                  <a:lnTo>
                    <a:pt x="2851" y="694"/>
                  </a:lnTo>
                  <a:lnTo>
                    <a:pt x="2849" y="708"/>
                  </a:lnTo>
                  <a:lnTo>
                    <a:pt x="2843" y="721"/>
                  </a:lnTo>
                  <a:lnTo>
                    <a:pt x="2832" y="731"/>
                  </a:lnTo>
                  <a:lnTo>
                    <a:pt x="2820" y="738"/>
                  </a:lnTo>
                  <a:lnTo>
                    <a:pt x="2805" y="740"/>
                  </a:lnTo>
                  <a:lnTo>
                    <a:pt x="2142" y="740"/>
                  </a:lnTo>
                  <a:lnTo>
                    <a:pt x="2128" y="738"/>
                  </a:lnTo>
                  <a:lnTo>
                    <a:pt x="2115" y="731"/>
                  </a:lnTo>
                  <a:lnTo>
                    <a:pt x="2104" y="721"/>
                  </a:lnTo>
                  <a:lnTo>
                    <a:pt x="2098" y="708"/>
                  </a:lnTo>
                  <a:lnTo>
                    <a:pt x="2060" y="595"/>
                  </a:lnTo>
                  <a:lnTo>
                    <a:pt x="1970" y="880"/>
                  </a:lnTo>
                  <a:lnTo>
                    <a:pt x="1965" y="891"/>
                  </a:lnTo>
                  <a:lnTo>
                    <a:pt x="1956" y="901"/>
                  </a:lnTo>
                  <a:lnTo>
                    <a:pt x="1945" y="909"/>
                  </a:lnTo>
                  <a:lnTo>
                    <a:pt x="1933" y="912"/>
                  </a:lnTo>
                  <a:lnTo>
                    <a:pt x="1920" y="912"/>
                  </a:lnTo>
                  <a:lnTo>
                    <a:pt x="1907" y="909"/>
                  </a:lnTo>
                  <a:lnTo>
                    <a:pt x="1896" y="901"/>
                  </a:lnTo>
                  <a:lnTo>
                    <a:pt x="1887" y="891"/>
                  </a:lnTo>
                  <a:lnTo>
                    <a:pt x="1821" y="789"/>
                  </a:lnTo>
                  <a:lnTo>
                    <a:pt x="1748" y="789"/>
                  </a:lnTo>
                  <a:lnTo>
                    <a:pt x="1640" y="1269"/>
                  </a:lnTo>
                  <a:lnTo>
                    <a:pt x="1633" y="1283"/>
                  </a:lnTo>
                  <a:lnTo>
                    <a:pt x="1624" y="1294"/>
                  </a:lnTo>
                  <a:lnTo>
                    <a:pt x="1610" y="1302"/>
                  </a:lnTo>
                  <a:lnTo>
                    <a:pt x="1595" y="1304"/>
                  </a:lnTo>
                  <a:lnTo>
                    <a:pt x="1591" y="1304"/>
                  </a:lnTo>
                  <a:lnTo>
                    <a:pt x="1576" y="1301"/>
                  </a:lnTo>
                  <a:lnTo>
                    <a:pt x="1562" y="1291"/>
                  </a:lnTo>
                  <a:lnTo>
                    <a:pt x="1553" y="1278"/>
                  </a:lnTo>
                  <a:lnTo>
                    <a:pt x="1548" y="1263"/>
                  </a:lnTo>
                  <a:lnTo>
                    <a:pt x="1448" y="341"/>
                  </a:lnTo>
                  <a:lnTo>
                    <a:pt x="1341" y="852"/>
                  </a:lnTo>
                  <a:lnTo>
                    <a:pt x="1336" y="867"/>
                  </a:lnTo>
                  <a:lnTo>
                    <a:pt x="1325" y="879"/>
                  </a:lnTo>
                  <a:lnTo>
                    <a:pt x="1312" y="886"/>
                  </a:lnTo>
                  <a:lnTo>
                    <a:pt x="1297" y="889"/>
                  </a:lnTo>
                  <a:lnTo>
                    <a:pt x="1281" y="887"/>
                  </a:lnTo>
                  <a:lnTo>
                    <a:pt x="1268" y="880"/>
                  </a:lnTo>
                  <a:lnTo>
                    <a:pt x="1258" y="869"/>
                  </a:lnTo>
                  <a:lnTo>
                    <a:pt x="1251" y="854"/>
                  </a:lnTo>
                  <a:lnTo>
                    <a:pt x="1200" y="651"/>
                  </a:lnTo>
                  <a:lnTo>
                    <a:pt x="1136" y="752"/>
                  </a:lnTo>
                  <a:lnTo>
                    <a:pt x="1126" y="763"/>
                  </a:lnTo>
                  <a:lnTo>
                    <a:pt x="1112" y="770"/>
                  </a:lnTo>
                  <a:lnTo>
                    <a:pt x="1097" y="773"/>
                  </a:lnTo>
                  <a:lnTo>
                    <a:pt x="46" y="773"/>
                  </a:lnTo>
                  <a:lnTo>
                    <a:pt x="31" y="770"/>
                  </a:lnTo>
                  <a:lnTo>
                    <a:pt x="19" y="764"/>
                  </a:lnTo>
                  <a:lnTo>
                    <a:pt x="9" y="754"/>
                  </a:lnTo>
                  <a:lnTo>
                    <a:pt x="2" y="741"/>
                  </a:lnTo>
                  <a:lnTo>
                    <a:pt x="0" y="726"/>
                  </a:lnTo>
                  <a:lnTo>
                    <a:pt x="0" y="726"/>
                  </a:lnTo>
                  <a:lnTo>
                    <a:pt x="2" y="712"/>
                  </a:lnTo>
                  <a:lnTo>
                    <a:pt x="9" y="699"/>
                  </a:lnTo>
                  <a:lnTo>
                    <a:pt x="19" y="689"/>
                  </a:lnTo>
                  <a:lnTo>
                    <a:pt x="31" y="683"/>
                  </a:lnTo>
                  <a:lnTo>
                    <a:pt x="46" y="680"/>
                  </a:lnTo>
                  <a:lnTo>
                    <a:pt x="1071" y="680"/>
                  </a:lnTo>
                  <a:lnTo>
                    <a:pt x="1178" y="511"/>
                  </a:lnTo>
                  <a:lnTo>
                    <a:pt x="1188" y="500"/>
                  </a:lnTo>
                  <a:lnTo>
                    <a:pt x="1199" y="493"/>
                  </a:lnTo>
                  <a:lnTo>
                    <a:pt x="1211" y="490"/>
                  </a:lnTo>
                  <a:lnTo>
                    <a:pt x="1225" y="490"/>
                  </a:lnTo>
                  <a:lnTo>
                    <a:pt x="1238" y="494"/>
                  </a:lnTo>
                  <a:lnTo>
                    <a:pt x="1249" y="501"/>
                  </a:lnTo>
                  <a:lnTo>
                    <a:pt x="1258" y="511"/>
                  </a:lnTo>
                  <a:lnTo>
                    <a:pt x="1263" y="524"/>
                  </a:lnTo>
                  <a:lnTo>
                    <a:pt x="1291" y="637"/>
                  </a:lnTo>
                  <a:lnTo>
                    <a:pt x="1416" y="36"/>
                  </a:lnTo>
                  <a:lnTo>
                    <a:pt x="1423" y="21"/>
                  </a:lnTo>
                  <a:lnTo>
                    <a:pt x="1434" y="9"/>
                  </a:lnTo>
                  <a:lnTo>
                    <a:pt x="1448" y="2"/>
                  </a:lnTo>
                  <a:lnTo>
                    <a:pt x="1464"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grpSp>
      <p:grpSp>
        <p:nvGrpSpPr>
          <p:cNvPr id="95" name="Group 94">
            <a:extLst>
              <a:ext uri="{FF2B5EF4-FFF2-40B4-BE49-F238E27FC236}">
                <a16:creationId xmlns:a16="http://schemas.microsoft.com/office/drawing/2014/main" id="{E7A014E5-F8E5-7E4A-AF63-07D75BFFD670}"/>
              </a:ext>
            </a:extLst>
          </p:cNvPr>
          <p:cNvGrpSpPr/>
          <p:nvPr/>
        </p:nvGrpSpPr>
        <p:grpSpPr>
          <a:xfrm>
            <a:off x="9545050" y="4285588"/>
            <a:ext cx="246651" cy="487617"/>
            <a:chOff x="60208" y="2857088"/>
            <a:chExt cx="1200152" cy="3148012"/>
          </a:xfrm>
          <a:solidFill>
            <a:schemeClr val="accent2"/>
          </a:solidFill>
        </p:grpSpPr>
        <p:sp>
          <p:nvSpPr>
            <p:cNvPr id="96" name="Freeform 13">
              <a:extLst>
                <a:ext uri="{FF2B5EF4-FFF2-40B4-BE49-F238E27FC236}">
                  <a16:creationId xmlns:a16="http://schemas.microsoft.com/office/drawing/2014/main" id="{5C53B9D1-F062-CA4A-AF67-E2B8523E6F53}"/>
                </a:ext>
              </a:extLst>
            </p:cNvPr>
            <p:cNvSpPr>
              <a:spLocks/>
            </p:cNvSpPr>
            <p:nvPr/>
          </p:nvSpPr>
          <p:spPr bwMode="auto">
            <a:xfrm>
              <a:off x="538046" y="3063466"/>
              <a:ext cx="268289" cy="373061"/>
            </a:xfrm>
            <a:custGeom>
              <a:avLst/>
              <a:gdLst/>
              <a:ahLst/>
              <a:cxnLst>
                <a:cxn ang="0">
                  <a:pos x="130" y="0"/>
                </a:cxn>
                <a:cxn ang="0">
                  <a:pos x="159" y="2"/>
                </a:cxn>
                <a:cxn ang="0">
                  <a:pos x="188" y="10"/>
                </a:cxn>
                <a:cxn ang="0">
                  <a:pos x="217" y="25"/>
                </a:cxn>
                <a:cxn ang="0">
                  <a:pos x="243" y="46"/>
                </a:cxn>
                <a:cxn ang="0">
                  <a:pos x="269" y="73"/>
                </a:cxn>
                <a:cxn ang="0">
                  <a:pos x="290" y="104"/>
                </a:cxn>
                <a:cxn ang="0">
                  <a:pos x="308" y="140"/>
                </a:cxn>
                <a:cxn ang="0">
                  <a:pos x="324" y="181"/>
                </a:cxn>
                <a:cxn ang="0">
                  <a:pos x="333" y="218"/>
                </a:cxn>
                <a:cxn ang="0">
                  <a:pos x="337" y="256"/>
                </a:cxn>
                <a:cxn ang="0">
                  <a:pos x="337" y="292"/>
                </a:cxn>
                <a:cxn ang="0">
                  <a:pos x="334" y="327"/>
                </a:cxn>
                <a:cxn ang="0">
                  <a:pos x="326" y="359"/>
                </a:cxn>
                <a:cxn ang="0">
                  <a:pos x="316" y="388"/>
                </a:cxn>
                <a:cxn ang="0">
                  <a:pos x="300" y="414"/>
                </a:cxn>
                <a:cxn ang="0">
                  <a:pos x="282" y="435"/>
                </a:cxn>
                <a:cxn ang="0">
                  <a:pos x="261" y="453"/>
                </a:cxn>
                <a:cxn ang="0">
                  <a:pos x="236" y="464"/>
                </a:cxn>
                <a:cxn ang="0">
                  <a:pos x="207" y="470"/>
                </a:cxn>
                <a:cxn ang="0">
                  <a:pos x="178" y="469"/>
                </a:cxn>
                <a:cxn ang="0">
                  <a:pos x="149" y="461"/>
                </a:cxn>
                <a:cxn ang="0">
                  <a:pos x="120" y="446"/>
                </a:cxn>
                <a:cxn ang="0">
                  <a:pos x="94" y="424"/>
                </a:cxn>
                <a:cxn ang="0">
                  <a:pos x="70" y="398"/>
                </a:cxn>
                <a:cxn ang="0">
                  <a:pos x="47" y="367"/>
                </a:cxn>
                <a:cxn ang="0">
                  <a:pos x="29" y="330"/>
                </a:cxn>
                <a:cxn ang="0">
                  <a:pos x="14" y="290"/>
                </a:cxn>
                <a:cxn ang="0">
                  <a:pos x="4" y="252"/>
                </a:cxn>
                <a:cxn ang="0">
                  <a:pos x="0" y="215"/>
                </a:cxn>
                <a:cxn ang="0">
                  <a:pos x="0" y="179"/>
                </a:cxn>
                <a:cxn ang="0">
                  <a:pos x="3" y="144"/>
                </a:cxn>
                <a:cxn ang="0">
                  <a:pos x="10" y="112"/>
                </a:cxn>
                <a:cxn ang="0">
                  <a:pos x="22" y="82"/>
                </a:cxn>
                <a:cxn ang="0">
                  <a:pos x="37" y="57"/>
                </a:cxn>
                <a:cxn ang="0">
                  <a:pos x="55" y="35"/>
                </a:cxn>
                <a:cxn ang="0">
                  <a:pos x="77" y="18"/>
                </a:cxn>
                <a:cxn ang="0">
                  <a:pos x="101" y="6"/>
                </a:cxn>
                <a:cxn ang="0">
                  <a:pos x="130" y="0"/>
                </a:cxn>
              </a:cxnLst>
              <a:rect l="0" t="0" r="r" b="b"/>
              <a:pathLst>
                <a:path w="337" h="470">
                  <a:moveTo>
                    <a:pt x="130" y="0"/>
                  </a:moveTo>
                  <a:lnTo>
                    <a:pt x="159" y="2"/>
                  </a:lnTo>
                  <a:lnTo>
                    <a:pt x="188" y="10"/>
                  </a:lnTo>
                  <a:lnTo>
                    <a:pt x="217" y="25"/>
                  </a:lnTo>
                  <a:lnTo>
                    <a:pt x="243" y="46"/>
                  </a:lnTo>
                  <a:lnTo>
                    <a:pt x="269" y="73"/>
                  </a:lnTo>
                  <a:lnTo>
                    <a:pt x="290" y="104"/>
                  </a:lnTo>
                  <a:lnTo>
                    <a:pt x="308" y="140"/>
                  </a:lnTo>
                  <a:lnTo>
                    <a:pt x="324" y="181"/>
                  </a:lnTo>
                  <a:lnTo>
                    <a:pt x="333" y="218"/>
                  </a:lnTo>
                  <a:lnTo>
                    <a:pt x="337" y="256"/>
                  </a:lnTo>
                  <a:lnTo>
                    <a:pt x="337" y="292"/>
                  </a:lnTo>
                  <a:lnTo>
                    <a:pt x="334" y="327"/>
                  </a:lnTo>
                  <a:lnTo>
                    <a:pt x="326" y="359"/>
                  </a:lnTo>
                  <a:lnTo>
                    <a:pt x="316" y="388"/>
                  </a:lnTo>
                  <a:lnTo>
                    <a:pt x="300" y="414"/>
                  </a:lnTo>
                  <a:lnTo>
                    <a:pt x="282" y="435"/>
                  </a:lnTo>
                  <a:lnTo>
                    <a:pt x="261" y="453"/>
                  </a:lnTo>
                  <a:lnTo>
                    <a:pt x="236" y="464"/>
                  </a:lnTo>
                  <a:lnTo>
                    <a:pt x="207" y="470"/>
                  </a:lnTo>
                  <a:lnTo>
                    <a:pt x="178" y="469"/>
                  </a:lnTo>
                  <a:lnTo>
                    <a:pt x="149" y="461"/>
                  </a:lnTo>
                  <a:lnTo>
                    <a:pt x="120" y="446"/>
                  </a:lnTo>
                  <a:lnTo>
                    <a:pt x="94" y="424"/>
                  </a:lnTo>
                  <a:lnTo>
                    <a:pt x="70" y="398"/>
                  </a:lnTo>
                  <a:lnTo>
                    <a:pt x="47" y="367"/>
                  </a:lnTo>
                  <a:lnTo>
                    <a:pt x="29" y="330"/>
                  </a:lnTo>
                  <a:lnTo>
                    <a:pt x="14" y="290"/>
                  </a:lnTo>
                  <a:lnTo>
                    <a:pt x="4" y="252"/>
                  </a:lnTo>
                  <a:lnTo>
                    <a:pt x="0" y="215"/>
                  </a:lnTo>
                  <a:lnTo>
                    <a:pt x="0" y="179"/>
                  </a:lnTo>
                  <a:lnTo>
                    <a:pt x="3" y="144"/>
                  </a:lnTo>
                  <a:lnTo>
                    <a:pt x="10" y="112"/>
                  </a:lnTo>
                  <a:lnTo>
                    <a:pt x="22" y="82"/>
                  </a:lnTo>
                  <a:lnTo>
                    <a:pt x="37" y="57"/>
                  </a:lnTo>
                  <a:lnTo>
                    <a:pt x="55" y="35"/>
                  </a:lnTo>
                  <a:lnTo>
                    <a:pt x="77" y="18"/>
                  </a:lnTo>
                  <a:lnTo>
                    <a:pt x="101" y="6"/>
                  </a:lnTo>
                  <a:lnTo>
                    <a:pt x="130"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sp>
          <p:nvSpPr>
            <p:cNvPr id="97" name="Freeform 14">
              <a:extLst>
                <a:ext uri="{FF2B5EF4-FFF2-40B4-BE49-F238E27FC236}">
                  <a16:creationId xmlns:a16="http://schemas.microsoft.com/office/drawing/2014/main" id="{DF91CB2D-5576-AB42-85F7-EE8186F0EEA5}"/>
                </a:ext>
              </a:extLst>
            </p:cNvPr>
            <p:cNvSpPr>
              <a:spLocks/>
            </p:cNvSpPr>
            <p:nvPr/>
          </p:nvSpPr>
          <p:spPr bwMode="auto">
            <a:xfrm>
              <a:off x="339611" y="3222210"/>
              <a:ext cx="198441" cy="276223"/>
            </a:xfrm>
            <a:custGeom>
              <a:avLst/>
              <a:gdLst/>
              <a:ahLst/>
              <a:cxnLst>
                <a:cxn ang="0">
                  <a:pos x="99" y="0"/>
                </a:cxn>
                <a:cxn ang="0">
                  <a:pos x="123" y="3"/>
                </a:cxn>
                <a:cxn ang="0">
                  <a:pos x="147" y="12"/>
                </a:cxn>
                <a:cxn ang="0">
                  <a:pos x="170" y="27"/>
                </a:cxn>
                <a:cxn ang="0">
                  <a:pos x="192" y="47"/>
                </a:cxn>
                <a:cxn ang="0">
                  <a:pos x="211" y="71"/>
                </a:cxn>
                <a:cxn ang="0">
                  <a:pos x="227" y="102"/>
                </a:cxn>
                <a:cxn ang="0">
                  <a:pos x="240" y="135"/>
                </a:cxn>
                <a:cxn ang="0">
                  <a:pos x="247" y="167"/>
                </a:cxn>
                <a:cxn ang="0">
                  <a:pos x="250" y="197"/>
                </a:cxn>
                <a:cxn ang="0">
                  <a:pos x="250" y="226"/>
                </a:cxn>
                <a:cxn ang="0">
                  <a:pos x="245" y="253"/>
                </a:cxn>
                <a:cxn ang="0">
                  <a:pos x="238" y="280"/>
                </a:cxn>
                <a:cxn ang="0">
                  <a:pos x="227" y="302"/>
                </a:cxn>
                <a:cxn ang="0">
                  <a:pos x="212" y="321"/>
                </a:cxn>
                <a:cxn ang="0">
                  <a:pos x="195" y="335"/>
                </a:cxn>
                <a:cxn ang="0">
                  <a:pos x="175" y="345"/>
                </a:cxn>
                <a:cxn ang="0">
                  <a:pos x="151" y="350"/>
                </a:cxn>
                <a:cxn ang="0">
                  <a:pos x="127" y="347"/>
                </a:cxn>
                <a:cxn ang="0">
                  <a:pos x="102" y="339"/>
                </a:cxn>
                <a:cxn ang="0">
                  <a:pos x="79" y="324"/>
                </a:cxn>
                <a:cxn ang="0">
                  <a:pos x="58" y="304"/>
                </a:cxn>
                <a:cxn ang="0">
                  <a:pos x="38" y="279"/>
                </a:cxn>
                <a:cxn ang="0">
                  <a:pos x="23" y="249"/>
                </a:cxn>
                <a:cxn ang="0">
                  <a:pos x="9" y="216"/>
                </a:cxn>
                <a:cxn ang="0">
                  <a:pos x="2" y="185"/>
                </a:cxn>
                <a:cxn ang="0">
                  <a:pos x="0" y="153"/>
                </a:cxn>
                <a:cxn ang="0">
                  <a:pos x="0" y="124"/>
                </a:cxn>
                <a:cxn ang="0">
                  <a:pos x="5" y="97"/>
                </a:cxn>
                <a:cxn ang="0">
                  <a:pos x="12" y="71"/>
                </a:cxn>
                <a:cxn ang="0">
                  <a:pos x="23" y="49"/>
                </a:cxn>
                <a:cxn ang="0">
                  <a:pos x="37" y="31"/>
                </a:cxn>
                <a:cxn ang="0">
                  <a:pos x="54" y="16"/>
                </a:cxn>
                <a:cxn ang="0">
                  <a:pos x="75" y="5"/>
                </a:cxn>
                <a:cxn ang="0">
                  <a:pos x="99" y="0"/>
                </a:cxn>
              </a:cxnLst>
              <a:rect l="0" t="0" r="r" b="b"/>
              <a:pathLst>
                <a:path w="250" h="350">
                  <a:moveTo>
                    <a:pt x="99" y="0"/>
                  </a:moveTo>
                  <a:lnTo>
                    <a:pt x="123" y="3"/>
                  </a:lnTo>
                  <a:lnTo>
                    <a:pt x="147" y="12"/>
                  </a:lnTo>
                  <a:lnTo>
                    <a:pt x="170" y="27"/>
                  </a:lnTo>
                  <a:lnTo>
                    <a:pt x="192" y="47"/>
                  </a:lnTo>
                  <a:lnTo>
                    <a:pt x="211" y="71"/>
                  </a:lnTo>
                  <a:lnTo>
                    <a:pt x="227" y="102"/>
                  </a:lnTo>
                  <a:lnTo>
                    <a:pt x="240" y="135"/>
                  </a:lnTo>
                  <a:lnTo>
                    <a:pt x="247" y="167"/>
                  </a:lnTo>
                  <a:lnTo>
                    <a:pt x="250" y="197"/>
                  </a:lnTo>
                  <a:lnTo>
                    <a:pt x="250" y="226"/>
                  </a:lnTo>
                  <a:lnTo>
                    <a:pt x="245" y="253"/>
                  </a:lnTo>
                  <a:lnTo>
                    <a:pt x="238" y="280"/>
                  </a:lnTo>
                  <a:lnTo>
                    <a:pt x="227" y="302"/>
                  </a:lnTo>
                  <a:lnTo>
                    <a:pt x="212" y="321"/>
                  </a:lnTo>
                  <a:lnTo>
                    <a:pt x="195" y="335"/>
                  </a:lnTo>
                  <a:lnTo>
                    <a:pt x="175" y="345"/>
                  </a:lnTo>
                  <a:lnTo>
                    <a:pt x="151" y="350"/>
                  </a:lnTo>
                  <a:lnTo>
                    <a:pt x="127" y="347"/>
                  </a:lnTo>
                  <a:lnTo>
                    <a:pt x="102" y="339"/>
                  </a:lnTo>
                  <a:lnTo>
                    <a:pt x="79" y="324"/>
                  </a:lnTo>
                  <a:lnTo>
                    <a:pt x="58" y="304"/>
                  </a:lnTo>
                  <a:lnTo>
                    <a:pt x="38" y="279"/>
                  </a:lnTo>
                  <a:lnTo>
                    <a:pt x="23" y="249"/>
                  </a:lnTo>
                  <a:lnTo>
                    <a:pt x="9" y="216"/>
                  </a:lnTo>
                  <a:lnTo>
                    <a:pt x="2" y="185"/>
                  </a:lnTo>
                  <a:lnTo>
                    <a:pt x="0" y="153"/>
                  </a:lnTo>
                  <a:lnTo>
                    <a:pt x="0" y="124"/>
                  </a:lnTo>
                  <a:lnTo>
                    <a:pt x="5" y="97"/>
                  </a:lnTo>
                  <a:lnTo>
                    <a:pt x="12" y="71"/>
                  </a:lnTo>
                  <a:lnTo>
                    <a:pt x="23" y="49"/>
                  </a:lnTo>
                  <a:lnTo>
                    <a:pt x="37" y="31"/>
                  </a:lnTo>
                  <a:lnTo>
                    <a:pt x="54" y="16"/>
                  </a:lnTo>
                  <a:lnTo>
                    <a:pt x="75" y="5"/>
                  </a:lnTo>
                  <a:lnTo>
                    <a:pt x="99"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sp>
          <p:nvSpPr>
            <p:cNvPr id="98" name="Freeform 15">
              <a:extLst>
                <a:ext uri="{FF2B5EF4-FFF2-40B4-BE49-F238E27FC236}">
                  <a16:creationId xmlns:a16="http://schemas.microsoft.com/office/drawing/2014/main" id="{A5119B72-3AE5-DA4E-B826-E30E27F4B737}"/>
                </a:ext>
              </a:extLst>
            </p:cNvPr>
            <p:cNvSpPr>
              <a:spLocks/>
            </p:cNvSpPr>
            <p:nvPr/>
          </p:nvSpPr>
          <p:spPr bwMode="auto">
            <a:xfrm>
              <a:off x="844434" y="2857088"/>
              <a:ext cx="414336" cy="574678"/>
            </a:xfrm>
            <a:custGeom>
              <a:avLst/>
              <a:gdLst/>
              <a:ahLst/>
              <a:cxnLst>
                <a:cxn ang="0">
                  <a:pos x="229" y="0"/>
                </a:cxn>
                <a:cxn ang="0">
                  <a:pos x="265" y="7"/>
                </a:cxn>
                <a:cxn ang="0">
                  <a:pos x="303" y="21"/>
                </a:cxn>
                <a:cxn ang="0">
                  <a:pos x="338" y="41"/>
                </a:cxn>
                <a:cxn ang="0">
                  <a:pos x="371" y="68"/>
                </a:cxn>
                <a:cxn ang="0">
                  <a:pos x="403" y="100"/>
                </a:cxn>
                <a:cxn ang="0">
                  <a:pos x="433" y="138"/>
                </a:cxn>
                <a:cxn ang="0">
                  <a:pos x="458" y="181"/>
                </a:cxn>
                <a:cxn ang="0">
                  <a:pos x="481" y="228"/>
                </a:cxn>
                <a:cxn ang="0">
                  <a:pos x="499" y="278"/>
                </a:cxn>
                <a:cxn ang="0">
                  <a:pos x="510" y="328"/>
                </a:cxn>
                <a:cxn ang="0">
                  <a:pos x="519" y="376"/>
                </a:cxn>
                <a:cxn ang="0">
                  <a:pos x="521" y="423"/>
                </a:cxn>
                <a:cxn ang="0">
                  <a:pos x="519" y="469"/>
                </a:cxn>
                <a:cxn ang="0">
                  <a:pos x="513" y="512"/>
                </a:cxn>
                <a:cxn ang="0">
                  <a:pos x="503" y="553"/>
                </a:cxn>
                <a:cxn ang="0">
                  <a:pos x="488" y="590"/>
                </a:cxn>
                <a:cxn ang="0">
                  <a:pos x="470" y="625"/>
                </a:cxn>
                <a:cxn ang="0">
                  <a:pos x="450" y="656"/>
                </a:cxn>
                <a:cxn ang="0">
                  <a:pos x="424" y="681"/>
                </a:cxn>
                <a:cxn ang="0">
                  <a:pos x="396" y="701"/>
                </a:cxn>
                <a:cxn ang="0">
                  <a:pos x="364" y="716"/>
                </a:cxn>
                <a:cxn ang="0">
                  <a:pos x="328" y="724"/>
                </a:cxn>
                <a:cxn ang="0">
                  <a:pos x="292" y="725"/>
                </a:cxn>
                <a:cxn ang="0">
                  <a:pos x="254" y="718"/>
                </a:cxn>
                <a:cxn ang="0">
                  <a:pos x="218" y="705"/>
                </a:cxn>
                <a:cxn ang="0">
                  <a:pos x="182" y="684"/>
                </a:cxn>
                <a:cxn ang="0">
                  <a:pos x="148" y="658"/>
                </a:cxn>
                <a:cxn ang="0">
                  <a:pos x="117" y="625"/>
                </a:cxn>
                <a:cxn ang="0">
                  <a:pos x="88" y="588"/>
                </a:cxn>
                <a:cxn ang="0">
                  <a:pos x="61" y="545"/>
                </a:cxn>
                <a:cxn ang="0">
                  <a:pos x="40" y="498"/>
                </a:cxn>
                <a:cxn ang="0">
                  <a:pos x="22" y="447"/>
                </a:cxn>
                <a:cxn ang="0">
                  <a:pos x="9" y="398"/>
                </a:cxn>
                <a:cxn ang="0">
                  <a:pos x="2" y="350"/>
                </a:cxn>
                <a:cxn ang="0">
                  <a:pos x="0" y="303"/>
                </a:cxn>
                <a:cxn ang="0">
                  <a:pos x="1" y="257"/>
                </a:cxn>
                <a:cxn ang="0">
                  <a:pos x="7" y="213"/>
                </a:cxn>
                <a:cxn ang="0">
                  <a:pos x="17" y="172"/>
                </a:cxn>
                <a:cxn ang="0">
                  <a:pos x="31" y="135"/>
                </a:cxn>
                <a:cxn ang="0">
                  <a:pos x="49" y="100"/>
                </a:cxn>
                <a:cxn ang="0">
                  <a:pos x="71" y="70"/>
                </a:cxn>
                <a:cxn ang="0">
                  <a:pos x="95" y="45"/>
                </a:cxn>
                <a:cxn ang="0">
                  <a:pos x="124" y="24"/>
                </a:cxn>
                <a:cxn ang="0">
                  <a:pos x="155" y="10"/>
                </a:cxn>
                <a:cxn ang="0">
                  <a:pos x="192" y="1"/>
                </a:cxn>
                <a:cxn ang="0">
                  <a:pos x="229" y="0"/>
                </a:cxn>
              </a:cxnLst>
              <a:rect l="0" t="0" r="r" b="b"/>
              <a:pathLst>
                <a:path w="521" h="725">
                  <a:moveTo>
                    <a:pt x="229" y="0"/>
                  </a:moveTo>
                  <a:lnTo>
                    <a:pt x="265" y="7"/>
                  </a:lnTo>
                  <a:lnTo>
                    <a:pt x="303" y="21"/>
                  </a:lnTo>
                  <a:lnTo>
                    <a:pt x="338" y="41"/>
                  </a:lnTo>
                  <a:lnTo>
                    <a:pt x="371" y="68"/>
                  </a:lnTo>
                  <a:lnTo>
                    <a:pt x="403" y="100"/>
                  </a:lnTo>
                  <a:lnTo>
                    <a:pt x="433" y="138"/>
                  </a:lnTo>
                  <a:lnTo>
                    <a:pt x="458" y="181"/>
                  </a:lnTo>
                  <a:lnTo>
                    <a:pt x="481" y="228"/>
                  </a:lnTo>
                  <a:lnTo>
                    <a:pt x="499" y="278"/>
                  </a:lnTo>
                  <a:lnTo>
                    <a:pt x="510" y="328"/>
                  </a:lnTo>
                  <a:lnTo>
                    <a:pt x="519" y="376"/>
                  </a:lnTo>
                  <a:lnTo>
                    <a:pt x="521" y="423"/>
                  </a:lnTo>
                  <a:lnTo>
                    <a:pt x="519" y="469"/>
                  </a:lnTo>
                  <a:lnTo>
                    <a:pt x="513" y="512"/>
                  </a:lnTo>
                  <a:lnTo>
                    <a:pt x="503" y="553"/>
                  </a:lnTo>
                  <a:lnTo>
                    <a:pt x="488" y="590"/>
                  </a:lnTo>
                  <a:lnTo>
                    <a:pt x="470" y="625"/>
                  </a:lnTo>
                  <a:lnTo>
                    <a:pt x="450" y="656"/>
                  </a:lnTo>
                  <a:lnTo>
                    <a:pt x="424" y="681"/>
                  </a:lnTo>
                  <a:lnTo>
                    <a:pt x="396" y="701"/>
                  </a:lnTo>
                  <a:lnTo>
                    <a:pt x="364" y="716"/>
                  </a:lnTo>
                  <a:lnTo>
                    <a:pt x="328" y="724"/>
                  </a:lnTo>
                  <a:lnTo>
                    <a:pt x="292" y="725"/>
                  </a:lnTo>
                  <a:lnTo>
                    <a:pt x="254" y="718"/>
                  </a:lnTo>
                  <a:lnTo>
                    <a:pt x="218" y="705"/>
                  </a:lnTo>
                  <a:lnTo>
                    <a:pt x="182" y="684"/>
                  </a:lnTo>
                  <a:lnTo>
                    <a:pt x="148" y="658"/>
                  </a:lnTo>
                  <a:lnTo>
                    <a:pt x="117" y="625"/>
                  </a:lnTo>
                  <a:lnTo>
                    <a:pt x="88" y="588"/>
                  </a:lnTo>
                  <a:lnTo>
                    <a:pt x="61" y="545"/>
                  </a:lnTo>
                  <a:lnTo>
                    <a:pt x="40" y="498"/>
                  </a:lnTo>
                  <a:lnTo>
                    <a:pt x="22" y="447"/>
                  </a:lnTo>
                  <a:lnTo>
                    <a:pt x="9" y="398"/>
                  </a:lnTo>
                  <a:lnTo>
                    <a:pt x="2" y="350"/>
                  </a:lnTo>
                  <a:lnTo>
                    <a:pt x="0" y="303"/>
                  </a:lnTo>
                  <a:lnTo>
                    <a:pt x="1" y="257"/>
                  </a:lnTo>
                  <a:lnTo>
                    <a:pt x="7" y="213"/>
                  </a:lnTo>
                  <a:lnTo>
                    <a:pt x="17" y="172"/>
                  </a:lnTo>
                  <a:lnTo>
                    <a:pt x="31" y="135"/>
                  </a:lnTo>
                  <a:lnTo>
                    <a:pt x="49" y="100"/>
                  </a:lnTo>
                  <a:lnTo>
                    <a:pt x="71" y="70"/>
                  </a:lnTo>
                  <a:lnTo>
                    <a:pt x="95" y="45"/>
                  </a:lnTo>
                  <a:lnTo>
                    <a:pt x="124" y="24"/>
                  </a:lnTo>
                  <a:lnTo>
                    <a:pt x="155" y="10"/>
                  </a:lnTo>
                  <a:lnTo>
                    <a:pt x="192" y="1"/>
                  </a:lnTo>
                  <a:lnTo>
                    <a:pt x="229"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sp>
          <p:nvSpPr>
            <p:cNvPr id="99" name="Freeform 16">
              <a:extLst>
                <a:ext uri="{FF2B5EF4-FFF2-40B4-BE49-F238E27FC236}">
                  <a16:creationId xmlns:a16="http://schemas.microsoft.com/office/drawing/2014/main" id="{AD3E2FBE-6033-9B4F-9095-8DC775D62FB4}"/>
                </a:ext>
              </a:extLst>
            </p:cNvPr>
            <p:cNvSpPr>
              <a:spLocks/>
            </p:cNvSpPr>
            <p:nvPr/>
          </p:nvSpPr>
          <p:spPr bwMode="auto">
            <a:xfrm>
              <a:off x="193558" y="3382547"/>
              <a:ext cx="153989" cy="215902"/>
            </a:xfrm>
            <a:custGeom>
              <a:avLst/>
              <a:gdLst/>
              <a:ahLst/>
              <a:cxnLst>
                <a:cxn ang="0">
                  <a:pos x="80" y="0"/>
                </a:cxn>
                <a:cxn ang="0">
                  <a:pos x="102" y="4"/>
                </a:cxn>
                <a:cxn ang="0">
                  <a:pos x="122" y="13"/>
                </a:cxn>
                <a:cxn ang="0">
                  <a:pos x="142" y="29"/>
                </a:cxn>
                <a:cxn ang="0">
                  <a:pos x="160" y="49"/>
                </a:cxn>
                <a:cxn ang="0">
                  <a:pos x="174" y="75"/>
                </a:cxn>
                <a:cxn ang="0">
                  <a:pos x="186" y="104"/>
                </a:cxn>
                <a:cxn ang="0">
                  <a:pos x="192" y="131"/>
                </a:cxn>
                <a:cxn ang="0">
                  <a:pos x="195" y="158"/>
                </a:cxn>
                <a:cxn ang="0">
                  <a:pos x="192" y="183"/>
                </a:cxn>
                <a:cxn ang="0">
                  <a:pos x="187" y="206"/>
                </a:cxn>
                <a:cxn ang="0">
                  <a:pos x="179" y="226"/>
                </a:cxn>
                <a:cxn ang="0">
                  <a:pos x="168" y="245"/>
                </a:cxn>
                <a:cxn ang="0">
                  <a:pos x="154" y="258"/>
                </a:cxn>
                <a:cxn ang="0">
                  <a:pos x="136" y="267"/>
                </a:cxn>
                <a:cxn ang="0">
                  <a:pos x="115" y="271"/>
                </a:cxn>
                <a:cxn ang="0">
                  <a:pos x="93" y="267"/>
                </a:cxn>
                <a:cxn ang="0">
                  <a:pos x="72" y="258"/>
                </a:cxn>
                <a:cxn ang="0">
                  <a:pos x="52" y="242"/>
                </a:cxn>
                <a:cxn ang="0">
                  <a:pos x="34" y="222"/>
                </a:cxn>
                <a:cxn ang="0">
                  <a:pos x="20" y="196"/>
                </a:cxn>
                <a:cxn ang="0">
                  <a:pos x="8" y="166"/>
                </a:cxn>
                <a:cxn ang="0">
                  <a:pos x="2" y="140"/>
                </a:cxn>
                <a:cxn ang="0">
                  <a:pos x="0" y="113"/>
                </a:cxn>
                <a:cxn ang="0">
                  <a:pos x="2" y="88"/>
                </a:cxn>
                <a:cxn ang="0">
                  <a:pos x="7" y="65"/>
                </a:cxn>
                <a:cxn ang="0">
                  <a:pos x="15" y="43"/>
                </a:cxn>
                <a:cxn ang="0">
                  <a:pos x="27" y="26"/>
                </a:cxn>
                <a:cxn ang="0">
                  <a:pos x="41" y="13"/>
                </a:cxn>
                <a:cxn ang="0">
                  <a:pos x="58" y="4"/>
                </a:cxn>
                <a:cxn ang="0">
                  <a:pos x="80" y="0"/>
                </a:cxn>
              </a:cxnLst>
              <a:rect l="0" t="0" r="r" b="b"/>
              <a:pathLst>
                <a:path w="195" h="271">
                  <a:moveTo>
                    <a:pt x="80" y="0"/>
                  </a:moveTo>
                  <a:lnTo>
                    <a:pt x="102" y="4"/>
                  </a:lnTo>
                  <a:lnTo>
                    <a:pt x="122" y="13"/>
                  </a:lnTo>
                  <a:lnTo>
                    <a:pt x="142" y="29"/>
                  </a:lnTo>
                  <a:lnTo>
                    <a:pt x="160" y="49"/>
                  </a:lnTo>
                  <a:lnTo>
                    <a:pt x="174" y="75"/>
                  </a:lnTo>
                  <a:lnTo>
                    <a:pt x="186" y="104"/>
                  </a:lnTo>
                  <a:lnTo>
                    <a:pt x="192" y="131"/>
                  </a:lnTo>
                  <a:lnTo>
                    <a:pt x="195" y="158"/>
                  </a:lnTo>
                  <a:lnTo>
                    <a:pt x="192" y="183"/>
                  </a:lnTo>
                  <a:lnTo>
                    <a:pt x="187" y="206"/>
                  </a:lnTo>
                  <a:lnTo>
                    <a:pt x="179" y="226"/>
                  </a:lnTo>
                  <a:lnTo>
                    <a:pt x="168" y="245"/>
                  </a:lnTo>
                  <a:lnTo>
                    <a:pt x="154" y="258"/>
                  </a:lnTo>
                  <a:lnTo>
                    <a:pt x="136" y="267"/>
                  </a:lnTo>
                  <a:lnTo>
                    <a:pt x="115" y="271"/>
                  </a:lnTo>
                  <a:lnTo>
                    <a:pt x="93" y="267"/>
                  </a:lnTo>
                  <a:lnTo>
                    <a:pt x="72" y="258"/>
                  </a:lnTo>
                  <a:lnTo>
                    <a:pt x="52" y="242"/>
                  </a:lnTo>
                  <a:lnTo>
                    <a:pt x="34" y="222"/>
                  </a:lnTo>
                  <a:lnTo>
                    <a:pt x="20" y="196"/>
                  </a:lnTo>
                  <a:lnTo>
                    <a:pt x="8" y="166"/>
                  </a:lnTo>
                  <a:lnTo>
                    <a:pt x="2" y="140"/>
                  </a:lnTo>
                  <a:lnTo>
                    <a:pt x="0" y="113"/>
                  </a:lnTo>
                  <a:lnTo>
                    <a:pt x="2" y="88"/>
                  </a:lnTo>
                  <a:lnTo>
                    <a:pt x="7" y="65"/>
                  </a:lnTo>
                  <a:lnTo>
                    <a:pt x="15" y="43"/>
                  </a:lnTo>
                  <a:lnTo>
                    <a:pt x="27" y="26"/>
                  </a:lnTo>
                  <a:lnTo>
                    <a:pt x="41" y="13"/>
                  </a:lnTo>
                  <a:lnTo>
                    <a:pt x="58" y="4"/>
                  </a:lnTo>
                  <a:lnTo>
                    <a:pt x="80"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sp>
          <p:nvSpPr>
            <p:cNvPr id="100" name="Freeform 17">
              <a:extLst>
                <a:ext uri="{FF2B5EF4-FFF2-40B4-BE49-F238E27FC236}">
                  <a16:creationId xmlns:a16="http://schemas.microsoft.com/office/drawing/2014/main" id="{CBFD190B-3173-054C-9E13-F316D0761D24}"/>
                </a:ext>
              </a:extLst>
            </p:cNvPr>
            <p:cNvSpPr>
              <a:spLocks/>
            </p:cNvSpPr>
            <p:nvPr/>
          </p:nvSpPr>
          <p:spPr bwMode="auto">
            <a:xfrm>
              <a:off x="60208" y="3525427"/>
              <a:ext cx="134939" cy="187323"/>
            </a:xfrm>
            <a:custGeom>
              <a:avLst/>
              <a:gdLst/>
              <a:ahLst/>
              <a:cxnLst>
                <a:cxn ang="0">
                  <a:pos x="70" y="0"/>
                </a:cxn>
                <a:cxn ang="0">
                  <a:pos x="89" y="3"/>
                </a:cxn>
                <a:cxn ang="0">
                  <a:pos x="107" y="11"/>
                </a:cxn>
                <a:cxn ang="0">
                  <a:pos x="125" y="26"/>
                </a:cxn>
                <a:cxn ang="0">
                  <a:pos x="140" y="44"/>
                </a:cxn>
                <a:cxn ang="0">
                  <a:pos x="153" y="65"/>
                </a:cxn>
                <a:cxn ang="0">
                  <a:pos x="163" y="91"/>
                </a:cxn>
                <a:cxn ang="0">
                  <a:pos x="169" y="118"/>
                </a:cxn>
                <a:cxn ang="0">
                  <a:pos x="170" y="145"/>
                </a:cxn>
                <a:cxn ang="0">
                  <a:pos x="167" y="169"/>
                </a:cxn>
                <a:cxn ang="0">
                  <a:pos x="160" y="192"/>
                </a:cxn>
                <a:cxn ang="0">
                  <a:pos x="151" y="210"/>
                </a:cxn>
                <a:cxn ang="0">
                  <a:pos x="136" y="224"/>
                </a:cxn>
                <a:cxn ang="0">
                  <a:pos x="119" y="234"/>
                </a:cxn>
                <a:cxn ang="0">
                  <a:pos x="101" y="236"/>
                </a:cxn>
                <a:cxn ang="0">
                  <a:pos x="82" y="234"/>
                </a:cxn>
                <a:cxn ang="0">
                  <a:pos x="64" y="226"/>
                </a:cxn>
                <a:cxn ang="0">
                  <a:pos x="46" y="212"/>
                </a:cxn>
                <a:cxn ang="0">
                  <a:pos x="30" y="194"/>
                </a:cxn>
                <a:cxn ang="0">
                  <a:pos x="17" y="171"/>
                </a:cxn>
                <a:cxn ang="0">
                  <a:pos x="7" y="146"/>
                </a:cxn>
                <a:cxn ang="0">
                  <a:pos x="1" y="118"/>
                </a:cxn>
                <a:cxn ang="0">
                  <a:pos x="0" y="92"/>
                </a:cxn>
                <a:cxn ang="0">
                  <a:pos x="3" y="68"/>
                </a:cxn>
                <a:cxn ang="0">
                  <a:pos x="9" y="46"/>
                </a:cxn>
                <a:cxn ang="0">
                  <a:pos x="20" y="27"/>
                </a:cxn>
                <a:cxn ang="0">
                  <a:pos x="34" y="12"/>
                </a:cxn>
                <a:cxn ang="0">
                  <a:pos x="52" y="3"/>
                </a:cxn>
                <a:cxn ang="0">
                  <a:pos x="70" y="0"/>
                </a:cxn>
              </a:cxnLst>
              <a:rect l="0" t="0" r="r" b="b"/>
              <a:pathLst>
                <a:path w="170" h="236">
                  <a:moveTo>
                    <a:pt x="70" y="0"/>
                  </a:moveTo>
                  <a:lnTo>
                    <a:pt x="89" y="3"/>
                  </a:lnTo>
                  <a:lnTo>
                    <a:pt x="107" y="11"/>
                  </a:lnTo>
                  <a:lnTo>
                    <a:pt x="125" y="26"/>
                  </a:lnTo>
                  <a:lnTo>
                    <a:pt x="140" y="44"/>
                  </a:lnTo>
                  <a:lnTo>
                    <a:pt x="153" y="65"/>
                  </a:lnTo>
                  <a:lnTo>
                    <a:pt x="163" y="91"/>
                  </a:lnTo>
                  <a:lnTo>
                    <a:pt x="169" y="118"/>
                  </a:lnTo>
                  <a:lnTo>
                    <a:pt x="170" y="145"/>
                  </a:lnTo>
                  <a:lnTo>
                    <a:pt x="167" y="169"/>
                  </a:lnTo>
                  <a:lnTo>
                    <a:pt x="160" y="192"/>
                  </a:lnTo>
                  <a:lnTo>
                    <a:pt x="151" y="210"/>
                  </a:lnTo>
                  <a:lnTo>
                    <a:pt x="136" y="224"/>
                  </a:lnTo>
                  <a:lnTo>
                    <a:pt x="119" y="234"/>
                  </a:lnTo>
                  <a:lnTo>
                    <a:pt x="101" y="236"/>
                  </a:lnTo>
                  <a:lnTo>
                    <a:pt x="82" y="234"/>
                  </a:lnTo>
                  <a:lnTo>
                    <a:pt x="64" y="226"/>
                  </a:lnTo>
                  <a:lnTo>
                    <a:pt x="46" y="212"/>
                  </a:lnTo>
                  <a:lnTo>
                    <a:pt x="30" y="194"/>
                  </a:lnTo>
                  <a:lnTo>
                    <a:pt x="17" y="171"/>
                  </a:lnTo>
                  <a:lnTo>
                    <a:pt x="7" y="146"/>
                  </a:lnTo>
                  <a:lnTo>
                    <a:pt x="1" y="118"/>
                  </a:lnTo>
                  <a:lnTo>
                    <a:pt x="0" y="92"/>
                  </a:lnTo>
                  <a:lnTo>
                    <a:pt x="3" y="68"/>
                  </a:lnTo>
                  <a:lnTo>
                    <a:pt x="9" y="46"/>
                  </a:lnTo>
                  <a:lnTo>
                    <a:pt x="20" y="27"/>
                  </a:lnTo>
                  <a:lnTo>
                    <a:pt x="34" y="12"/>
                  </a:lnTo>
                  <a:lnTo>
                    <a:pt x="52" y="3"/>
                  </a:lnTo>
                  <a:lnTo>
                    <a:pt x="70"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sp>
          <p:nvSpPr>
            <p:cNvPr id="101" name="Freeform 18">
              <a:extLst>
                <a:ext uri="{FF2B5EF4-FFF2-40B4-BE49-F238E27FC236}">
                  <a16:creationId xmlns:a16="http://schemas.microsoft.com/office/drawing/2014/main" id="{E95CE196-7B4C-BA40-AEB3-F8C36FDDA6A7}"/>
                </a:ext>
              </a:extLst>
            </p:cNvPr>
            <p:cNvSpPr>
              <a:spLocks/>
            </p:cNvSpPr>
            <p:nvPr/>
          </p:nvSpPr>
          <p:spPr bwMode="auto">
            <a:xfrm>
              <a:off x="72906" y="3584163"/>
              <a:ext cx="1187454" cy="2420937"/>
            </a:xfrm>
            <a:custGeom>
              <a:avLst/>
              <a:gdLst/>
              <a:ahLst/>
              <a:cxnLst>
                <a:cxn ang="0">
                  <a:pos x="1110" y="6"/>
                </a:cxn>
                <a:cxn ang="0">
                  <a:pos x="1244" y="37"/>
                </a:cxn>
                <a:cxn ang="0">
                  <a:pos x="1355" y="95"/>
                </a:cxn>
                <a:cxn ang="0">
                  <a:pos x="1438" y="179"/>
                </a:cxn>
                <a:cxn ang="0">
                  <a:pos x="1487" y="291"/>
                </a:cxn>
                <a:cxn ang="0">
                  <a:pos x="1494" y="432"/>
                </a:cxn>
                <a:cxn ang="0">
                  <a:pos x="1454" y="602"/>
                </a:cxn>
                <a:cxn ang="0">
                  <a:pos x="1367" y="825"/>
                </a:cxn>
                <a:cxn ang="0">
                  <a:pos x="1286" y="1005"/>
                </a:cxn>
                <a:cxn ang="0">
                  <a:pos x="1214" y="1170"/>
                </a:cxn>
                <a:cxn ang="0">
                  <a:pos x="1149" y="1353"/>
                </a:cxn>
                <a:cxn ang="0">
                  <a:pos x="1115" y="1519"/>
                </a:cxn>
                <a:cxn ang="0">
                  <a:pos x="1116" y="1689"/>
                </a:cxn>
                <a:cxn ang="0">
                  <a:pos x="1145" y="1877"/>
                </a:cxn>
                <a:cxn ang="0">
                  <a:pos x="1196" y="2067"/>
                </a:cxn>
                <a:cxn ang="0">
                  <a:pos x="1266" y="2244"/>
                </a:cxn>
                <a:cxn ang="0">
                  <a:pos x="1333" y="2437"/>
                </a:cxn>
                <a:cxn ang="0">
                  <a:pos x="1350" y="2605"/>
                </a:cxn>
                <a:cxn ang="0">
                  <a:pos x="1324" y="2749"/>
                </a:cxn>
                <a:cxn ang="0">
                  <a:pos x="1262" y="2866"/>
                </a:cxn>
                <a:cxn ang="0">
                  <a:pos x="1172" y="2955"/>
                </a:cxn>
                <a:cxn ang="0">
                  <a:pos x="1062" y="3016"/>
                </a:cxn>
                <a:cxn ang="0">
                  <a:pos x="940" y="3046"/>
                </a:cxn>
                <a:cxn ang="0">
                  <a:pos x="812" y="3045"/>
                </a:cxn>
                <a:cxn ang="0">
                  <a:pos x="688" y="3013"/>
                </a:cxn>
                <a:cxn ang="0">
                  <a:pos x="573" y="2945"/>
                </a:cxn>
                <a:cxn ang="0">
                  <a:pos x="477" y="2843"/>
                </a:cxn>
                <a:cxn ang="0">
                  <a:pos x="406" y="2704"/>
                </a:cxn>
                <a:cxn ang="0">
                  <a:pos x="369" y="2528"/>
                </a:cxn>
                <a:cxn ang="0">
                  <a:pos x="359" y="2285"/>
                </a:cxn>
                <a:cxn ang="0">
                  <a:pos x="336" y="2007"/>
                </a:cxn>
                <a:cxn ang="0">
                  <a:pos x="289" y="1724"/>
                </a:cxn>
                <a:cxn ang="0">
                  <a:pos x="214" y="1450"/>
                </a:cxn>
                <a:cxn ang="0">
                  <a:pos x="103" y="1203"/>
                </a:cxn>
                <a:cxn ang="0">
                  <a:pos x="17" y="985"/>
                </a:cxn>
                <a:cxn ang="0">
                  <a:pos x="3" y="773"/>
                </a:cxn>
                <a:cxn ang="0">
                  <a:pos x="51" y="576"/>
                </a:cxn>
                <a:cxn ang="0">
                  <a:pos x="153" y="396"/>
                </a:cxn>
                <a:cxn ang="0">
                  <a:pos x="304" y="243"/>
                </a:cxn>
                <a:cxn ang="0">
                  <a:pos x="495" y="122"/>
                </a:cxn>
                <a:cxn ang="0">
                  <a:pos x="717" y="38"/>
                </a:cxn>
                <a:cxn ang="0">
                  <a:pos x="906" y="5"/>
                </a:cxn>
              </a:cxnLst>
              <a:rect l="0" t="0" r="r" b="b"/>
              <a:pathLst>
                <a:path w="1496" h="3050">
                  <a:moveTo>
                    <a:pt x="1010" y="0"/>
                  </a:moveTo>
                  <a:lnTo>
                    <a:pt x="1061" y="1"/>
                  </a:lnTo>
                  <a:lnTo>
                    <a:pt x="1110" y="6"/>
                  </a:lnTo>
                  <a:lnTo>
                    <a:pt x="1156" y="13"/>
                  </a:lnTo>
                  <a:lnTo>
                    <a:pt x="1202" y="24"/>
                  </a:lnTo>
                  <a:lnTo>
                    <a:pt x="1244" y="37"/>
                  </a:lnTo>
                  <a:lnTo>
                    <a:pt x="1284" y="54"/>
                  </a:lnTo>
                  <a:lnTo>
                    <a:pt x="1321" y="72"/>
                  </a:lnTo>
                  <a:lnTo>
                    <a:pt x="1355" y="95"/>
                  </a:lnTo>
                  <a:lnTo>
                    <a:pt x="1386" y="120"/>
                  </a:lnTo>
                  <a:lnTo>
                    <a:pt x="1414" y="148"/>
                  </a:lnTo>
                  <a:lnTo>
                    <a:pt x="1438" y="179"/>
                  </a:lnTo>
                  <a:lnTo>
                    <a:pt x="1459" y="214"/>
                  </a:lnTo>
                  <a:lnTo>
                    <a:pt x="1474" y="252"/>
                  </a:lnTo>
                  <a:lnTo>
                    <a:pt x="1487" y="291"/>
                  </a:lnTo>
                  <a:lnTo>
                    <a:pt x="1494" y="336"/>
                  </a:lnTo>
                  <a:lnTo>
                    <a:pt x="1496" y="382"/>
                  </a:lnTo>
                  <a:lnTo>
                    <a:pt x="1494" y="432"/>
                  </a:lnTo>
                  <a:lnTo>
                    <a:pt x="1487" y="485"/>
                  </a:lnTo>
                  <a:lnTo>
                    <a:pt x="1473" y="542"/>
                  </a:lnTo>
                  <a:lnTo>
                    <a:pt x="1454" y="602"/>
                  </a:lnTo>
                  <a:lnTo>
                    <a:pt x="1425" y="683"/>
                  </a:lnTo>
                  <a:lnTo>
                    <a:pt x="1396" y="756"/>
                  </a:lnTo>
                  <a:lnTo>
                    <a:pt x="1367" y="825"/>
                  </a:lnTo>
                  <a:lnTo>
                    <a:pt x="1339" y="888"/>
                  </a:lnTo>
                  <a:lnTo>
                    <a:pt x="1313" y="948"/>
                  </a:lnTo>
                  <a:lnTo>
                    <a:pt x="1286" y="1005"/>
                  </a:lnTo>
                  <a:lnTo>
                    <a:pt x="1261" y="1059"/>
                  </a:lnTo>
                  <a:lnTo>
                    <a:pt x="1237" y="1114"/>
                  </a:lnTo>
                  <a:lnTo>
                    <a:pt x="1214" y="1170"/>
                  </a:lnTo>
                  <a:lnTo>
                    <a:pt x="1191" y="1227"/>
                  </a:lnTo>
                  <a:lnTo>
                    <a:pt x="1169" y="1288"/>
                  </a:lnTo>
                  <a:lnTo>
                    <a:pt x="1149" y="1353"/>
                  </a:lnTo>
                  <a:lnTo>
                    <a:pt x="1129" y="1423"/>
                  </a:lnTo>
                  <a:lnTo>
                    <a:pt x="1121" y="1468"/>
                  </a:lnTo>
                  <a:lnTo>
                    <a:pt x="1115" y="1519"/>
                  </a:lnTo>
                  <a:lnTo>
                    <a:pt x="1113" y="1573"/>
                  </a:lnTo>
                  <a:lnTo>
                    <a:pt x="1113" y="1630"/>
                  </a:lnTo>
                  <a:lnTo>
                    <a:pt x="1116" y="1689"/>
                  </a:lnTo>
                  <a:lnTo>
                    <a:pt x="1123" y="1750"/>
                  </a:lnTo>
                  <a:lnTo>
                    <a:pt x="1133" y="1813"/>
                  </a:lnTo>
                  <a:lnTo>
                    <a:pt x="1145" y="1877"/>
                  </a:lnTo>
                  <a:lnTo>
                    <a:pt x="1160" y="1941"/>
                  </a:lnTo>
                  <a:lnTo>
                    <a:pt x="1176" y="2004"/>
                  </a:lnTo>
                  <a:lnTo>
                    <a:pt x="1196" y="2067"/>
                  </a:lnTo>
                  <a:lnTo>
                    <a:pt x="1218" y="2128"/>
                  </a:lnTo>
                  <a:lnTo>
                    <a:pt x="1240" y="2188"/>
                  </a:lnTo>
                  <a:lnTo>
                    <a:pt x="1266" y="2244"/>
                  </a:lnTo>
                  <a:lnTo>
                    <a:pt x="1295" y="2312"/>
                  </a:lnTo>
                  <a:lnTo>
                    <a:pt x="1316" y="2375"/>
                  </a:lnTo>
                  <a:lnTo>
                    <a:pt x="1333" y="2437"/>
                  </a:lnTo>
                  <a:lnTo>
                    <a:pt x="1344" y="2496"/>
                  </a:lnTo>
                  <a:lnTo>
                    <a:pt x="1350" y="2552"/>
                  </a:lnTo>
                  <a:lnTo>
                    <a:pt x="1350" y="2605"/>
                  </a:lnTo>
                  <a:lnTo>
                    <a:pt x="1345" y="2656"/>
                  </a:lnTo>
                  <a:lnTo>
                    <a:pt x="1337" y="2704"/>
                  </a:lnTo>
                  <a:lnTo>
                    <a:pt x="1324" y="2749"/>
                  </a:lnTo>
                  <a:lnTo>
                    <a:pt x="1307" y="2791"/>
                  </a:lnTo>
                  <a:lnTo>
                    <a:pt x="1286" y="2830"/>
                  </a:lnTo>
                  <a:lnTo>
                    <a:pt x="1262" y="2866"/>
                  </a:lnTo>
                  <a:lnTo>
                    <a:pt x="1234" y="2898"/>
                  </a:lnTo>
                  <a:lnTo>
                    <a:pt x="1204" y="2928"/>
                  </a:lnTo>
                  <a:lnTo>
                    <a:pt x="1172" y="2955"/>
                  </a:lnTo>
                  <a:lnTo>
                    <a:pt x="1138" y="2979"/>
                  </a:lnTo>
                  <a:lnTo>
                    <a:pt x="1100" y="2999"/>
                  </a:lnTo>
                  <a:lnTo>
                    <a:pt x="1062" y="3016"/>
                  </a:lnTo>
                  <a:lnTo>
                    <a:pt x="1022" y="3030"/>
                  </a:lnTo>
                  <a:lnTo>
                    <a:pt x="981" y="3039"/>
                  </a:lnTo>
                  <a:lnTo>
                    <a:pt x="940" y="3046"/>
                  </a:lnTo>
                  <a:lnTo>
                    <a:pt x="898" y="3050"/>
                  </a:lnTo>
                  <a:lnTo>
                    <a:pt x="854" y="3050"/>
                  </a:lnTo>
                  <a:lnTo>
                    <a:pt x="812" y="3045"/>
                  </a:lnTo>
                  <a:lnTo>
                    <a:pt x="770" y="3038"/>
                  </a:lnTo>
                  <a:lnTo>
                    <a:pt x="728" y="3027"/>
                  </a:lnTo>
                  <a:lnTo>
                    <a:pt x="688" y="3013"/>
                  </a:lnTo>
                  <a:lnTo>
                    <a:pt x="648" y="2993"/>
                  </a:lnTo>
                  <a:lnTo>
                    <a:pt x="609" y="2972"/>
                  </a:lnTo>
                  <a:lnTo>
                    <a:pt x="573" y="2945"/>
                  </a:lnTo>
                  <a:lnTo>
                    <a:pt x="538" y="2915"/>
                  </a:lnTo>
                  <a:lnTo>
                    <a:pt x="507" y="2881"/>
                  </a:lnTo>
                  <a:lnTo>
                    <a:pt x="477" y="2843"/>
                  </a:lnTo>
                  <a:lnTo>
                    <a:pt x="450" y="2801"/>
                  </a:lnTo>
                  <a:lnTo>
                    <a:pt x="426" y="2755"/>
                  </a:lnTo>
                  <a:lnTo>
                    <a:pt x="406" y="2704"/>
                  </a:lnTo>
                  <a:lnTo>
                    <a:pt x="390" y="2650"/>
                  </a:lnTo>
                  <a:lnTo>
                    <a:pt x="377" y="2591"/>
                  </a:lnTo>
                  <a:lnTo>
                    <a:pt x="369" y="2528"/>
                  </a:lnTo>
                  <a:lnTo>
                    <a:pt x="365" y="2461"/>
                  </a:lnTo>
                  <a:lnTo>
                    <a:pt x="362" y="2374"/>
                  </a:lnTo>
                  <a:lnTo>
                    <a:pt x="359" y="2285"/>
                  </a:lnTo>
                  <a:lnTo>
                    <a:pt x="353" y="2194"/>
                  </a:lnTo>
                  <a:lnTo>
                    <a:pt x="345" y="2101"/>
                  </a:lnTo>
                  <a:lnTo>
                    <a:pt x="336" y="2007"/>
                  </a:lnTo>
                  <a:lnTo>
                    <a:pt x="322" y="1913"/>
                  </a:lnTo>
                  <a:lnTo>
                    <a:pt x="307" y="1818"/>
                  </a:lnTo>
                  <a:lnTo>
                    <a:pt x="289" y="1724"/>
                  </a:lnTo>
                  <a:lnTo>
                    <a:pt x="267" y="1631"/>
                  </a:lnTo>
                  <a:lnTo>
                    <a:pt x="243" y="1539"/>
                  </a:lnTo>
                  <a:lnTo>
                    <a:pt x="214" y="1450"/>
                  </a:lnTo>
                  <a:lnTo>
                    <a:pt x="181" y="1365"/>
                  </a:lnTo>
                  <a:lnTo>
                    <a:pt x="144" y="1282"/>
                  </a:lnTo>
                  <a:lnTo>
                    <a:pt x="103" y="1203"/>
                  </a:lnTo>
                  <a:lnTo>
                    <a:pt x="67" y="1130"/>
                  </a:lnTo>
                  <a:lnTo>
                    <a:pt x="38" y="1058"/>
                  </a:lnTo>
                  <a:lnTo>
                    <a:pt x="17" y="985"/>
                  </a:lnTo>
                  <a:lnTo>
                    <a:pt x="5" y="913"/>
                  </a:lnTo>
                  <a:lnTo>
                    <a:pt x="0" y="843"/>
                  </a:lnTo>
                  <a:lnTo>
                    <a:pt x="3" y="773"/>
                  </a:lnTo>
                  <a:lnTo>
                    <a:pt x="11" y="706"/>
                  </a:lnTo>
                  <a:lnTo>
                    <a:pt x="28" y="640"/>
                  </a:lnTo>
                  <a:lnTo>
                    <a:pt x="51" y="576"/>
                  </a:lnTo>
                  <a:lnTo>
                    <a:pt x="79" y="513"/>
                  </a:lnTo>
                  <a:lnTo>
                    <a:pt x="114" y="454"/>
                  </a:lnTo>
                  <a:lnTo>
                    <a:pt x="153" y="396"/>
                  </a:lnTo>
                  <a:lnTo>
                    <a:pt x="199" y="342"/>
                  </a:lnTo>
                  <a:lnTo>
                    <a:pt x="250" y="291"/>
                  </a:lnTo>
                  <a:lnTo>
                    <a:pt x="304" y="243"/>
                  </a:lnTo>
                  <a:lnTo>
                    <a:pt x="365" y="199"/>
                  </a:lnTo>
                  <a:lnTo>
                    <a:pt x="427" y="159"/>
                  </a:lnTo>
                  <a:lnTo>
                    <a:pt x="495" y="122"/>
                  </a:lnTo>
                  <a:lnTo>
                    <a:pt x="566" y="90"/>
                  </a:lnTo>
                  <a:lnTo>
                    <a:pt x="641" y="61"/>
                  </a:lnTo>
                  <a:lnTo>
                    <a:pt x="717" y="38"/>
                  </a:lnTo>
                  <a:lnTo>
                    <a:pt x="798" y="20"/>
                  </a:lnTo>
                  <a:lnTo>
                    <a:pt x="852" y="11"/>
                  </a:lnTo>
                  <a:lnTo>
                    <a:pt x="906" y="5"/>
                  </a:lnTo>
                  <a:lnTo>
                    <a:pt x="959" y="1"/>
                  </a:lnTo>
                  <a:lnTo>
                    <a:pt x="1010" y="0"/>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grpSp>
      <p:sp>
        <p:nvSpPr>
          <p:cNvPr id="102" name="Freeform 150">
            <a:extLst>
              <a:ext uri="{FF2B5EF4-FFF2-40B4-BE49-F238E27FC236}">
                <a16:creationId xmlns:a16="http://schemas.microsoft.com/office/drawing/2014/main" id="{F8EA509E-702C-3A4C-9DEB-08916B3F38BB}"/>
              </a:ext>
            </a:extLst>
          </p:cNvPr>
          <p:cNvSpPr>
            <a:spLocks/>
          </p:cNvSpPr>
          <p:nvPr/>
        </p:nvSpPr>
        <p:spPr bwMode="auto">
          <a:xfrm>
            <a:off x="6785047" y="4278702"/>
            <a:ext cx="487617" cy="487617"/>
          </a:xfrm>
          <a:custGeom>
            <a:avLst/>
            <a:gdLst/>
            <a:ahLst/>
            <a:cxnLst>
              <a:cxn ang="0">
                <a:pos x="1993" y="51"/>
              </a:cxn>
              <a:cxn ang="0">
                <a:pos x="2343" y="269"/>
              </a:cxn>
              <a:cxn ang="0">
                <a:pos x="2592" y="578"/>
              </a:cxn>
              <a:cxn ang="0">
                <a:pos x="2685" y="890"/>
              </a:cxn>
              <a:cxn ang="0">
                <a:pos x="2635" y="1229"/>
              </a:cxn>
              <a:cxn ang="0">
                <a:pos x="2443" y="1513"/>
              </a:cxn>
              <a:cxn ang="0">
                <a:pos x="2253" y="1681"/>
              </a:cxn>
              <a:cxn ang="0">
                <a:pos x="2488" y="1790"/>
              </a:cxn>
              <a:cxn ang="0">
                <a:pos x="2763" y="1851"/>
              </a:cxn>
              <a:cxn ang="0">
                <a:pos x="3001" y="1850"/>
              </a:cxn>
              <a:cxn ang="0">
                <a:pos x="3139" y="1830"/>
              </a:cxn>
              <a:cxn ang="0">
                <a:pos x="3172" y="2025"/>
              </a:cxn>
              <a:cxn ang="0">
                <a:pos x="3049" y="2048"/>
              </a:cxn>
              <a:cxn ang="0">
                <a:pos x="2815" y="2055"/>
              </a:cxn>
              <a:cxn ang="0">
                <a:pos x="2436" y="1976"/>
              </a:cxn>
              <a:cxn ang="0">
                <a:pos x="2190" y="1888"/>
              </a:cxn>
              <a:cxn ang="0">
                <a:pos x="2482" y="2057"/>
              </a:cxn>
              <a:cxn ang="0">
                <a:pos x="2776" y="2167"/>
              </a:cxn>
              <a:cxn ang="0">
                <a:pos x="2998" y="2202"/>
              </a:cxn>
              <a:cxn ang="0">
                <a:pos x="3115" y="2199"/>
              </a:cxn>
              <a:cxn ang="0">
                <a:pos x="3122" y="2366"/>
              </a:cxn>
              <a:cxn ang="0">
                <a:pos x="3031" y="2368"/>
              </a:cxn>
              <a:cxn ang="0">
                <a:pos x="2804" y="2353"/>
              </a:cxn>
              <a:cxn ang="0">
                <a:pos x="2513" y="2291"/>
              </a:cxn>
              <a:cxn ang="0">
                <a:pos x="2228" y="2152"/>
              </a:cxn>
              <a:cxn ang="0">
                <a:pos x="2139" y="2124"/>
              </a:cxn>
              <a:cxn ang="0">
                <a:pos x="2179" y="2182"/>
              </a:cxn>
              <a:cxn ang="0">
                <a:pos x="2281" y="2313"/>
              </a:cxn>
              <a:cxn ang="0">
                <a:pos x="2425" y="2592"/>
              </a:cxn>
              <a:cxn ang="0">
                <a:pos x="2499" y="2861"/>
              </a:cxn>
              <a:cxn ang="0">
                <a:pos x="2480" y="3105"/>
              </a:cxn>
              <a:cxn ang="0">
                <a:pos x="2419" y="3361"/>
              </a:cxn>
              <a:cxn ang="0">
                <a:pos x="2138" y="3442"/>
              </a:cxn>
              <a:cxn ang="0">
                <a:pos x="2169" y="3383"/>
              </a:cxn>
              <a:cxn ang="0">
                <a:pos x="2228" y="3227"/>
              </a:cxn>
              <a:cxn ang="0">
                <a:pos x="2277" y="3014"/>
              </a:cxn>
              <a:cxn ang="0">
                <a:pos x="2270" y="2784"/>
              </a:cxn>
              <a:cxn ang="0">
                <a:pos x="2166" y="2571"/>
              </a:cxn>
              <a:cxn ang="0">
                <a:pos x="2130" y="2817"/>
              </a:cxn>
              <a:cxn ang="0">
                <a:pos x="2053" y="3171"/>
              </a:cxn>
              <a:cxn ang="0">
                <a:pos x="1893" y="3454"/>
              </a:cxn>
              <a:cxn ang="0">
                <a:pos x="1689" y="3624"/>
              </a:cxn>
              <a:cxn ang="0">
                <a:pos x="1409" y="3717"/>
              </a:cxn>
              <a:cxn ang="0">
                <a:pos x="1084" y="3711"/>
              </a:cxn>
              <a:cxn ang="0">
                <a:pos x="686" y="3597"/>
              </a:cxn>
              <a:cxn ang="0">
                <a:pos x="385" y="3401"/>
              </a:cxn>
              <a:cxn ang="0">
                <a:pos x="164" y="3116"/>
              </a:cxn>
              <a:cxn ang="0">
                <a:pos x="30" y="2735"/>
              </a:cxn>
              <a:cxn ang="0">
                <a:pos x="2" y="2286"/>
              </a:cxn>
              <a:cxn ang="0">
                <a:pos x="98" y="1721"/>
              </a:cxn>
              <a:cxn ang="0">
                <a:pos x="310" y="1168"/>
              </a:cxn>
              <a:cxn ang="0">
                <a:pos x="615" y="675"/>
              </a:cxn>
              <a:cxn ang="0">
                <a:pos x="989" y="286"/>
              </a:cxn>
              <a:cxn ang="0">
                <a:pos x="1381" y="59"/>
              </a:cxn>
            </a:cxnLst>
            <a:rect l="0" t="0" r="r" b="b"/>
            <a:pathLst>
              <a:path w="3183" h="3726">
                <a:moveTo>
                  <a:pt x="1705" y="0"/>
                </a:moveTo>
                <a:lnTo>
                  <a:pt x="1777" y="3"/>
                </a:lnTo>
                <a:lnTo>
                  <a:pt x="1849" y="13"/>
                </a:lnTo>
                <a:lnTo>
                  <a:pt x="1920" y="29"/>
                </a:lnTo>
                <a:lnTo>
                  <a:pt x="1993" y="51"/>
                </a:lnTo>
                <a:lnTo>
                  <a:pt x="2064" y="79"/>
                </a:lnTo>
                <a:lnTo>
                  <a:pt x="2135" y="117"/>
                </a:lnTo>
                <a:lnTo>
                  <a:pt x="2205" y="160"/>
                </a:lnTo>
                <a:lnTo>
                  <a:pt x="2273" y="210"/>
                </a:lnTo>
                <a:lnTo>
                  <a:pt x="2343" y="269"/>
                </a:lnTo>
                <a:lnTo>
                  <a:pt x="2407" y="329"/>
                </a:lnTo>
                <a:lnTo>
                  <a:pt x="2463" y="390"/>
                </a:lnTo>
                <a:lnTo>
                  <a:pt x="2513" y="452"/>
                </a:lnTo>
                <a:lnTo>
                  <a:pt x="2556" y="514"/>
                </a:lnTo>
                <a:lnTo>
                  <a:pt x="2592" y="578"/>
                </a:lnTo>
                <a:lnTo>
                  <a:pt x="2622" y="640"/>
                </a:lnTo>
                <a:lnTo>
                  <a:pt x="2646" y="703"/>
                </a:lnTo>
                <a:lnTo>
                  <a:pt x="2665" y="766"/>
                </a:lnTo>
                <a:lnTo>
                  <a:pt x="2677" y="828"/>
                </a:lnTo>
                <a:lnTo>
                  <a:pt x="2685" y="890"/>
                </a:lnTo>
                <a:lnTo>
                  <a:pt x="2688" y="951"/>
                </a:lnTo>
                <a:lnTo>
                  <a:pt x="2684" y="1024"/>
                </a:lnTo>
                <a:lnTo>
                  <a:pt x="2674" y="1095"/>
                </a:lnTo>
                <a:lnTo>
                  <a:pt x="2657" y="1163"/>
                </a:lnTo>
                <a:lnTo>
                  <a:pt x="2635" y="1229"/>
                </a:lnTo>
                <a:lnTo>
                  <a:pt x="2606" y="1293"/>
                </a:lnTo>
                <a:lnTo>
                  <a:pt x="2572" y="1354"/>
                </a:lnTo>
                <a:lnTo>
                  <a:pt x="2534" y="1410"/>
                </a:lnTo>
                <a:lnTo>
                  <a:pt x="2490" y="1463"/>
                </a:lnTo>
                <a:lnTo>
                  <a:pt x="2443" y="1513"/>
                </a:lnTo>
                <a:lnTo>
                  <a:pt x="2392" y="1558"/>
                </a:lnTo>
                <a:lnTo>
                  <a:pt x="2337" y="1598"/>
                </a:lnTo>
                <a:lnTo>
                  <a:pt x="2279" y="1634"/>
                </a:lnTo>
                <a:lnTo>
                  <a:pt x="2218" y="1663"/>
                </a:lnTo>
                <a:lnTo>
                  <a:pt x="2253" y="1681"/>
                </a:lnTo>
                <a:lnTo>
                  <a:pt x="2292" y="1699"/>
                </a:lnTo>
                <a:lnTo>
                  <a:pt x="2334" y="1721"/>
                </a:lnTo>
                <a:lnTo>
                  <a:pt x="2382" y="1742"/>
                </a:lnTo>
                <a:lnTo>
                  <a:pt x="2433" y="1767"/>
                </a:lnTo>
                <a:lnTo>
                  <a:pt x="2488" y="1790"/>
                </a:lnTo>
                <a:lnTo>
                  <a:pt x="2543" y="1809"/>
                </a:lnTo>
                <a:lnTo>
                  <a:pt x="2598" y="1824"/>
                </a:lnTo>
                <a:lnTo>
                  <a:pt x="2655" y="1836"/>
                </a:lnTo>
                <a:lnTo>
                  <a:pt x="2710" y="1844"/>
                </a:lnTo>
                <a:lnTo>
                  <a:pt x="2763" y="1851"/>
                </a:lnTo>
                <a:lnTo>
                  <a:pt x="2816" y="1853"/>
                </a:lnTo>
                <a:lnTo>
                  <a:pt x="2867" y="1855"/>
                </a:lnTo>
                <a:lnTo>
                  <a:pt x="2914" y="1854"/>
                </a:lnTo>
                <a:lnTo>
                  <a:pt x="2959" y="1852"/>
                </a:lnTo>
                <a:lnTo>
                  <a:pt x="3001" y="1850"/>
                </a:lnTo>
                <a:lnTo>
                  <a:pt x="3038" y="1846"/>
                </a:lnTo>
                <a:lnTo>
                  <a:pt x="3071" y="1842"/>
                </a:lnTo>
                <a:lnTo>
                  <a:pt x="3099" y="1837"/>
                </a:lnTo>
                <a:lnTo>
                  <a:pt x="3122" y="1834"/>
                </a:lnTo>
                <a:lnTo>
                  <a:pt x="3139" y="1830"/>
                </a:lnTo>
                <a:lnTo>
                  <a:pt x="3149" y="1828"/>
                </a:lnTo>
                <a:lnTo>
                  <a:pt x="3152" y="1828"/>
                </a:lnTo>
                <a:lnTo>
                  <a:pt x="3183" y="2020"/>
                </a:lnTo>
                <a:lnTo>
                  <a:pt x="3181" y="2021"/>
                </a:lnTo>
                <a:lnTo>
                  <a:pt x="3172" y="2025"/>
                </a:lnTo>
                <a:lnTo>
                  <a:pt x="3157" y="2028"/>
                </a:lnTo>
                <a:lnTo>
                  <a:pt x="3138" y="2033"/>
                </a:lnTo>
                <a:lnTo>
                  <a:pt x="3113" y="2038"/>
                </a:lnTo>
                <a:lnTo>
                  <a:pt x="3084" y="2044"/>
                </a:lnTo>
                <a:lnTo>
                  <a:pt x="3049" y="2048"/>
                </a:lnTo>
                <a:lnTo>
                  <a:pt x="3010" y="2053"/>
                </a:lnTo>
                <a:lnTo>
                  <a:pt x="2967" y="2056"/>
                </a:lnTo>
                <a:lnTo>
                  <a:pt x="2920" y="2057"/>
                </a:lnTo>
                <a:lnTo>
                  <a:pt x="2869" y="2057"/>
                </a:lnTo>
                <a:lnTo>
                  <a:pt x="2815" y="2055"/>
                </a:lnTo>
                <a:lnTo>
                  <a:pt x="2758" y="2050"/>
                </a:lnTo>
                <a:lnTo>
                  <a:pt x="2697" y="2040"/>
                </a:lnTo>
                <a:lnTo>
                  <a:pt x="2607" y="2024"/>
                </a:lnTo>
                <a:lnTo>
                  <a:pt x="2521" y="2002"/>
                </a:lnTo>
                <a:lnTo>
                  <a:pt x="2436" y="1976"/>
                </a:lnTo>
                <a:lnTo>
                  <a:pt x="2356" y="1948"/>
                </a:lnTo>
                <a:lnTo>
                  <a:pt x="2279" y="1918"/>
                </a:lnTo>
                <a:lnTo>
                  <a:pt x="2207" y="1887"/>
                </a:lnTo>
                <a:lnTo>
                  <a:pt x="2140" y="1855"/>
                </a:lnTo>
                <a:lnTo>
                  <a:pt x="2190" y="1888"/>
                </a:lnTo>
                <a:lnTo>
                  <a:pt x="2244" y="1923"/>
                </a:lnTo>
                <a:lnTo>
                  <a:pt x="2302" y="1958"/>
                </a:lnTo>
                <a:lnTo>
                  <a:pt x="2360" y="1992"/>
                </a:lnTo>
                <a:lnTo>
                  <a:pt x="2421" y="2026"/>
                </a:lnTo>
                <a:lnTo>
                  <a:pt x="2482" y="2057"/>
                </a:lnTo>
                <a:lnTo>
                  <a:pt x="2543" y="2087"/>
                </a:lnTo>
                <a:lnTo>
                  <a:pt x="2603" y="2114"/>
                </a:lnTo>
                <a:lnTo>
                  <a:pt x="2660" y="2135"/>
                </a:lnTo>
                <a:lnTo>
                  <a:pt x="2717" y="2152"/>
                </a:lnTo>
                <a:lnTo>
                  <a:pt x="2776" y="2167"/>
                </a:lnTo>
                <a:lnTo>
                  <a:pt x="2829" y="2179"/>
                </a:lnTo>
                <a:lnTo>
                  <a:pt x="2878" y="2188"/>
                </a:lnTo>
                <a:lnTo>
                  <a:pt x="2922" y="2194"/>
                </a:lnTo>
                <a:lnTo>
                  <a:pt x="2963" y="2200"/>
                </a:lnTo>
                <a:lnTo>
                  <a:pt x="2998" y="2202"/>
                </a:lnTo>
                <a:lnTo>
                  <a:pt x="3029" y="2203"/>
                </a:lnTo>
                <a:lnTo>
                  <a:pt x="3058" y="2203"/>
                </a:lnTo>
                <a:lnTo>
                  <a:pt x="3080" y="2202"/>
                </a:lnTo>
                <a:lnTo>
                  <a:pt x="3101" y="2201"/>
                </a:lnTo>
                <a:lnTo>
                  <a:pt x="3115" y="2199"/>
                </a:lnTo>
                <a:lnTo>
                  <a:pt x="3128" y="2196"/>
                </a:lnTo>
                <a:lnTo>
                  <a:pt x="3137" y="2195"/>
                </a:lnTo>
                <a:lnTo>
                  <a:pt x="3141" y="2194"/>
                </a:lnTo>
                <a:lnTo>
                  <a:pt x="3142" y="2193"/>
                </a:lnTo>
                <a:lnTo>
                  <a:pt x="3122" y="2366"/>
                </a:lnTo>
                <a:lnTo>
                  <a:pt x="3119" y="2366"/>
                </a:lnTo>
                <a:lnTo>
                  <a:pt x="3106" y="2367"/>
                </a:lnTo>
                <a:lnTo>
                  <a:pt x="3088" y="2367"/>
                </a:lnTo>
                <a:lnTo>
                  <a:pt x="3062" y="2368"/>
                </a:lnTo>
                <a:lnTo>
                  <a:pt x="3031" y="2368"/>
                </a:lnTo>
                <a:lnTo>
                  <a:pt x="2994" y="2367"/>
                </a:lnTo>
                <a:lnTo>
                  <a:pt x="2953" y="2366"/>
                </a:lnTo>
                <a:lnTo>
                  <a:pt x="2906" y="2362"/>
                </a:lnTo>
                <a:lnTo>
                  <a:pt x="2857" y="2359"/>
                </a:lnTo>
                <a:lnTo>
                  <a:pt x="2804" y="2353"/>
                </a:lnTo>
                <a:lnTo>
                  <a:pt x="2748" y="2346"/>
                </a:lnTo>
                <a:lnTo>
                  <a:pt x="2691" y="2335"/>
                </a:lnTo>
                <a:lnTo>
                  <a:pt x="2632" y="2323"/>
                </a:lnTo>
                <a:lnTo>
                  <a:pt x="2572" y="2308"/>
                </a:lnTo>
                <a:lnTo>
                  <a:pt x="2513" y="2291"/>
                </a:lnTo>
                <a:lnTo>
                  <a:pt x="2453" y="2271"/>
                </a:lnTo>
                <a:lnTo>
                  <a:pt x="2394" y="2246"/>
                </a:lnTo>
                <a:lnTo>
                  <a:pt x="2337" y="2219"/>
                </a:lnTo>
                <a:lnTo>
                  <a:pt x="2281" y="2187"/>
                </a:lnTo>
                <a:lnTo>
                  <a:pt x="2228" y="2152"/>
                </a:lnTo>
                <a:lnTo>
                  <a:pt x="2179" y="2112"/>
                </a:lnTo>
                <a:lnTo>
                  <a:pt x="2154" y="2090"/>
                </a:lnTo>
                <a:lnTo>
                  <a:pt x="2126" y="2070"/>
                </a:lnTo>
                <a:lnTo>
                  <a:pt x="2131" y="2098"/>
                </a:lnTo>
                <a:lnTo>
                  <a:pt x="2139" y="2124"/>
                </a:lnTo>
                <a:lnTo>
                  <a:pt x="2148" y="2146"/>
                </a:lnTo>
                <a:lnTo>
                  <a:pt x="2158" y="2162"/>
                </a:lnTo>
                <a:lnTo>
                  <a:pt x="2162" y="2165"/>
                </a:lnTo>
                <a:lnTo>
                  <a:pt x="2169" y="2172"/>
                </a:lnTo>
                <a:lnTo>
                  <a:pt x="2179" y="2182"/>
                </a:lnTo>
                <a:lnTo>
                  <a:pt x="2193" y="2198"/>
                </a:lnTo>
                <a:lnTo>
                  <a:pt x="2211" y="2218"/>
                </a:lnTo>
                <a:lnTo>
                  <a:pt x="2232" y="2244"/>
                </a:lnTo>
                <a:lnTo>
                  <a:pt x="2255" y="2275"/>
                </a:lnTo>
                <a:lnTo>
                  <a:pt x="2281" y="2313"/>
                </a:lnTo>
                <a:lnTo>
                  <a:pt x="2307" y="2356"/>
                </a:lnTo>
                <a:lnTo>
                  <a:pt x="2337" y="2405"/>
                </a:lnTo>
                <a:lnTo>
                  <a:pt x="2365" y="2461"/>
                </a:lnTo>
                <a:lnTo>
                  <a:pt x="2395" y="2523"/>
                </a:lnTo>
                <a:lnTo>
                  <a:pt x="2425" y="2592"/>
                </a:lnTo>
                <a:lnTo>
                  <a:pt x="2455" y="2669"/>
                </a:lnTo>
                <a:lnTo>
                  <a:pt x="2483" y="2752"/>
                </a:lnTo>
                <a:lnTo>
                  <a:pt x="2491" y="2784"/>
                </a:lnTo>
                <a:lnTo>
                  <a:pt x="2497" y="2820"/>
                </a:lnTo>
                <a:lnTo>
                  <a:pt x="2499" y="2861"/>
                </a:lnTo>
                <a:lnTo>
                  <a:pt x="2500" y="2905"/>
                </a:lnTo>
                <a:lnTo>
                  <a:pt x="2498" y="2952"/>
                </a:lnTo>
                <a:lnTo>
                  <a:pt x="2493" y="3001"/>
                </a:lnTo>
                <a:lnTo>
                  <a:pt x="2488" y="3053"/>
                </a:lnTo>
                <a:lnTo>
                  <a:pt x="2480" y="3105"/>
                </a:lnTo>
                <a:lnTo>
                  <a:pt x="2471" y="3158"/>
                </a:lnTo>
                <a:lnTo>
                  <a:pt x="2460" y="3210"/>
                </a:lnTo>
                <a:lnTo>
                  <a:pt x="2447" y="3262"/>
                </a:lnTo>
                <a:lnTo>
                  <a:pt x="2434" y="3313"/>
                </a:lnTo>
                <a:lnTo>
                  <a:pt x="2419" y="3361"/>
                </a:lnTo>
                <a:lnTo>
                  <a:pt x="2403" y="3407"/>
                </a:lnTo>
                <a:lnTo>
                  <a:pt x="2386" y="3450"/>
                </a:lnTo>
                <a:lnTo>
                  <a:pt x="2369" y="3489"/>
                </a:lnTo>
                <a:lnTo>
                  <a:pt x="2351" y="3524"/>
                </a:lnTo>
                <a:lnTo>
                  <a:pt x="2138" y="3442"/>
                </a:lnTo>
                <a:lnTo>
                  <a:pt x="2140" y="3440"/>
                </a:lnTo>
                <a:lnTo>
                  <a:pt x="2144" y="3432"/>
                </a:lnTo>
                <a:lnTo>
                  <a:pt x="2150" y="3420"/>
                </a:lnTo>
                <a:lnTo>
                  <a:pt x="2158" y="3403"/>
                </a:lnTo>
                <a:lnTo>
                  <a:pt x="2169" y="3383"/>
                </a:lnTo>
                <a:lnTo>
                  <a:pt x="2179" y="3358"/>
                </a:lnTo>
                <a:lnTo>
                  <a:pt x="2191" y="3329"/>
                </a:lnTo>
                <a:lnTo>
                  <a:pt x="2204" y="3298"/>
                </a:lnTo>
                <a:lnTo>
                  <a:pt x="2216" y="3264"/>
                </a:lnTo>
                <a:lnTo>
                  <a:pt x="2228" y="3227"/>
                </a:lnTo>
                <a:lnTo>
                  <a:pt x="2241" y="3187"/>
                </a:lnTo>
                <a:lnTo>
                  <a:pt x="2252" y="3146"/>
                </a:lnTo>
                <a:lnTo>
                  <a:pt x="2261" y="3104"/>
                </a:lnTo>
                <a:lnTo>
                  <a:pt x="2270" y="3059"/>
                </a:lnTo>
                <a:lnTo>
                  <a:pt x="2277" y="3014"/>
                </a:lnTo>
                <a:lnTo>
                  <a:pt x="2281" y="2968"/>
                </a:lnTo>
                <a:lnTo>
                  <a:pt x="2283" y="2922"/>
                </a:lnTo>
                <a:lnTo>
                  <a:pt x="2283" y="2875"/>
                </a:lnTo>
                <a:lnTo>
                  <a:pt x="2278" y="2829"/>
                </a:lnTo>
                <a:lnTo>
                  <a:pt x="2270" y="2784"/>
                </a:lnTo>
                <a:lnTo>
                  <a:pt x="2259" y="2739"/>
                </a:lnTo>
                <a:lnTo>
                  <a:pt x="2243" y="2695"/>
                </a:lnTo>
                <a:lnTo>
                  <a:pt x="2222" y="2652"/>
                </a:lnTo>
                <a:lnTo>
                  <a:pt x="2197" y="2611"/>
                </a:lnTo>
                <a:lnTo>
                  <a:pt x="2166" y="2571"/>
                </a:lnTo>
                <a:lnTo>
                  <a:pt x="2130" y="2535"/>
                </a:lnTo>
                <a:lnTo>
                  <a:pt x="2135" y="2605"/>
                </a:lnTo>
                <a:lnTo>
                  <a:pt x="2137" y="2679"/>
                </a:lnTo>
                <a:lnTo>
                  <a:pt x="2136" y="2747"/>
                </a:lnTo>
                <a:lnTo>
                  <a:pt x="2130" y="2817"/>
                </a:lnTo>
                <a:lnTo>
                  <a:pt x="2122" y="2888"/>
                </a:lnTo>
                <a:lnTo>
                  <a:pt x="2111" y="2959"/>
                </a:lnTo>
                <a:lnTo>
                  <a:pt x="2096" y="3030"/>
                </a:lnTo>
                <a:lnTo>
                  <a:pt x="2077" y="3101"/>
                </a:lnTo>
                <a:lnTo>
                  <a:pt x="2053" y="3171"/>
                </a:lnTo>
                <a:lnTo>
                  <a:pt x="2025" y="3239"/>
                </a:lnTo>
                <a:lnTo>
                  <a:pt x="1993" y="3306"/>
                </a:lnTo>
                <a:lnTo>
                  <a:pt x="1955" y="3369"/>
                </a:lnTo>
                <a:lnTo>
                  <a:pt x="1926" y="3412"/>
                </a:lnTo>
                <a:lnTo>
                  <a:pt x="1893" y="3454"/>
                </a:lnTo>
                <a:lnTo>
                  <a:pt x="1858" y="3493"/>
                </a:lnTo>
                <a:lnTo>
                  <a:pt x="1821" y="3529"/>
                </a:lnTo>
                <a:lnTo>
                  <a:pt x="1779" y="3564"/>
                </a:lnTo>
                <a:lnTo>
                  <a:pt x="1736" y="3596"/>
                </a:lnTo>
                <a:lnTo>
                  <a:pt x="1689" y="3624"/>
                </a:lnTo>
                <a:lnTo>
                  <a:pt x="1639" y="3650"/>
                </a:lnTo>
                <a:lnTo>
                  <a:pt x="1586" y="3673"/>
                </a:lnTo>
                <a:lnTo>
                  <a:pt x="1531" y="3691"/>
                </a:lnTo>
                <a:lnTo>
                  <a:pt x="1471" y="3707"/>
                </a:lnTo>
                <a:lnTo>
                  <a:pt x="1409" y="3717"/>
                </a:lnTo>
                <a:lnTo>
                  <a:pt x="1343" y="3724"/>
                </a:lnTo>
                <a:lnTo>
                  <a:pt x="1274" y="3726"/>
                </a:lnTo>
                <a:lnTo>
                  <a:pt x="1213" y="3725"/>
                </a:lnTo>
                <a:lnTo>
                  <a:pt x="1150" y="3719"/>
                </a:lnTo>
                <a:lnTo>
                  <a:pt x="1084" y="3711"/>
                </a:lnTo>
                <a:lnTo>
                  <a:pt x="996" y="3695"/>
                </a:lnTo>
                <a:lnTo>
                  <a:pt x="913" y="3676"/>
                </a:lnTo>
                <a:lnTo>
                  <a:pt x="833" y="3654"/>
                </a:lnTo>
                <a:lnTo>
                  <a:pt x="757" y="3627"/>
                </a:lnTo>
                <a:lnTo>
                  <a:pt x="686" y="3597"/>
                </a:lnTo>
                <a:lnTo>
                  <a:pt x="618" y="3564"/>
                </a:lnTo>
                <a:lnTo>
                  <a:pt x="554" y="3527"/>
                </a:lnTo>
                <a:lnTo>
                  <a:pt x="494" y="3489"/>
                </a:lnTo>
                <a:lnTo>
                  <a:pt x="438" y="3446"/>
                </a:lnTo>
                <a:lnTo>
                  <a:pt x="385" y="3401"/>
                </a:lnTo>
                <a:lnTo>
                  <a:pt x="336" y="3353"/>
                </a:lnTo>
                <a:lnTo>
                  <a:pt x="291" y="3302"/>
                </a:lnTo>
                <a:lnTo>
                  <a:pt x="248" y="3249"/>
                </a:lnTo>
                <a:lnTo>
                  <a:pt x="204" y="3185"/>
                </a:lnTo>
                <a:lnTo>
                  <a:pt x="164" y="3116"/>
                </a:lnTo>
                <a:lnTo>
                  <a:pt x="129" y="3045"/>
                </a:lnTo>
                <a:lnTo>
                  <a:pt x="97" y="2970"/>
                </a:lnTo>
                <a:lnTo>
                  <a:pt x="71" y="2895"/>
                </a:lnTo>
                <a:lnTo>
                  <a:pt x="49" y="2815"/>
                </a:lnTo>
                <a:lnTo>
                  <a:pt x="30" y="2735"/>
                </a:lnTo>
                <a:lnTo>
                  <a:pt x="17" y="2653"/>
                </a:lnTo>
                <a:lnTo>
                  <a:pt x="7" y="2568"/>
                </a:lnTo>
                <a:lnTo>
                  <a:pt x="1" y="2482"/>
                </a:lnTo>
                <a:lnTo>
                  <a:pt x="0" y="2395"/>
                </a:lnTo>
                <a:lnTo>
                  <a:pt x="2" y="2286"/>
                </a:lnTo>
                <a:lnTo>
                  <a:pt x="11" y="2174"/>
                </a:lnTo>
                <a:lnTo>
                  <a:pt x="25" y="2061"/>
                </a:lnTo>
                <a:lnTo>
                  <a:pt x="44" y="1948"/>
                </a:lnTo>
                <a:lnTo>
                  <a:pt x="69" y="1834"/>
                </a:lnTo>
                <a:lnTo>
                  <a:pt x="98" y="1721"/>
                </a:lnTo>
                <a:lnTo>
                  <a:pt x="132" y="1608"/>
                </a:lnTo>
                <a:lnTo>
                  <a:pt x="170" y="1496"/>
                </a:lnTo>
                <a:lnTo>
                  <a:pt x="213" y="1385"/>
                </a:lnTo>
                <a:lnTo>
                  <a:pt x="260" y="1276"/>
                </a:lnTo>
                <a:lnTo>
                  <a:pt x="310" y="1168"/>
                </a:lnTo>
                <a:lnTo>
                  <a:pt x="364" y="1063"/>
                </a:lnTo>
                <a:lnTo>
                  <a:pt x="422" y="962"/>
                </a:lnTo>
                <a:lnTo>
                  <a:pt x="483" y="862"/>
                </a:lnTo>
                <a:lnTo>
                  <a:pt x="547" y="766"/>
                </a:lnTo>
                <a:lnTo>
                  <a:pt x="615" y="675"/>
                </a:lnTo>
                <a:lnTo>
                  <a:pt x="685" y="588"/>
                </a:lnTo>
                <a:lnTo>
                  <a:pt x="758" y="504"/>
                </a:lnTo>
                <a:lnTo>
                  <a:pt x="833" y="426"/>
                </a:lnTo>
                <a:lnTo>
                  <a:pt x="911" y="354"/>
                </a:lnTo>
                <a:lnTo>
                  <a:pt x="989" y="286"/>
                </a:lnTo>
                <a:lnTo>
                  <a:pt x="1071" y="225"/>
                </a:lnTo>
                <a:lnTo>
                  <a:pt x="1146" y="175"/>
                </a:lnTo>
                <a:lnTo>
                  <a:pt x="1223" y="130"/>
                </a:lnTo>
                <a:lnTo>
                  <a:pt x="1302" y="92"/>
                </a:lnTo>
                <a:lnTo>
                  <a:pt x="1381" y="59"/>
                </a:lnTo>
                <a:lnTo>
                  <a:pt x="1461" y="34"/>
                </a:lnTo>
                <a:lnTo>
                  <a:pt x="1542" y="15"/>
                </a:lnTo>
                <a:lnTo>
                  <a:pt x="1624" y="4"/>
                </a:lnTo>
                <a:lnTo>
                  <a:pt x="1705" y="0"/>
                </a:lnTo>
                <a:close/>
              </a:path>
            </a:pathLst>
          </a:custGeom>
          <a:solidFill>
            <a:schemeClr val="accent2"/>
          </a:solid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sp>
        <p:nvSpPr>
          <p:cNvPr id="103" name="Freeform 134">
            <a:extLst>
              <a:ext uri="{FF2B5EF4-FFF2-40B4-BE49-F238E27FC236}">
                <a16:creationId xmlns:a16="http://schemas.microsoft.com/office/drawing/2014/main" id="{26114AAB-F3D2-3D45-B658-E18685D6DE1E}"/>
              </a:ext>
            </a:extLst>
          </p:cNvPr>
          <p:cNvSpPr>
            <a:spLocks noEditPoints="1"/>
          </p:cNvSpPr>
          <p:nvPr/>
        </p:nvSpPr>
        <p:spPr bwMode="auto">
          <a:xfrm>
            <a:off x="8235127" y="4289500"/>
            <a:ext cx="243808" cy="487617"/>
          </a:xfrm>
          <a:custGeom>
            <a:avLst/>
            <a:gdLst/>
            <a:ahLst/>
            <a:cxnLst>
              <a:cxn ang="0">
                <a:pos x="141" y="2963"/>
              </a:cxn>
              <a:cxn ang="0">
                <a:pos x="184" y="3090"/>
              </a:cxn>
              <a:cxn ang="0">
                <a:pos x="254" y="3232"/>
              </a:cxn>
              <a:cxn ang="0">
                <a:pos x="357" y="3375"/>
              </a:cxn>
              <a:cxn ang="0">
                <a:pos x="496" y="3501"/>
              </a:cxn>
              <a:cxn ang="0">
                <a:pos x="680" y="3596"/>
              </a:cxn>
              <a:cxn ang="0">
                <a:pos x="909" y="3642"/>
              </a:cxn>
              <a:cxn ang="0">
                <a:pos x="1191" y="3623"/>
              </a:cxn>
              <a:cxn ang="0">
                <a:pos x="939" y="3619"/>
              </a:cxn>
              <a:cxn ang="0">
                <a:pos x="701" y="3567"/>
              </a:cxn>
              <a:cxn ang="0">
                <a:pos x="489" y="3458"/>
              </a:cxn>
              <a:cxn ang="0">
                <a:pos x="310" y="3285"/>
              </a:cxn>
              <a:cxn ang="0">
                <a:pos x="173" y="3041"/>
              </a:cxn>
              <a:cxn ang="0">
                <a:pos x="1560" y="1978"/>
              </a:cxn>
              <a:cxn ang="0">
                <a:pos x="1510" y="2042"/>
              </a:cxn>
              <a:cxn ang="0">
                <a:pos x="1497" y="2181"/>
              </a:cxn>
              <a:cxn ang="0">
                <a:pos x="1527" y="2360"/>
              </a:cxn>
              <a:cxn ang="0">
                <a:pos x="1587" y="2514"/>
              </a:cxn>
              <a:cxn ang="0">
                <a:pos x="1658" y="2597"/>
              </a:cxn>
              <a:cxn ang="0">
                <a:pos x="1722" y="2584"/>
              </a:cxn>
              <a:cxn ang="0">
                <a:pos x="1754" y="2479"/>
              </a:cxn>
              <a:cxn ang="0">
                <a:pos x="1746" y="2314"/>
              </a:cxn>
              <a:cxn ang="0">
                <a:pos x="1699" y="2138"/>
              </a:cxn>
              <a:cxn ang="0">
                <a:pos x="1631" y="2016"/>
              </a:cxn>
              <a:cxn ang="0">
                <a:pos x="1465" y="1637"/>
              </a:cxn>
              <a:cxn ang="0">
                <a:pos x="1441" y="1688"/>
              </a:cxn>
              <a:cxn ang="0">
                <a:pos x="1454" y="1790"/>
              </a:cxn>
              <a:cxn ang="0">
                <a:pos x="1494" y="1863"/>
              </a:cxn>
              <a:cxn ang="0">
                <a:pos x="1530" y="1856"/>
              </a:cxn>
              <a:cxn ang="0">
                <a:pos x="1536" y="1773"/>
              </a:cxn>
              <a:cxn ang="0">
                <a:pos x="1506" y="1674"/>
              </a:cxn>
              <a:cxn ang="0">
                <a:pos x="1465" y="1637"/>
              </a:cxn>
              <a:cxn ang="0">
                <a:pos x="1154" y="389"/>
              </a:cxn>
              <a:cxn ang="0">
                <a:pos x="1372" y="875"/>
              </a:cxn>
              <a:cxn ang="0">
                <a:pos x="1610" y="1328"/>
              </a:cxn>
              <a:cxn ang="0">
                <a:pos x="1830" y="1756"/>
              </a:cxn>
              <a:cxn ang="0">
                <a:pos x="1990" y="2165"/>
              </a:cxn>
              <a:cxn ang="0">
                <a:pos x="2053" y="2565"/>
              </a:cxn>
              <a:cxn ang="0">
                <a:pos x="2014" y="2913"/>
              </a:cxn>
              <a:cxn ang="0">
                <a:pos x="1907" y="3200"/>
              </a:cxn>
              <a:cxn ang="0">
                <a:pos x="1744" y="3423"/>
              </a:cxn>
              <a:cxn ang="0">
                <a:pos x="1539" y="3586"/>
              </a:cxn>
              <a:cxn ang="0">
                <a:pos x="1306" y="3686"/>
              </a:cxn>
              <a:cxn ang="0">
                <a:pos x="1057" y="3726"/>
              </a:cxn>
              <a:cxn ang="0">
                <a:pos x="807" y="3702"/>
              </a:cxn>
              <a:cxn ang="0">
                <a:pos x="570" y="3618"/>
              </a:cxn>
              <a:cxn ang="0">
                <a:pos x="356" y="3470"/>
              </a:cxn>
              <a:cxn ang="0">
                <a:pos x="182" y="3261"/>
              </a:cxn>
              <a:cxn ang="0">
                <a:pos x="60" y="2989"/>
              </a:cxn>
              <a:cxn ang="0">
                <a:pos x="2" y="2657"/>
              </a:cxn>
              <a:cxn ang="0">
                <a:pos x="34" y="2288"/>
              </a:cxn>
              <a:cxn ang="0">
                <a:pos x="166" y="1904"/>
              </a:cxn>
              <a:cxn ang="0">
                <a:pos x="365" y="1499"/>
              </a:cxn>
              <a:cxn ang="0">
                <a:pos x="594" y="1070"/>
              </a:cxn>
              <a:cxn ang="0">
                <a:pos x="814" y="615"/>
              </a:cxn>
              <a:cxn ang="0">
                <a:pos x="993" y="127"/>
              </a:cxn>
            </a:cxnLst>
            <a:rect l="0" t="0" r="r" b="b"/>
            <a:pathLst>
              <a:path w="2053" h="3726">
                <a:moveTo>
                  <a:pt x="124" y="2890"/>
                </a:moveTo>
                <a:lnTo>
                  <a:pt x="129" y="2913"/>
                </a:lnTo>
                <a:lnTo>
                  <a:pt x="135" y="2937"/>
                </a:lnTo>
                <a:lnTo>
                  <a:pt x="141" y="2963"/>
                </a:lnTo>
                <a:lnTo>
                  <a:pt x="149" y="2993"/>
                </a:lnTo>
                <a:lnTo>
                  <a:pt x="159" y="3023"/>
                </a:lnTo>
                <a:lnTo>
                  <a:pt x="171" y="3056"/>
                </a:lnTo>
                <a:lnTo>
                  <a:pt x="184" y="3090"/>
                </a:lnTo>
                <a:lnTo>
                  <a:pt x="199" y="3124"/>
                </a:lnTo>
                <a:lnTo>
                  <a:pt x="216" y="3160"/>
                </a:lnTo>
                <a:lnTo>
                  <a:pt x="234" y="3196"/>
                </a:lnTo>
                <a:lnTo>
                  <a:pt x="254" y="3232"/>
                </a:lnTo>
                <a:lnTo>
                  <a:pt x="277" y="3268"/>
                </a:lnTo>
                <a:lnTo>
                  <a:pt x="301" y="3305"/>
                </a:lnTo>
                <a:lnTo>
                  <a:pt x="328" y="3340"/>
                </a:lnTo>
                <a:lnTo>
                  <a:pt x="357" y="3375"/>
                </a:lnTo>
                <a:lnTo>
                  <a:pt x="388" y="3409"/>
                </a:lnTo>
                <a:lnTo>
                  <a:pt x="422" y="3441"/>
                </a:lnTo>
                <a:lnTo>
                  <a:pt x="458" y="3472"/>
                </a:lnTo>
                <a:lnTo>
                  <a:pt x="496" y="3501"/>
                </a:lnTo>
                <a:lnTo>
                  <a:pt x="538" y="3528"/>
                </a:lnTo>
                <a:lnTo>
                  <a:pt x="582" y="3553"/>
                </a:lnTo>
                <a:lnTo>
                  <a:pt x="630" y="3576"/>
                </a:lnTo>
                <a:lnTo>
                  <a:pt x="680" y="3596"/>
                </a:lnTo>
                <a:lnTo>
                  <a:pt x="732" y="3613"/>
                </a:lnTo>
                <a:lnTo>
                  <a:pt x="788" y="3625"/>
                </a:lnTo>
                <a:lnTo>
                  <a:pt x="847" y="3636"/>
                </a:lnTo>
                <a:lnTo>
                  <a:pt x="909" y="3642"/>
                </a:lnTo>
                <a:lnTo>
                  <a:pt x="974" y="3644"/>
                </a:lnTo>
                <a:lnTo>
                  <a:pt x="1043" y="3641"/>
                </a:lnTo>
                <a:lnTo>
                  <a:pt x="1115" y="3634"/>
                </a:lnTo>
                <a:lnTo>
                  <a:pt x="1191" y="3623"/>
                </a:lnTo>
                <a:lnTo>
                  <a:pt x="1126" y="3627"/>
                </a:lnTo>
                <a:lnTo>
                  <a:pt x="1063" y="3627"/>
                </a:lnTo>
                <a:lnTo>
                  <a:pt x="1000" y="3624"/>
                </a:lnTo>
                <a:lnTo>
                  <a:pt x="939" y="3619"/>
                </a:lnTo>
                <a:lnTo>
                  <a:pt x="878" y="3611"/>
                </a:lnTo>
                <a:lnTo>
                  <a:pt x="818" y="3599"/>
                </a:lnTo>
                <a:lnTo>
                  <a:pt x="759" y="3585"/>
                </a:lnTo>
                <a:lnTo>
                  <a:pt x="701" y="3567"/>
                </a:lnTo>
                <a:lnTo>
                  <a:pt x="646" y="3545"/>
                </a:lnTo>
                <a:lnTo>
                  <a:pt x="591" y="3520"/>
                </a:lnTo>
                <a:lnTo>
                  <a:pt x="539" y="3491"/>
                </a:lnTo>
                <a:lnTo>
                  <a:pt x="489" y="3458"/>
                </a:lnTo>
                <a:lnTo>
                  <a:pt x="441" y="3421"/>
                </a:lnTo>
                <a:lnTo>
                  <a:pt x="395" y="3380"/>
                </a:lnTo>
                <a:lnTo>
                  <a:pt x="351" y="3335"/>
                </a:lnTo>
                <a:lnTo>
                  <a:pt x="310" y="3285"/>
                </a:lnTo>
                <a:lnTo>
                  <a:pt x="271" y="3232"/>
                </a:lnTo>
                <a:lnTo>
                  <a:pt x="236" y="3174"/>
                </a:lnTo>
                <a:lnTo>
                  <a:pt x="204" y="3110"/>
                </a:lnTo>
                <a:lnTo>
                  <a:pt x="173" y="3041"/>
                </a:lnTo>
                <a:lnTo>
                  <a:pt x="147" y="2969"/>
                </a:lnTo>
                <a:lnTo>
                  <a:pt x="124" y="2890"/>
                </a:lnTo>
                <a:close/>
                <a:moveTo>
                  <a:pt x="1576" y="1978"/>
                </a:moveTo>
                <a:lnTo>
                  <a:pt x="1560" y="1978"/>
                </a:lnTo>
                <a:lnTo>
                  <a:pt x="1544" y="1985"/>
                </a:lnTo>
                <a:lnTo>
                  <a:pt x="1530" y="1999"/>
                </a:lnTo>
                <a:lnTo>
                  <a:pt x="1519" y="2018"/>
                </a:lnTo>
                <a:lnTo>
                  <a:pt x="1510" y="2042"/>
                </a:lnTo>
                <a:lnTo>
                  <a:pt x="1503" y="2071"/>
                </a:lnTo>
                <a:lnTo>
                  <a:pt x="1498" y="2104"/>
                </a:lnTo>
                <a:lnTo>
                  <a:pt x="1497" y="2141"/>
                </a:lnTo>
                <a:lnTo>
                  <a:pt x="1497" y="2181"/>
                </a:lnTo>
                <a:lnTo>
                  <a:pt x="1501" y="2224"/>
                </a:lnTo>
                <a:lnTo>
                  <a:pt x="1506" y="2269"/>
                </a:lnTo>
                <a:lnTo>
                  <a:pt x="1515" y="2315"/>
                </a:lnTo>
                <a:lnTo>
                  <a:pt x="1527" y="2360"/>
                </a:lnTo>
                <a:lnTo>
                  <a:pt x="1539" y="2404"/>
                </a:lnTo>
                <a:lnTo>
                  <a:pt x="1554" y="2444"/>
                </a:lnTo>
                <a:lnTo>
                  <a:pt x="1570" y="2481"/>
                </a:lnTo>
                <a:lnTo>
                  <a:pt x="1587" y="2514"/>
                </a:lnTo>
                <a:lnTo>
                  <a:pt x="1604" y="2542"/>
                </a:lnTo>
                <a:lnTo>
                  <a:pt x="1622" y="2566"/>
                </a:lnTo>
                <a:lnTo>
                  <a:pt x="1640" y="2585"/>
                </a:lnTo>
                <a:lnTo>
                  <a:pt x="1658" y="2597"/>
                </a:lnTo>
                <a:lnTo>
                  <a:pt x="1676" y="2604"/>
                </a:lnTo>
                <a:lnTo>
                  <a:pt x="1693" y="2604"/>
                </a:lnTo>
                <a:lnTo>
                  <a:pt x="1709" y="2597"/>
                </a:lnTo>
                <a:lnTo>
                  <a:pt x="1722" y="2584"/>
                </a:lnTo>
                <a:lnTo>
                  <a:pt x="1734" y="2565"/>
                </a:lnTo>
                <a:lnTo>
                  <a:pt x="1743" y="2541"/>
                </a:lnTo>
                <a:lnTo>
                  <a:pt x="1750" y="2512"/>
                </a:lnTo>
                <a:lnTo>
                  <a:pt x="1754" y="2479"/>
                </a:lnTo>
                <a:lnTo>
                  <a:pt x="1755" y="2442"/>
                </a:lnTo>
                <a:lnTo>
                  <a:pt x="1755" y="2402"/>
                </a:lnTo>
                <a:lnTo>
                  <a:pt x="1752" y="2359"/>
                </a:lnTo>
                <a:lnTo>
                  <a:pt x="1746" y="2314"/>
                </a:lnTo>
                <a:lnTo>
                  <a:pt x="1737" y="2268"/>
                </a:lnTo>
                <a:lnTo>
                  <a:pt x="1726" y="2221"/>
                </a:lnTo>
                <a:lnTo>
                  <a:pt x="1713" y="2178"/>
                </a:lnTo>
                <a:lnTo>
                  <a:pt x="1699" y="2138"/>
                </a:lnTo>
                <a:lnTo>
                  <a:pt x="1683" y="2101"/>
                </a:lnTo>
                <a:lnTo>
                  <a:pt x="1666" y="2069"/>
                </a:lnTo>
                <a:lnTo>
                  <a:pt x="1649" y="2039"/>
                </a:lnTo>
                <a:lnTo>
                  <a:pt x="1631" y="2016"/>
                </a:lnTo>
                <a:lnTo>
                  <a:pt x="1613" y="1998"/>
                </a:lnTo>
                <a:lnTo>
                  <a:pt x="1595" y="1985"/>
                </a:lnTo>
                <a:lnTo>
                  <a:pt x="1576" y="1978"/>
                </a:lnTo>
                <a:close/>
                <a:moveTo>
                  <a:pt x="1465" y="1637"/>
                </a:moveTo>
                <a:lnTo>
                  <a:pt x="1455" y="1643"/>
                </a:lnTo>
                <a:lnTo>
                  <a:pt x="1449" y="1653"/>
                </a:lnTo>
                <a:lnTo>
                  <a:pt x="1444" y="1669"/>
                </a:lnTo>
                <a:lnTo>
                  <a:pt x="1441" y="1688"/>
                </a:lnTo>
                <a:lnTo>
                  <a:pt x="1441" y="1711"/>
                </a:lnTo>
                <a:lnTo>
                  <a:pt x="1443" y="1737"/>
                </a:lnTo>
                <a:lnTo>
                  <a:pt x="1448" y="1764"/>
                </a:lnTo>
                <a:lnTo>
                  <a:pt x="1454" y="1790"/>
                </a:lnTo>
                <a:lnTo>
                  <a:pt x="1463" y="1813"/>
                </a:lnTo>
                <a:lnTo>
                  <a:pt x="1472" y="1835"/>
                </a:lnTo>
                <a:lnTo>
                  <a:pt x="1483" y="1852"/>
                </a:lnTo>
                <a:lnTo>
                  <a:pt x="1494" y="1863"/>
                </a:lnTo>
                <a:lnTo>
                  <a:pt x="1504" y="1871"/>
                </a:lnTo>
                <a:lnTo>
                  <a:pt x="1514" y="1872"/>
                </a:lnTo>
                <a:lnTo>
                  <a:pt x="1523" y="1867"/>
                </a:lnTo>
                <a:lnTo>
                  <a:pt x="1530" y="1856"/>
                </a:lnTo>
                <a:lnTo>
                  <a:pt x="1535" y="1841"/>
                </a:lnTo>
                <a:lnTo>
                  <a:pt x="1537" y="1821"/>
                </a:lnTo>
                <a:lnTo>
                  <a:pt x="1538" y="1798"/>
                </a:lnTo>
                <a:lnTo>
                  <a:pt x="1536" y="1773"/>
                </a:lnTo>
                <a:lnTo>
                  <a:pt x="1531" y="1746"/>
                </a:lnTo>
                <a:lnTo>
                  <a:pt x="1524" y="1719"/>
                </a:lnTo>
                <a:lnTo>
                  <a:pt x="1515" y="1695"/>
                </a:lnTo>
                <a:lnTo>
                  <a:pt x="1506" y="1674"/>
                </a:lnTo>
                <a:lnTo>
                  <a:pt x="1496" y="1658"/>
                </a:lnTo>
                <a:lnTo>
                  <a:pt x="1485" y="1645"/>
                </a:lnTo>
                <a:lnTo>
                  <a:pt x="1475" y="1638"/>
                </a:lnTo>
                <a:lnTo>
                  <a:pt x="1465" y="1637"/>
                </a:lnTo>
                <a:close/>
                <a:moveTo>
                  <a:pt x="1026" y="0"/>
                </a:moveTo>
                <a:lnTo>
                  <a:pt x="1064" y="132"/>
                </a:lnTo>
                <a:lnTo>
                  <a:pt x="1106" y="262"/>
                </a:lnTo>
                <a:lnTo>
                  <a:pt x="1154" y="389"/>
                </a:lnTo>
                <a:lnTo>
                  <a:pt x="1203" y="514"/>
                </a:lnTo>
                <a:lnTo>
                  <a:pt x="1258" y="636"/>
                </a:lnTo>
                <a:lnTo>
                  <a:pt x="1314" y="757"/>
                </a:lnTo>
                <a:lnTo>
                  <a:pt x="1372" y="875"/>
                </a:lnTo>
                <a:lnTo>
                  <a:pt x="1431" y="991"/>
                </a:lnTo>
                <a:lnTo>
                  <a:pt x="1492" y="1105"/>
                </a:lnTo>
                <a:lnTo>
                  <a:pt x="1552" y="1217"/>
                </a:lnTo>
                <a:lnTo>
                  <a:pt x="1610" y="1328"/>
                </a:lnTo>
                <a:lnTo>
                  <a:pt x="1669" y="1436"/>
                </a:lnTo>
                <a:lnTo>
                  <a:pt x="1726" y="1545"/>
                </a:lnTo>
                <a:lnTo>
                  <a:pt x="1779" y="1651"/>
                </a:lnTo>
                <a:lnTo>
                  <a:pt x="1830" y="1756"/>
                </a:lnTo>
                <a:lnTo>
                  <a:pt x="1877" y="1860"/>
                </a:lnTo>
                <a:lnTo>
                  <a:pt x="1920" y="1963"/>
                </a:lnTo>
                <a:lnTo>
                  <a:pt x="1959" y="2064"/>
                </a:lnTo>
                <a:lnTo>
                  <a:pt x="1990" y="2165"/>
                </a:lnTo>
                <a:lnTo>
                  <a:pt x="2018" y="2265"/>
                </a:lnTo>
                <a:lnTo>
                  <a:pt x="2037" y="2366"/>
                </a:lnTo>
                <a:lnTo>
                  <a:pt x="2049" y="2465"/>
                </a:lnTo>
                <a:lnTo>
                  <a:pt x="2053" y="2565"/>
                </a:lnTo>
                <a:lnTo>
                  <a:pt x="2050" y="2657"/>
                </a:lnTo>
                <a:lnTo>
                  <a:pt x="2044" y="2747"/>
                </a:lnTo>
                <a:lnTo>
                  <a:pt x="2031" y="2831"/>
                </a:lnTo>
                <a:lnTo>
                  <a:pt x="2014" y="2913"/>
                </a:lnTo>
                <a:lnTo>
                  <a:pt x="1994" y="2989"/>
                </a:lnTo>
                <a:lnTo>
                  <a:pt x="1968" y="3064"/>
                </a:lnTo>
                <a:lnTo>
                  <a:pt x="1940" y="3133"/>
                </a:lnTo>
                <a:lnTo>
                  <a:pt x="1907" y="3200"/>
                </a:lnTo>
                <a:lnTo>
                  <a:pt x="1871" y="3261"/>
                </a:lnTo>
                <a:lnTo>
                  <a:pt x="1831" y="3319"/>
                </a:lnTo>
                <a:lnTo>
                  <a:pt x="1789" y="3374"/>
                </a:lnTo>
                <a:lnTo>
                  <a:pt x="1744" y="3423"/>
                </a:lnTo>
                <a:lnTo>
                  <a:pt x="1696" y="3470"/>
                </a:lnTo>
                <a:lnTo>
                  <a:pt x="1645" y="3512"/>
                </a:lnTo>
                <a:lnTo>
                  <a:pt x="1593" y="3551"/>
                </a:lnTo>
                <a:lnTo>
                  <a:pt x="1539" y="3586"/>
                </a:lnTo>
                <a:lnTo>
                  <a:pt x="1483" y="3618"/>
                </a:lnTo>
                <a:lnTo>
                  <a:pt x="1425" y="3645"/>
                </a:lnTo>
                <a:lnTo>
                  <a:pt x="1366" y="3667"/>
                </a:lnTo>
                <a:lnTo>
                  <a:pt x="1306" y="3686"/>
                </a:lnTo>
                <a:lnTo>
                  <a:pt x="1245" y="3702"/>
                </a:lnTo>
                <a:lnTo>
                  <a:pt x="1183" y="3714"/>
                </a:lnTo>
                <a:lnTo>
                  <a:pt x="1121" y="3721"/>
                </a:lnTo>
                <a:lnTo>
                  <a:pt x="1057" y="3726"/>
                </a:lnTo>
                <a:lnTo>
                  <a:pt x="995" y="3726"/>
                </a:lnTo>
                <a:lnTo>
                  <a:pt x="932" y="3721"/>
                </a:lnTo>
                <a:lnTo>
                  <a:pt x="870" y="3714"/>
                </a:lnTo>
                <a:lnTo>
                  <a:pt x="807" y="3702"/>
                </a:lnTo>
                <a:lnTo>
                  <a:pt x="746" y="3686"/>
                </a:lnTo>
                <a:lnTo>
                  <a:pt x="686" y="3667"/>
                </a:lnTo>
                <a:lnTo>
                  <a:pt x="628" y="3645"/>
                </a:lnTo>
                <a:lnTo>
                  <a:pt x="570" y="3618"/>
                </a:lnTo>
                <a:lnTo>
                  <a:pt x="513" y="3586"/>
                </a:lnTo>
                <a:lnTo>
                  <a:pt x="459" y="3551"/>
                </a:lnTo>
                <a:lnTo>
                  <a:pt x="407" y="3512"/>
                </a:lnTo>
                <a:lnTo>
                  <a:pt x="356" y="3470"/>
                </a:lnTo>
                <a:lnTo>
                  <a:pt x="309" y="3423"/>
                </a:lnTo>
                <a:lnTo>
                  <a:pt x="264" y="3374"/>
                </a:lnTo>
                <a:lnTo>
                  <a:pt x="222" y="3319"/>
                </a:lnTo>
                <a:lnTo>
                  <a:pt x="182" y="3261"/>
                </a:lnTo>
                <a:lnTo>
                  <a:pt x="146" y="3200"/>
                </a:lnTo>
                <a:lnTo>
                  <a:pt x="113" y="3133"/>
                </a:lnTo>
                <a:lnTo>
                  <a:pt x="85" y="3064"/>
                </a:lnTo>
                <a:lnTo>
                  <a:pt x="60" y="2989"/>
                </a:lnTo>
                <a:lnTo>
                  <a:pt x="38" y="2913"/>
                </a:lnTo>
                <a:lnTo>
                  <a:pt x="21" y="2831"/>
                </a:lnTo>
                <a:lnTo>
                  <a:pt x="9" y="2747"/>
                </a:lnTo>
                <a:lnTo>
                  <a:pt x="2" y="2657"/>
                </a:lnTo>
                <a:lnTo>
                  <a:pt x="0" y="2565"/>
                </a:lnTo>
                <a:lnTo>
                  <a:pt x="3" y="2473"/>
                </a:lnTo>
                <a:lnTo>
                  <a:pt x="15" y="2381"/>
                </a:lnTo>
                <a:lnTo>
                  <a:pt x="34" y="2288"/>
                </a:lnTo>
                <a:lnTo>
                  <a:pt x="59" y="2193"/>
                </a:lnTo>
                <a:lnTo>
                  <a:pt x="89" y="2098"/>
                </a:lnTo>
                <a:lnTo>
                  <a:pt x="126" y="2001"/>
                </a:lnTo>
                <a:lnTo>
                  <a:pt x="166" y="1904"/>
                </a:lnTo>
                <a:lnTo>
                  <a:pt x="211" y="1804"/>
                </a:lnTo>
                <a:lnTo>
                  <a:pt x="260" y="1704"/>
                </a:lnTo>
                <a:lnTo>
                  <a:pt x="311" y="1602"/>
                </a:lnTo>
                <a:lnTo>
                  <a:pt x="365" y="1499"/>
                </a:lnTo>
                <a:lnTo>
                  <a:pt x="421" y="1394"/>
                </a:lnTo>
                <a:lnTo>
                  <a:pt x="477" y="1288"/>
                </a:lnTo>
                <a:lnTo>
                  <a:pt x="535" y="1180"/>
                </a:lnTo>
                <a:lnTo>
                  <a:pt x="594" y="1070"/>
                </a:lnTo>
                <a:lnTo>
                  <a:pt x="650" y="959"/>
                </a:lnTo>
                <a:lnTo>
                  <a:pt x="707" y="846"/>
                </a:lnTo>
                <a:lnTo>
                  <a:pt x="762" y="731"/>
                </a:lnTo>
                <a:lnTo>
                  <a:pt x="814" y="615"/>
                </a:lnTo>
                <a:lnTo>
                  <a:pt x="865" y="496"/>
                </a:lnTo>
                <a:lnTo>
                  <a:pt x="912" y="375"/>
                </a:lnTo>
                <a:lnTo>
                  <a:pt x="954" y="252"/>
                </a:lnTo>
                <a:lnTo>
                  <a:pt x="993" y="127"/>
                </a:lnTo>
                <a:lnTo>
                  <a:pt x="1026" y="0"/>
                </a:lnTo>
                <a:close/>
              </a:path>
            </a:pathLst>
          </a:custGeom>
          <a:solidFill>
            <a:schemeClr val="accent2"/>
          </a:solid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grpSp>
        <p:nvGrpSpPr>
          <p:cNvPr id="12" name="Group 11">
            <a:extLst>
              <a:ext uri="{FF2B5EF4-FFF2-40B4-BE49-F238E27FC236}">
                <a16:creationId xmlns:a16="http://schemas.microsoft.com/office/drawing/2014/main" id="{C1C0687F-8720-614D-80C2-042E9F625FEE}"/>
              </a:ext>
            </a:extLst>
          </p:cNvPr>
          <p:cNvGrpSpPr/>
          <p:nvPr/>
        </p:nvGrpSpPr>
        <p:grpSpPr>
          <a:xfrm>
            <a:off x="3585183" y="4274239"/>
            <a:ext cx="682255" cy="571067"/>
            <a:chOff x="2561851" y="3027459"/>
            <a:chExt cx="731520" cy="612303"/>
          </a:xfrm>
          <a:solidFill>
            <a:schemeClr val="accent2"/>
          </a:solidFill>
        </p:grpSpPr>
        <p:sp>
          <p:nvSpPr>
            <p:cNvPr id="90" name="Freeform 38">
              <a:extLst>
                <a:ext uri="{FF2B5EF4-FFF2-40B4-BE49-F238E27FC236}">
                  <a16:creationId xmlns:a16="http://schemas.microsoft.com/office/drawing/2014/main" id="{D6C67BC7-FFB6-6141-BEAF-804EC9CA4069}"/>
                </a:ext>
              </a:extLst>
            </p:cNvPr>
            <p:cNvSpPr>
              <a:spLocks noEditPoints="1"/>
            </p:cNvSpPr>
            <p:nvPr/>
          </p:nvSpPr>
          <p:spPr bwMode="auto">
            <a:xfrm>
              <a:off x="2561851" y="3027459"/>
              <a:ext cx="731520" cy="457200"/>
            </a:xfrm>
            <a:custGeom>
              <a:avLst/>
              <a:gdLst/>
              <a:ahLst/>
              <a:cxnLst>
                <a:cxn ang="0">
                  <a:pos x="563" y="207"/>
                </a:cxn>
                <a:cxn ang="0">
                  <a:pos x="489" y="275"/>
                </a:cxn>
                <a:cxn ang="0">
                  <a:pos x="400" y="314"/>
                </a:cxn>
                <a:cxn ang="0">
                  <a:pos x="298" y="327"/>
                </a:cxn>
                <a:cxn ang="0">
                  <a:pos x="193" y="316"/>
                </a:cxn>
                <a:cxn ang="0">
                  <a:pos x="104" y="277"/>
                </a:cxn>
                <a:cxn ang="0">
                  <a:pos x="31" y="209"/>
                </a:cxn>
                <a:cxn ang="0">
                  <a:pos x="29" y="120"/>
                </a:cxn>
                <a:cxn ang="0">
                  <a:pos x="104" y="53"/>
                </a:cxn>
                <a:cxn ang="0">
                  <a:pos x="193" y="14"/>
                </a:cxn>
                <a:cxn ang="0">
                  <a:pos x="296" y="0"/>
                </a:cxn>
                <a:cxn ang="0">
                  <a:pos x="398" y="12"/>
                </a:cxn>
                <a:cxn ang="0">
                  <a:pos x="487" y="51"/>
                </a:cxn>
                <a:cxn ang="0">
                  <a:pos x="563" y="118"/>
                </a:cxn>
                <a:cxn ang="0">
                  <a:pos x="406" y="163"/>
                </a:cxn>
                <a:cxn ang="0">
                  <a:pos x="391" y="111"/>
                </a:cxn>
                <a:cxn ang="0">
                  <a:pos x="350" y="70"/>
                </a:cxn>
                <a:cxn ang="0">
                  <a:pos x="296" y="56"/>
                </a:cxn>
                <a:cxn ang="0">
                  <a:pos x="251" y="66"/>
                </a:cxn>
                <a:cxn ang="0">
                  <a:pos x="191" y="53"/>
                </a:cxn>
                <a:cxn ang="0">
                  <a:pos x="114" y="97"/>
                </a:cxn>
                <a:cxn ang="0">
                  <a:pos x="56" y="165"/>
                </a:cxn>
                <a:cxn ang="0">
                  <a:pos x="96" y="217"/>
                </a:cxn>
                <a:cxn ang="0">
                  <a:pos x="186" y="273"/>
                </a:cxn>
                <a:cxn ang="0">
                  <a:pos x="216" y="275"/>
                </a:cxn>
                <a:cxn ang="0">
                  <a:pos x="180" y="238"/>
                </a:cxn>
                <a:cxn ang="0">
                  <a:pos x="158" y="165"/>
                </a:cxn>
                <a:cxn ang="0">
                  <a:pos x="166" y="116"/>
                </a:cxn>
                <a:cxn ang="0">
                  <a:pos x="189" y="145"/>
                </a:cxn>
                <a:cxn ang="0">
                  <a:pos x="191" y="192"/>
                </a:cxn>
                <a:cxn ang="0">
                  <a:pos x="218" y="240"/>
                </a:cxn>
                <a:cxn ang="0">
                  <a:pos x="269" y="267"/>
                </a:cxn>
                <a:cxn ang="0">
                  <a:pos x="325" y="267"/>
                </a:cxn>
                <a:cxn ang="0">
                  <a:pos x="373" y="240"/>
                </a:cxn>
                <a:cxn ang="0">
                  <a:pos x="402" y="192"/>
                </a:cxn>
                <a:cxn ang="0">
                  <a:pos x="379" y="165"/>
                </a:cxn>
                <a:cxn ang="0">
                  <a:pos x="369" y="203"/>
                </a:cxn>
                <a:cxn ang="0">
                  <a:pos x="338" y="234"/>
                </a:cxn>
                <a:cxn ang="0">
                  <a:pos x="296" y="246"/>
                </a:cxn>
                <a:cxn ang="0">
                  <a:pos x="255" y="234"/>
                </a:cxn>
                <a:cxn ang="0">
                  <a:pos x="224" y="205"/>
                </a:cxn>
                <a:cxn ang="0">
                  <a:pos x="213" y="165"/>
                </a:cxn>
                <a:cxn ang="0">
                  <a:pos x="218" y="136"/>
                </a:cxn>
                <a:cxn ang="0">
                  <a:pos x="263" y="89"/>
                </a:cxn>
                <a:cxn ang="0">
                  <a:pos x="296" y="84"/>
                </a:cxn>
                <a:cxn ang="0">
                  <a:pos x="336" y="93"/>
                </a:cxn>
                <a:cxn ang="0">
                  <a:pos x="367" y="124"/>
                </a:cxn>
                <a:cxn ang="0">
                  <a:pos x="379" y="165"/>
                </a:cxn>
                <a:cxn ang="0">
                  <a:pos x="518" y="136"/>
                </a:cxn>
                <a:cxn ang="0">
                  <a:pos x="453" y="78"/>
                </a:cxn>
                <a:cxn ang="0">
                  <a:pos x="352" y="41"/>
                </a:cxn>
                <a:cxn ang="0">
                  <a:pos x="395" y="70"/>
                </a:cxn>
                <a:cxn ang="0">
                  <a:pos x="429" y="124"/>
                </a:cxn>
                <a:cxn ang="0">
                  <a:pos x="429" y="202"/>
                </a:cxn>
                <a:cxn ang="0">
                  <a:pos x="396" y="258"/>
                </a:cxn>
                <a:cxn ang="0">
                  <a:pos x="354" y="287"/>
                </a:cxn>
                <a:cxn ang="0">
                  <a:pos x="443" y="256"/>
                </a:cxn>
                <a:cxn ang="0">
                  <a:pos x="511" y="202"/>
                </a:cxn>
              </a:cxnLst>
              <a:rect l="0" t="0" r="r" b="b"/>
              <a:pathLst>
                <a:path w="592" h="327">
                  <a:moveTo>
                    <a:pt x="592" y="163"/>
                  </a:moveTo>
                  <a:lnTo>
                    <a:pt x="563" y="207"/>
                  </a:lnTo>
                  <a:lnTo>
                    <a:pt x="528" y="246"/>
                  </a:lnTo>
                  <a:lnTo>
                    <a:pt x="489" y="275"/>
                  </a:lnTo>
                  <a:lnTo>
                    <a:pt x="447" y="298"/>
                  </a:lnTo>
                  <a:lnTo>
                    <a:pt x="400" y="314"/>
                  </a:lnTo>
                  <a:lnTo>
                    <a:pt x="350" y="325"/>
                  </a:lnTo>
                  <a:lnTo>
                    <a:pt x="298" y="327"/>
                  </a:lnTo>
                  <a:lnTo>
                    <a:pt x="244" y="325"/>
                  </a:lnTo>
                  <a:lnTo>
                    <a:pt x="193" y="316"/>
                  </a:lnTo>
                  <a:lnTo>
                    <a:pt x="147" y="298"/>
                  </a:lnTo>
                  <a:lnTo>
                    <a:pt x="104" y="277"/>
                  </a:lnTo>
                  <a:lnTo>
                    <a:pt x="66" y="246"/>
                  </a:lnTo>
                  <a:lnTo>
                    <a:pt x="31" y="209"/>
                  </a:lnTo>
                  <a:lnTo>
                    <a:pt x="0" y="165"/>
                  </a:lnTo>
                  <a:lnTo>
                    <a:pt x="29" y="120"/>
                  </a:lnTo>
                  <a:lnTo>
                    <a:pt x="66" y="84"/>
                  </a:lnTo>
                  <a:lnTo>
                    <a:pt x="104" y="53"/>
                  </a:lnTo>
                  <a:lnTo>
                    <a:pt x="147" y="29"/>
                  </a:lnTo>
                  <a:lnTo>
                    <a:pt x="193" y="14"/>
                  </a:lnTo>
                  <a:lnTo>
                    <a:pt x="244" y="2"/>
                  </a:lnTo>
                  <a:lnTo>
                    <a:pt x="296" y="0"/>
                  </a:lnTo>
                  <a:lnTo>
                    <a:pt x="350" y="2"/>
                  </a:lnTo>
                  <a:lnTo>
                    <a:pt x="398" y="12"/>
                  </a:lnTo>
                  <a:lnTo>
                    <a:pt x="445" y="29"/>
                  </a:lnTo>
                  <a:lnTo>
                    <a:pt x="487" y="51"/>
                  </a:lnTo>
                  <a:lnTo>
                    <a:pt x="528" y="82"/>
                  </a:lnTo>
                  <a:lnTo>
                    <a:pt x="563" y="118"/>
                  </a:lnTo>
                  <a:lnTo>
                    <a:pt x="592" y="163"/>
                  </a:lnTo>
                  <a:close/>
                  <a:moveTo>
                    <a:pt x="406" y="163"/>
                  </a:moveTo>
                  <a:lnTo>
                    <a:pt x="402" y="136"/>
                  </a:lnTo>
                  <a:lnTo>
                    <a:pt x="391" y="111"/>
                  </a:lnTo>
                  <a:lnTo>
                    <a:pt x="373" y="87"/>
                  </a:lnTo>
                  <a:lnTo>
                    <a:pt x="350" y="70"/>
                  </a:lnTo>
                  <a:lnTo>
                    <a:pt x="325" y="60"/>
                  </a:lnTo>
                  <a:lnTo>
                    <a:pt x="296" y="56"/>
                  </a:lnTo>
                  <a:lnTo>
                    <a:pt x="273" y="60"/>
                  </a:lnTo>
                  <a:lnTo>
                    <a:pt x="251" y="66"/>
                  </a:lnTo>
                  <a:lnTo>
                    <a:pt x="240" y="41"/>
                  </a:lnTo>
                  <a:lnTo>
                    <a:pt x="191" y="53"/>
                  </a:lnTo>
                  <a:lnTo>
                    <a:pt x="149" y="72"/>
                  </a:lnTo>
                  <a:lnTo>
                    <a:pt x="114" y="97"/>
                  </a:lnTo>
                  <a:lnTo>
                    <a:pt x="81" y="128"/>
                  </a:lnTo>
                  <a:lnTo>
                    <a:pt x="56" y="165"/>
                  </a:lnTo>
                  <a:lnTo>
                    <a:pt x="75" y="194"/>
                  </a:lnTo>
                  <a:lnTo>
                    <a:pt x="96" y="217"/>
                  </a:lnTo>
                  <a:lnTo>
                    <a:pt x="139" y="250"/>
                  </a:lnTo>
                  <a:lnTo>
                    <a:pt x="186" y="273"/>
                  </a:lnTo>
                  <a:lnTo>
                    <a:pt x="240" y="287"/>
                  </a:lnTo>
                  <a:lnTo>
                    <a:pt x="216" y="275"/>
                  </a:lnTo>
                  <a:lnTo>
                    <a:pt x="197" y="258"/>
                  </a:lnTo>
                  <a:lnTo>
                    <a:pt x="180" y="238"/>
                  </a:lnTo>
                  <a:lnTo>
                    <a:pt x="164" y="203"/>
                  </a:lnTo>
                  <a:lnTo>
                    <a:pt x="158" y="165"/>
                  </a:lnTo>
                  <a:lnTo>
                    <a:pt x="160" y="140"/>
                  </a:lnTo>
                  <a:lnTo>
                    <a:pt x="166" y="116"/>
                  </a:lnTo>
                  <a:lnTo>
                    <a:pt x="193" y="126"/>
                  </a:lnTo>
                  <a:lnTo>
                    <a:pt x="189" y="145"/>
                  </a:lnTo>
                  <a:lnTo>
                    <a:pt x="187" y="165"/>
                  </a:lnTo>
                  <a:lnTo>
                    <a:pt x="191" y="192"/>
                  </a:lnTo>
                  <a:lnTo>
                    <a:pt x="201" y="217"/>
                  </a:lnTo>
                  <a:lnTo>
                    <a:pt x="218" y="240"/>
                  </a:lnTo>
                  <a:lnTo>
                    <a:pt x="242" y="258"/>
                  </a:lnTo>
                  <a:lnTo>
                    <a:pt x="269" y="267"/>
                  </a:lnTo>
                  <a:lnTo>
                    <a:pt x="296" y="271"/>
                  </a:lnTo>
                  <a:lnTo>
                    <a:pt x="325" y="267"/>
                  </a:lnTo>
                  <a:lnTo>
                    <a:pt x="352" y="258"/>
                  </a:lnTo>
                  <a:lnTo>
                    <a:pt x="373" y="240"/>
                  </a:lnTo>
                  <a:lnTo>
                    <a:pt x="393" y="217"/>
                  </a:lnTo>
                  <a:lnTo>
                    <a:pt x="402" y="192"/>
                  </a:lnTo>
                  <a:lnTo>
                    <a:pt x="406" y="163"/>
                  </a:lnTo>
                  <a:close/>
                  <a:moveTo>
                    <a:pt x="379" y="165"/>
                  </a:moveTo>
                  <a:lnTo>
                    <a:pt x="377" y="186"/>
                  </a:lnTo>
                  <a:lnTo>
                    <a:pt x="369" y="203"/>
                  </a:lnTo>
                  <a:lnTo>
                    <a:pt x="356" y="221"/>
                  </a:lnTo>
                  <a:lnTo>
                    <a:pt x="338" y="234"/>
                  </a:lnTo>
                  <a:lnTo>
                    <a:pt x="319" y="242"/>
                  </a:lnTo>
                  <a:lnTo>
                    <a:pt x="296" y="246"/>
                  </a:lnTo>
                  <a:lnTo>
                    <a:pt x="275" y="242"/>
                  </a:lnTo>
                  <a:lnTo>
                    <a:pt x="255" y="234"/>
                  </a:lnTo>
                  <a:lnTo>
                    <a:pt x="238" y="221"/>
                  </a:lnTo>
                  <a:lnTo>
                    <a:pt x="224" y="205"/>
                  </a:lnTo>
                  <a:lnTo>
                    <a:pt x="216" y="186"/>
                  </a:lnTo>
                  <a:lnTo>
                    <a:pt x="213" y="165"/>
                  </a:lnTo>
                  <a:lnTo>
                    <a:pt x="215" y="149"/>
                  </a:lnTo>
                  <a:lnTo>
                    <a:pt x="218" y="136"/>
                  </a:lnTo>
                  <a:lnTo>
                    <a:pt x="304" y="174"/>
                  </a:lnTo>
                  <a:lnTo>
                    <a:pt x="263" y="89"/>
                  </a:lnTo>
                  <a:lnTo>
                    <a:pt x="278" y="85"/>
                  </a:lnTo>
                  <a:lnTo>
                    <a:pt x="296" y="84"/>
                  </a:lnTo>
                  <a:lnTo>
                    <a:pt x="317" y="85"/>
                  </a:lnTo>
                  <a:lnTo>
                    <a:pt x="336" y="93"/>
                  </a:lnTo>
                  <a:lnTo>
                    <a:pt x="354" y="107"/>
                  </a:lnTo>
                  <a:lnTo>
                    <a:pt x="367" y="124"/>
                  </a:lnTo>
                  <a:lnTo>
                    <a:pt x="377" y="144"/>
                  </a:lnTo>
                  <a:lnTo>
                    <a:pt x="379" y="165"/>
                  </a:lnTo>
                  <a:close/>
                  <a:moveTo>
                    <a:pt x="536" y="163"/>
                  </a:moveTo>
                  <a:lnTo>
                    <a:pt x="518" y="136"/>
                  </a:lnTo>
                  <a:lnTo>
                    <a:pt x="495" y="111"/>
                  </a:lnTo>
                  <a:lnTo>
                    <a:pt x="453" y="78"/>
                  </a:lnTo>
                  <a:lnTo>
                    <a:pt x="406" y="55"/>
                  </a:lnTo>
                  <a:lnTo>
                    <a:pt x="352" y="41"/>
                  </a:lnTo>
                  <a:lnTo>
                    <a:pt x="375" y="53"/>
                  </a:lnTo>
                  <a:lnTo>
                    <a:pt x="395" y="70"/>
                  </a:lnTo>
                  <a:lnTo>
                    <a:pt x="412" y="89"/>
                  </a:lnTo>
                  <a:lnTo>
                    <a:pt x="429" y="124"/>
                  </a:lnTo>
                  <a:lnTo>
                    <a:pt x="435" y="163"/>
                  </a:lnTo>
                  <a:lnTo>
                    <a:pt x="429" y="202"/>
                  </a:lnTo>
                  <a:lnTo>
                    <a:pt x="412" y="236"/>
                  </a:lnTo>
                  <a:lnTo>
                    <a:pt x="396" y="258"/>
                  </a:lnTo>
                  <a:lnTo>
                    <a:pt x="377" y="275"/>
                  </a:lnTo>
                  <a:lnTo>
                    <a:pt x="354" y="287"/>
                  </a:lnTo>
                  <a:lnTo>
                    <a:pt x="402" y="275"/>
                  </a:lnTo>
                  <a:lnTo>
                    <a:pt x="443" y="256"/>
                  </a:lnTo>
                  <a:lnTo>
                    <a:pt x="480" y="233"/>
                  </a:lnTo>
                  <a:lnTo>
                    <a:pt x="511" y="202"/>
                  </a:lnTo>
                  <a:lnTo>
                    <a:pt x="536" y="163"/>
                  </a:lnTo>
                  <a:close/>
                </a:path>
              </a:pathLst>
            </a:custGeom>
            <a:grpFill/>
            <a:ln w="0">
              <a:noFill/>
              <a:prstDash val="solid"/>
              <a:round/>
              <a:headEnd/>
              <a:tailEnd/>
            </a:ln>
          </p:spPr>
          <p:txBody>
            <a:bodyPr vert="horz" wrap="square" lIns="162539" tIns="81269" rIns="162539" bIns="81269" numCol="1" anchor="t" anchorCtr="0" compatLnSpc="1">
              <a:prstTxWarp prst="textNoShape">
                <a:avLst/>
              </a:prstTxWarp>
            </a:bodyPr>
            <a:lstStyle/>
            <a:p>
              <a:pPr defTabSz="1219148">
                <a:defRPr/>
              </a:pPr>
              <a:endParaRPr lang="en-GB" sz="3200" kern="0" dirty="0">
                <a:solidFill>
                  <a:srgbClr val="9D9D9C"/>
                </a:solidFill>
                <a:latin typeface="Arial" panose="020B0604020202020204"/>
              </a:endParaRPr>
            </a:p>
          </p:txBody>
        </p:sp>
        <p:cxnSp>
          <p:nvCxnSpPr>
            <p:cNvPr id="104" name="Straight Connector 103">
              <a:extLst>
                <a:ext uri="{FF2B5EF4-FFF2-40B4-BE49-F238E27FC236}">
                  <a16:creationId xmlns:a16="http://schemas.microsoft.com/office/drawing/2014/main" id="{28DE7538-6BDA-F24B-8AE0-E9137C230D3B}"/>
                </a:ext>
              </a:extLst>
            </p:cNvPr>
            <p:cNvCxnSpPr>
              <a:cxnSpLocks/>
            </p:cNvCxnSpPr>
            <p:nvPr/>
          </p:nvCxnSpPr>
          <p:spPr bwMode="auto">
            <a:xfrm flipH="1">
              <a:off x="2934765" y="3407184"/>
              <a:ext cx="1" cy="232578"/>
            </a:xfrm>
            <a:prstGeom prst="line">
              <a:avLst/>
            </a:prstGeom>
            <a:grpFill/>
            <a:ln w="19050" cap="flat" cmpd="sng" algn="ctr">
              <a:solidFill>
                <a:srgbClr val="002060"/>
              </a:solidFill>
              <a:prstDash val="solid"/>
              <a:round/>
              <a:headEnd type="none" w="med" len="med"/>
              <a:tailEnd type="none" w="med" len="med"/>
            </a:ln>
            <a:effectLst/>
          </p:spPr>
        </p:cxnSp>
      </p:grpSp>
      <p:sp>
        <p:nvSpPr>
          <p:cNvPr id="11" name="TextBox 10">
            <a:extLst>
              <a:ext uri="{FF2B5EF4-FFF2-40B4-BE49-F238E27FC236}">
                <a16:creationId xmlns:a16="http://schemas.microsoft.com/office/drawing/2014/main" id="{BE01D2AE-5134-BB45-A56E-0F3DA080B939}"/>
              </a:ext>
            </a:extLst>
          </p:cNvPr>
          <p:cNvSpPr txBox="1"/>
          <p:nvPr/>
        </p:nvSpPr>
        <p:spPr>
          <a:xfrm>
            <a:off x="3510447" y="3684851"/>
            <a:ext cx="1005272" cy="584699"/>
          </a:xfrm>
          <a:prstGeom prst="rect">
            <a:avLst/>
          </a:prstGeom>
          <a:noFill/>
        </p:spPr>
        <p:txBody>
          <a:bodyPr wrap="none" rtlCol="0">
            <a:spAutoFit/>
          </a:bodyPr>
          <a:lstStyle/>
          <a:p>
            <a:r>
              <a:rPr lang="en-GB" sz="3200" b="1" dirty="0">
                <a:solidFill>
                  <a:srgbClr val="000000"/>
                </a:solidFill>
              </a:rPr>
              <a:t>50%</a:t>
            </a:r>
            <a:endParaRPr lang="en-US" sz="3200" dirty="0"/>
          </a:p>
        </p:txBody>
      </p:sp>
      <p:sp>
        <p:nvSpPr>
          <p:cNvPr id="105" name="TextBox 104">
            <a:extLst>
              <a:ext uri="{FF2B5EF4-FFF2-40B4-BE49-F238E27FC236}">
                <a16:creationId xmlns:a16="http://schemas.microsoft.com/office/drawing/2014/main" id="{4E2E0F69-45D1-5847-A2E4-B69551964CC5}"/>
              </a:ext>
            </a:extLst>
          </p:cNvPr>
          <p:cNvSpPr txBox="1"/>
          <p:nvPr/>
        </p:nvSpPr>
        <p:spPr>
          <a:xfrm>
            <a:off x="5137537" y="3684851"/>
            <a:ext cx="1005272" cy="584699"/>
          </a:xfrm>
          <a:prstGeom prst="rect">
            <a:avLst/>
          </a:prstGeom>
          <a:noFill/>
        </p:spPr>
        <p:txBody>
          <a:bodyPr wrap="none" rtlCol="0">
            <a:spAutoFit/>
          </a:bodyPr>
          <a:lstStyle/>
          <a:p>
            <a:r>
              <a:rPr lang="en-GB" sz="3200" b="1" dirty="0">
                <a:solidFill>
                  <a:srgbClr val="000000"/>
                </a:solidFill>
              </a:rPr>
              <a:t>21%</a:t>
            </a:r>
            <a:endParaRPr lang="en-US" sz="3200" dirty="0"/>
          </a:p>
        </p:txBody>
      </p:sp>
      <p:sp>
        <p:nvSpPr>
          <p:cNvPr id="106" name="TextBox 105">
            <a:extLst>
              <a:ext uri="{FF2B5EF4-FFF2-40B4-BE49-F238E27FC236}">
                <a16:creationId xmlns:a16="http://schemas.microsoft.com/office/drawing/2014/main" id="{7C2A041D-0159-6341-9E5C-540CDD8D29A0}"/>
              </a:ext>
            </a:extLst>
          </p:cNvPr>
          <p:cNvSpPr txBox="1"/>
          <p:nvPr/>
        </p:nvSpPr>
        <p:spPr>
          <a:xfrm>
            <a:off x="6606531" y="3684851"/>
            <a:ext cx="982642" cy="584699"/>
          </a:xfrm>
          <a:prstGeom prst="rect">
            <a:avLst/>
          </a:prstGeom>
          <a:noFill/>
        </p:spPr>
        <p:txBody>
          <a:bodyPr wrap="none" rtlCol="0">
            <a:spAutoFit/>
          </a:bodyPr>
          <a:lstStyle/>
          <a:p>
            <a:r>
              <a:rPr lang="en-GB" sz="3200" b="1" dirty="0">
                <a:solidFill>
                  <a:srgbClr val="000000"/>
                </a:solidFill>
              </a:rPr>
              <a:t>11%</a:t>
            </a:r>
            <a:endParaRPr lang="en-US" sz="3200" dirty="0"/>
          </a:p>
        </p:txBody>
      </p:sp>
      <p:sp>
        <p:nvSpPr>
          <p:cNvPr id="107" name="TextBox 106">
            <a:extLst>
              <a:ext uri="{FF2B5EF4-FFF2-40B4-BE49-F238E27FC236}">
                <a16:creationId xmlns:a16="http://schemas.microsoft.com/office/drawing/2014/main" id="{2EEC82BB-E70B-6044-B193-7A871F19CE39}"/>
              </a:ext>
            </a:extLst>
          </p:cNvPr>
          <p:cNvSpPr txBox="1"/>
          <p:nvPr/>
        </p:nvSpPr>
        <p:spPr>
          <a:xfrm>
            <a:off x="7926204" y="3684851"/>
            <a:ext cx="1005272" cy="584699"/>
          </a:xfrm>
          <a:prstGeom prst="rect">
            <a:avLst/>
          </a:prstGeom>
          <a:noFill/>
        </p:spPr>
        <p:txBody>
          <a:bodyPr wrap="none" rtlCol="0">
            <a:spAutoFit/>
          </a:bodyPr>
          <a:lstStyle/>
          <a:p>
            <a:r>
              <a:rPr lang="en-GB" sz="3200" b="1" dirty="0">
                <a:solidFill>
                  <a:srgbClr val="000000"/>
                </a:solidFill>
              </a:rPr>
              <a:t>10%</a:t>
            </a:r>
            <a:endParaRPr lang="en-US" sz="3200" dirty="0"/>
          </a:p>
        </p:txBody>
      </p:sp>
      <p:sp>
        <p:nvSpPr>
          <p:cNvPr id="108" name="TextBox 107">
            <a:extLst>
              <a:ext uri="{FF2B5EF4-FFF2-40B4-BE49-F238E27FC236}">
                <a16:creationId xmlns:a16="http://schemas.microsoft.com/office/drawing/2014/main" id="{C9726FC6-B8CE-8248-8155-82B237D9D06E}"/>
              </a:ext>
            </a:extLst>
          </p:cNvPr>
          <p:cNvSpPr txBox="1"/>
          <p:nvPr/>
        </p:nvSpPr>
        <p:spPr>
          <a:xfrm>
            <a:off x="9388937" y="3684851"/>
            <a:ext cx="777676" cy="584699"/>
          </a:xfrm>
          <a:prstGeom prst="rect">
            <a:avLst/>
          </a:prstGeom>
          <a:noFill/>
        </p:spPr>
        <p:txBody>
          <a:bodyPr wrap="none" rtlCol="0">
            <a:spAutoFit/>
          </a:bodyPr>
          <a:lstStyle/>
          <a:p>
            <a:r>
              <a:rPr lang="en-GB" sz="3200" b="1" dirty="0">
                <a:solidFill>
                  <a:srgbClr val="000000"/>
                </a:solidFill>
              </a:rPr>
              <a:t>9%</a:t>
            </a:r>
            <a:endParaRPr lang="en-US" sz="3200" dirty="0"/>
          </a:p>
        </p:txBody>
      </p:sp>
      <p:sp>
        <p:nvSpPr>
          <p:cNvPr id="109" name="TextBox 108">
            <a:extLst>
              <a:ext uri="{FF2B5EF4-FFF2-40B4-BE49-F238E27FC236}">
                <a16:creationId xmlns:a16="http://schemas.microsoft.com/office/drawing/2014/main" id="{2653D1B5-2737-0244-8424-7526D01AD258}"/>
              </a:ext>
            </a:extLst>
          </p:cNvPr>
          <p:cNvSpPr txBox="1"/>
          <p:nvPr/>
        </p:nvSpPr>
        <p:spPr>
          <a:xfrm>
            <a:off x="10596972" y="3684851"/>
            <a:ext cx="777676" cy="584699"/>
          </a:xfrm>
          <a:prstGeom prst="rect">
            <a:avLst/>
          </a:prstGeom>
          <a:noFill/>
        </p:spPr>
        <p:txBody>
          <a:bodyPr wrap="none" rtlCol="0">
            <a:spAutoFit/>
          </a:bodyPr>
          <a:lstStyle/>
          <a:p>
            <a:r>
              <a:rPr lang="en-GB" sz="3200" b="1" dirty="0">
                <a:solidFill>
                  <a:srgbClr val="000000"/>
                </a:solidFill>
              </a:rPr>
              <a:t>7%</a:t>
            </a:r>
            <a:endParaRPr lang="en-US" sz="3200" dirty="0"/>
          </a:p>
        </p:txBody>
      </p:sp>
      <p:cxnSp>
        <p:nvCxnSpPr>
          <p:cNvPr id="110" name="Straight Connector 109">
            <a:extLst>
              <a:ext uri="{FF2B5EF4-FFF2-40B4-BE49-F238E27FC236}">
                <a16:creationId xmlns:a16="http://schemas.microsoft.com/office/drawing/2014/main" id="{6791DBA4-8936-6E40-9073-142264C7CED1}"/>
              </a:ext>
            </a:extLst>
          </p:cNvPr>
          <p:cNvCxnSpPr>
            <a:cxnSpLocks/>
          </p:cNvCxnSpPr>
          <p:nvPr/>
        </p:nvCxnSpPr>
        <p:spPr>
          <a:xfrm>
            <a:off x="4801090" y="3838887"/>
            <a:ext cx="0" cy="17112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8FF0C86-0F8B-CB47-9CA9-C26BF5D829BD}"/>
              </a:ext>
            </a:extLst>
          </p:cNvPr>
          <p:cNvCxnSpPr>
            <a:cxnSpLocks/>
          </p:cNvCxnSpPr>
          <p:nvPr/>
        </p:nvCxnSpPr>
        <p:spPr>
          <a:xfrm>
            <a:off x="6318119" y="3838887"/>
            <a:ext cx="0" cy="17112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8187DD4-58B2-A74C-80E4-8BA3D2593C1E}"/>
              </a:ext>
            </a:extLst>
          </p:cNvPr>
          <p:cNvCxnSpPr>
            <a:cxnSpLocks/>
          </p:cNvCxnSpPr>
          <p:nvPr/>
        </p:nvCxnSpPr>
        <p:spPr>
          <a:xfrm>
            <a:off x="7726789" y="3838887"/>
            <a:ext cx="0" cy="17112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73E9629-D7E9-9044-A13B-2C53515548E7}"/>
              </a:ext>
            </a:extLst>
          </p:cNvPr>
          <p:cNvCxnSpPr>
            <a:cxnSpLocks/>
          </p:cNvCxnSpPr>
          <p:nvPr/>
        </p:nvCxnSpPr>
        <p:spPr>
          <a:xfrm>
            <a:off x="9000010" y="3838887"/>
            <a:ext cx="0" cy="17112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25D15BA-C331-6945-89BE-B65B6D22C41F}"/>
              </a:ext>
            </a:extLst>
          </p:cNvPr>
          <p:cNvCxnSpPr>
            <a:cxnSpLocks/>
          </p:cNvCxnSpPr>
          <p:nvPr/>
        </p:nvCxnSpPr>
        <p:spPr>
          <a:xfrm>
            <a:off x="10449314" y="3838887"/>
            <a:ext cx="0" cy="17112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A929977-A193-B344-B772-8ED222FD7D72}"/>
              </a:ext>
            </a:extLst>
          </p:cNvPr>
          <p:cNvCxnSpPr/>
          <p:nvPr/>
        </p:nvCxnSpPr>
        <p:spPr>
          <a:xfrm>
            <a:off x="613279" y="3481674"/>
            <a:ext cx="1096544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118" name="Pie 117">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9" name="Block Arc 118">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120" name="Picture 119">
            <a:extLst>
              <a:ext uri="{FF2B5EF4-FFF2-40B4-BE49-F238E27FC236}">
                <a16:creationId xmlns:a16="http://schemas.microsoft.com/office/drawing/2014/main" id="{951B298D-4A9F-054C-BA6A-8A4048E19951}"/>
              </a:ext>
            </a:extLst>
          </p:cNvPr>
          <p:cNvPicPr>
            <a:picLocks noChangeAspect="1"/>
          </p:cNvPicPr>
          <p:nvPr/>
        </p:nvPicPr>
        <p:blipFill>
          <a:blip r:embed="rId2"/>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67564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7547CF9-5B10-D24F-A8D7-45A9778164F7}" type="slidenum">
              <a:rPr lang="uk-UA" smtClean="0"/>
              <a:pPr/>
              <a:t>9</a:t>
            </a:fld>
            <a:endParaRPr lang="uk-UA" dirty="0"/>
          </a:p>
        </p:txBody>
      </p:sp>
      <p:sp>
        <p:nvSpPr>
          <p:cNvPr id="242" name="TextBox 241"/>
          <p:cNvSpPr txBox="1"/>
          <p:nvPr/>
        </p:nvSpPr>
        <p:spPr>
          <a:xfrm>
            <a:off x="455545" y="5776344"/>
            <a:ext cx="7023474" cy="584775"/>
          </a:xfrm>
          <a:prstGeom prst="rect">
            <a:avLst/>
          </a:prstGeom>
          <a:noFill/>
        </p:spPr>
        <p:txBody>
          <a:bodyPr wrap="square" rtlCol="0">
            <a:spAutoFit/>
          </a:bodyPr>
          <a:lstStyle/>
          <a:p>
            <a:pPr marL="16931">
              <a:spcBef>
                <a:spcPts val="2067"/>
              </a:spcBef>
              <a:defRPr/>
            </a:pPr>
            <a:r>
              <a:rPr lang="en-IN" sz="800" spc="13" dirty="0">
                <a:cs typeface="Arial"/>
              </a:rPr>
              <a:t>*In diabetic</a:t>
            </a:r>
            <a:r>
              <a:rPr lang="en-IN" sz="800" spc="-7" dirty="0">
                <a:cs typeface="Arial"/>
              </a:rPr>
              <a:t> </a:t>
            </a:r>
            <a:r>
              <a:rPr lang="en-IN" sz="800" spc="13" dirty="0">
                <a:cs typeface="Arial"/>
              </a:rPr>
              <a:t>patients </a:t>
            </a:r>
            <a:r>
              <a:rPr lang="en-IN" sz="800" spc="27" dirty="0">
                <a:cs typeface="Arial"/>
              </a:rPr>
              <a:t>DME, </a:t>
            </a:r>
            <a:r>
              <a:rPr lang="en-IN" sz="800" spc="13" dirty="0">
                <a:cs typeface="Arial"/>
              </a:rPr>
              <a:t>diabetic </a:t>
            </a:r>
            <a:r>
              <a:rPr lang="en-IN" sz="800" spc="20" dirty="0">
                <a:cs typeface="Arial"/>
              </a:rPr>
              <a:t>macular </a:t>
            </a:r>
            <a:r>
              <a:rPr lang="en-IN" sz="800" spc="20" dirty="0" err="1">
                <a:cs typeface="Arial"/>
              </a:rPr>
              <a:t>edema</a:t>
            </a:r>
            <a:r>
              <a:rPr lang="en-IN" sz="800" spc="20" dirty="0">
                <a:cs typeface="Arial"/>
              </a:rPr>
              <a:t>; DR, </a:t>
            </a:r>
            <a:r>
              <a:rPr lang="en-IN" sz="800" spc="13" dirty="0">
                <a:cs typeface="Arial"/>
              </a:rPr>
              <a:t>diabetic retinopathy; mil, millions; </a:t>
            </a:r>
            <a:r>
              <a:rPr lang="en-IN" sz="800" spc="20" dirty="0">
                <a:cs typeface="Arial"/>
              </a:rPr>
              <a:t>PDR, </a:t>
            </a:r>
            <a:r>
              <a:rPr lang="en-IN" sz="800" spc="13" dirty="0">
                <a:cs typeface="Arial"/>
              </a:rPr>
              <a:t>proliferative </a:t>
            </a:r>
            <a:r>
              <a:rPr lang="en-IN" sz="800" spc="20" dirty="0">
                <a:cs typeface="Arial"/>
              </a:rPr>
              <a:t>DR;VTDR, </a:t>
            </a:r>
            <a:r>
              <a:rPr lang="en-IN" sz="800" spc="13" dirty="0">
                <a:cs typeface="Arial"/>
              </a:rPr>
              <a:t>vision threatening </a:t>
            </a:r>
            <a:r>
              <a:rPr lang="en-IN" sz="800" spc="27" dirty="0">
                <a:cs typeface="Arial"/>
              </a:rPr>
              <a:t>DR</a:t>
            </a:r>
            <a:br>
              <a:rPr lang="en-IN" sz="800" dirty="0">
                <a:cs typeface="Arial"/>
              </a:rPr>
            </a:br>
            <a:r>
              <a:rPr lang="en-IN" sz="800" dirty="0">
                <a:cs typeface="Arial"/>
              </a:rPr>
              <a:t>1. </a:t>
            </a:r>
            <a:r>
              <a:rPr lang="en-IN" sz="800" spc="13" dirty="0" err="1">
                <a:cs typeface="Arial"/>
              </a:rPr>
              <a:t>Yau</a:t>
            </a:r>
            <a:r>
              <a:rPr lang="en-IN" sz="800" spc="13" dirty="0">
                <a:cs typeface="Arial"/>
              </a:rPr>
              <a:t> </a:t>
            </a:r>
            <a:r>
              <a:rPr lang="en-IN" sz="800" spc="27" dirty="0">
                <a:cs typeface="Arial"/>
              </a:rPr>
              <a:t>JW, </a:t>
            </a:r>
            <a:r>
              <a:rPr lang="en-IN" sz="800" spc="13" dirty="0">
                <a:cs typeface="Arial"/>
              </a:rPr>
              <a:t>et </a:t>
            </a:r>
            <a:r>
              <a:rPr lang="en-IN" sz="800" spc="7" dirty="0">
                <a:cs typeface="Arial"/>
              </a:rPr>
              <a:t>al. </a:t>
            </a:r>
            <a:r>
              <a:rPr lang="en-IN" sz="800" i="1" spc="13" dirty="0">
                <a:cs typeface="Arial"/>
              </a:rPr>
              <a:t>Diabetes </a:t>
            </a:r>
            <a:r>
              <a:rPr lang="en-IN" sz="800" i="1" spc="20" dirty="0">
                <a:cs typeface="Arial"/>
              </a:rPr>
              <a:t>Care</a:t>
            </a:r>
            <a:r>
              <a:rPr lang="en-IN" sz="800" i="1" spc="160" dirty="0">
                <a:cs typeface="Arial"/>
              </a:rPr>
              <a:t> </a:t>
            </a:r>
            <a:r>
              <a:rPr lang="en-IN" sz="800" spc="20" dirty="0">
                <a:cs typeface="Arial"/>
              </a:rPr>
              <a:t>2012;35:556–64; 2.Tremolada G, </a:t>
            </a:r>
            <a:r>
              <a:rPr lang="en-IN" sz="800" spc="13" dirty="0">
                <a:cs typeface="Arial"/>
              </a:rPr>
              <a:t>et </a:t>
            </a:r>
            <a:r>
              <a:rPr lang="en-IN" sz="800" spc="7" dirty="0">
                <a:cs typeface="Arial"/>
              </a:rPr>
              <a:t>al. </a:t>
            </a:r>
            <a:r>
              <a:rPr lang="en-IN" sz="800" i="1" spc="20" dirty="0">
                <a:cs typeface="Arial"/>
              </a:rPr>
              <a:t>Exp </a:t>
            </a:r>
            <a:r>
              <a:rPr lang="en-IN" sz="800" i="1" spc="13" dirty="0">
                <a:cs typeface="Arial"/>
              </a:rPr>
              <a:t>Diabetes </a:t>
            </a:r>
            <a:r>
              <a:rPr lang="en-IN" sz="800" i="1" spc="20" dirty="0">
                <a:cs typeface="Arial"/>
              </a:rPr>
              <a:t>Res</a:t>
            </a:r>
            <a:r>
              <a:rPr lang="en-IN" sz="800" i="1" spc="187" dirty="0">
                <a:cs typeface="Arial"/>
              </a:rPr>
              <a:t> </a:t>
            </a:r>
            <a:r>
              <a:rPr lang="en-IN" sz="800" spc="20" dirty="0">
                <a:cs typeface="Arial"/>
              </a:rPr>
              <a:t>2012:728325 </a:t>
            </a:r>
            <a:r>
              <a:rPr lang="en-IN" sz="800" i="1" dirty="0"/>
              <a:t>3.Kulkarni S et al. BMJ open ophthalmology. 2019 Feb 1;4(1):e000201. </a:t>
            </a:r>
            <a:r>
              <a:rPr lang="en-IN" sz="800" spc="20" dirty="0">
                <a:cs typeface="Arial"/>
              </a:rPr>
              <a:t>4.</a:t>
            </a:r>
            <a:r>
              <a:rPr lang="en-IN" sz="800" i="1" dirty="0"/>
              <a:t> Gadkari SS et al. Indian journal of ophthalmology. 2016 Jan;64(1):38. </a:t>
            </a:r>
            <a:r>
              <a:rPr lang="en-IN" sz="800" spc="20" dirty="0">
                <a:cs typeface="Arial"/>
              </a:rPr>
              <a:t>5.</a:t>
            </a:r>
            <a:r>
              <a:rPr lang="en-IN" sz="800" i="1" dirty="0"/>
              <a:t> Bhutia KL et al. Journal of Delhi Ophthalmological Society. 2017 Nov 30;28(2):19-21. 6. Rema M et al. Investigative ophthalmology &amp; visual science. 2005 Jul 1;46(7):2328-33.</a:t>
            </a:r>
            <a:endParaRPr lang="en-IN" sz="800" dirty="0">
              <a:cs typeface="Arial"/>
            </a:endParaRPr>
          </a:p>
        </p:txBody>
      </p:sp>
      <p:sp>
        <p:nvSpPr>
          <p:cNvPr id="23" name="Title 1">
            <a:extLst>
              <a:ext uri="{FF2B5EF4-FFF2-40B4-BE49-F238E27FC236}">
                <a16:creationId xmlns:a16="http://schemas.microsoft.com/office/drawing/2014/main" id="{D5CF2BAF-F537-4542-9D3A-BB2FC760B934}"/>
              </a:ext>
            </a:extLst>
          </p:cNvPr>
          <p:cNvSpPr txBox="1">
            <a:spLocks/>
          </p:cNvSpPr>
          <p:nvPr/>
        </p:nvSpPr>
        <p:spPr>
          <a:xfrm>
            <a:off x="613279" y="178792"/>
            <a:ext cx="11577929" cy="1371122"/>
          </a:xfrm>
          <a:prstGeom prst="rect">
            <a:avLst/>
          </a:prstGeom>
          <a:noFill/>
        </p:spPr>
        <p:txBody>
          <a:bodyPr vert="horz" wrap="square" lIns="0" tIns="0" rIns="0" bIns="0" rtlCol="0" anchor="ctr" anchorCtr="0">
            <a:normAutofit/>
          </a:bodyPr>
          <a:lstStyle>
            <a:lvl1pPr algn="l" defTabSz="914400" rtl="0" eaLnBrk="1" latinLnBrk="0" hangingPunct="1">
              <a:lnSpc>
                <a:spcPct val="100000"/>
              </a:lnSpc>
              <a:spcBef>
                <a:spcPct val="0"/>
              </a:spcBef>
              <a:buNone/>
              <a:defRPr sz="2400" b="1" i="0" kern="1200" spc="0" baseline="0">
                <a:solidFill>
                  <a:schemeClr val="tx1"/>
                </a:solidFill>
                <a:latin typeface="+mj-lt"/>
                <a:ea typeface="Arial Black" charset="0"/>
                <a:cs typeface="Arial Black" charset="0"/>
              </a:defRPr>
            </a:lvl1pPr>
          </a:lstStyle>
          <a:p>
            <a:pPr>
              <a:lnSpc>
                <a:spcPct val="90000"/>
              </a:lnSpc>
            </a:pPr>
            <a:r>
              <a:rPr lang="en-US" sz="3200" spc="-160" dirty="0">
                <a:solidFill>
                  <a:schemeClr val="accent1">
                    <a:lumMod val="50000"/>
                  </a:schemeClr>
                </a:solidFill>
              </a:rPr>
              <a:t>Diabetic Retinopathy disease</a:t>
            </a:r>
            <a:r>
              <a:rPr lang="en-US" sz="3200" spc="-447" dirty="0">
                <a:solidFill>
                  <a:schemeClr val="accent1">
                    <a:lumMod val="50000"/>
                  </a:schemeClr>
                </a:solidFill>
              </a:rPr>
              <a:t> </a:t>
            </a:r>
            <a:r>
              <a:rPr lang="en-US" sz="3200" spc="-133" dirty="0">
                <a:solidFill>
                  <a:schemeClr val="accent1">
                    <a:lumMod val="50000"/>
                  </a:schemeClr>
                </a:solidFill>
              </a:rPr>
              <a:t>burden</a:t>
            </a:r>
            <a:endParaRPr lang="en-US" sz="3200" b="0" spc="-133" dirty="0"/>
          </a:p>
        </p:txBody>
      </p:sp>
      <p:sp>
        <p:nvSpPr>
          <p:cNvPr id="2" name="Rectangle 1">
            <a:extLst>
              <a:ext uri="{FF2B5EF4-FFF2-40B4-BE49-F238E27FC236}">
                <a16:creationId xmlns:a16="http://schemas.microsoft.com/office/drawing/2014/main" id="{FF310554-8EE7-A649-A08A-9C7154CA8286}"/>
              </a:ext>
            </a:extLst>
          </p:cNvPr>
          <p:cNvSpPr/>
          <p:nvPr/>
        </p:nvSpPr>
        <p:spPr>
          <a:xfrm>
            <a:off x="613278" y="1303846"/>
            <a:ext cx="5482723" cy="6638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a:p>
        </p:txBody>
      </p:sp>
      <p:sp>
        <p:nvSpPr>
          <p:cNvPr id="3" name="TextBox 2">
            <a:extLst>
              <a:ext uri="{FF2B5EF4-FFF2-40B4-BE49-F238E27FC236}">
                <a16:creationId xmlns:a16="http://schemas.microsoft.com/office/drawing/2014/main" id="{8CFAC882-D485-0F47-8891-4F64DB4F27AA}"/>
              </a:ext>
            </a:extLst>
          </p:cNvPr>
          <p:cNvSpPr txBox="1"/>
          <p:nvPr/>
        </p:nvSpPr>
        <p:spPr>
          <a:xfrm>
            <a:off x="701886" y="1320225"/>
            <a:ext cx="5292527" cy="584775"/>
          </a:xfrm>
          <a:prstGeom prst="rect">
            <a:avLst/>
          </a:prstGeom>
          <a:noFill/>
        </p:spPr>
        <p:txBody>
          <a:bodyPr wrap="square" rtlCol="0">
            <a:spAutoFit/>
          </a:bodyPr>
          <a:lstStyle/>
          <a:p>
            <a:pPr marL="16931" algn="ctr">
              <a:defRPr/>
            </a:pPr>
            <a:r>
              <a:rPr lang="en-US" sz="1600" b="1" spc="-13" dirty="0">
                <a:latin typeface="Arial Black"/>
                <a:cs typeface="Arial Black"/>
              </a:rPr>
              <a:t>DR </a:t>
            </a:r>
            <a:r>
              <a:rPr lang="en-US" sz="1600" spc="-7" dirty="0">
                <a:cs typeface="Arial"/>
              </a:rPr>
              <a:t>is the </a:t>
            </a:r>
            <a:r>
              <a:rPr lang="en-US" sz="1600" b="1" spc="-7" dirty="0">
                <a:latin typeface="Arial Black"/>
                <a:cs typeface="Arial Black"/>
              </a:rPr>
              <a:t>leading cause of</a:t>
            </a:r>
            <a:r>
              <a:rPr lang="en-US" sz="1600" b="1" spc="60" dirty="0">
                <a:latin typeface="Arial Black"/>
                <a:cs typeface="Arial Black"/>
              </a:rPr>
              <a:t> </a:t>
            </a:r>
            <a:r>
              <a:rPr lang="en-US" sz="1600" b="1" spc="-7" dirty="0">
                <a:latin typeface="Arial Black"/>
                <a:cs typeface="Arial Black"/>
              </a:rPr>
              <a:t>blindness</a:t>
            </a:r>
            <a:r>
              <a:rPr lang="en-US" sz="1600" dirty="0">
                <a:latin typeface="Arial Black"/>
                <a:cs typeface="Arial Black"/>
              </a:rPr>
              <a:t> </a:t>
            </a:r>
            <a:r>
              <a:rPr lang="en-US" sz="1600" spc="-7" dirty="0">
                <a:cs typeface="Arial"/>
              </a:rPr>
              <a:t>in working-age adults in the developed</a:t>
            </a:r>
            <a:r>
              <a:rPr lang="en-US" sz="1600" spc="20" dirty="0">
                <a:cs typeface="Arial"/>
              </a:rPr>
              <a:t> </a:t>
            </a:r>
            <a:r>
              <a:rPr lang="en-US" sz="1600" dirty="0">
                <a:cs typeface="Arial"/>
              </a:rPr>
              <a:t>countries</a:t>
            </a:r>
            <a:r>
              <a:rPr lang="en-US" sz="1600" baseline="26455" dirty="0">
                <a:cs typeface="Arial"/>
              </a:rPr>
              <a:t>1,2</a:t>
            </a:r>
            <a:endParaRPr lang="en-US" sz="1600" dirty="0"/>
          </a:p>
        </p:txBody>
      </p:sp>
      <p:sp>
        <p:nvSpPr>
          <p:cNvPr id="32" name="Rectangle 31">
            <a:extLst>
              <a:ext uri="{FF2B5EF4-FFF2-40B4-BE49-F238E27FC236}">
                <a16:creationId xmlns:a16="http://schemas.microsoft.com/office/drawing/2014/main" id="{91571FFD-71C7-EA4F-B5FA-34D1CFA58AC1}"/>
              </a:ext>
            </a:extLst>
          </p:cNvPr>
          <p:cNvSpPr/>
          <p:nvPr/>
        </p:nvSpPr>
        <p:spPr>
          <a:xfrm>
            <a:off x="6286104" y="1295678"/>
            <a:ext cx="5482723" cy="6638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a:p>
        </p:txBody>
      </p:sp>
      <p:sp>
        <p:nvSpPr>
          <p:cNvPr id="33" name="TextBox 32">
            <a:extLst>
              <a:ext uri="{FF2B5EF4-FFF2-40B4-BE49-F238E27FC236}">
                <a16:creationId xmlns:a16="http://schemas.microsoft.com/office/drawing/2014/main" id="{65B6DDC3-A04B-6F4A-9057-38F991715A0F}"/>
              </a:ext>
            </a:extLst>
          </p:cNvPr>
          <p:cNvSpPr txBox="1"/>
          <p:nvPr/>
        </p:nvSpPr>
        <p:spPr>
          <a:xfrm>
            <a:off x="6374713" y="1312056"/>
            <a:ext cx="5292527" cy="584775"/>
          </a:xfrm>
          <a:prstGeom prst="rect">
            <a:avLst/>
          </a:prstGeom>
          <a:noFill/>
        </p:spPr>
        <p:txBody>
          <a:bodyPr wrap="square" rtlCol="0">
            <a:spAutoFit/>
          </a:bodyPr>
          <a:lstStyle/>
          <a:p>
            <a:pPr marL="16931" algn="ctr">
              <a:defRPr/>
            </a:pPr>
            <a:r>
              <a:rPr lang="en-US" sz="1600" b="1" spc="-13" dirty="0">
                <a:latin typeface="Arial Black"/>
                <a:cs typeface="Arial Black"/>
              </a:rPr>
              <a:t>PDR </a:t>
            </a:r>
            <a:r>
              <a:rPr lang="en-US" sz="1600" spc="-7" dirty="0">
                <a:cs typeface="Arial"/>
              </a:rPr>
              <a:t>and </a:t>
            </a:r>
            <a:r>
              <a:rPr lang="en-US" sz="1600" b="1" spc="-7" dirty="0">
                <a:latin typeface="Arial Black"/>
                <a:cs typeface="Arial Black"/>
              </a:rPr>
              <a:t>DME </a:t>
            </a:r>
            <a:r>
              <a:rPr lang="en-US" sz="1600" spc="-7" dirty="0">
                <a:cs typeface="Arial"/>
              </a:rPr>
              <a:t>develop as</a:t>
            </a:r>
            <a:r>
              <a:rPr lang="en-US" sz="1600" spc="-213" dirty="0">
                <a:cs typeface="Arial"/>
              </a:rPr>
              <a:t> </a:t>
            </a:r>
            <a:r>
              <a:rPr lang="en-US" sz="1600" spc="-7" dirty="0">
                <a:cs typeface="Arial"/>
              </a:rPr>
              <a:t>the</a:t>
            </a:r>
            <a:endParaRPr lang="en-US" sz="1600" dirty="0">
              <a:cs typeface="Arial"/>
            </a:endParaRPr>
          </a:p>
          <a:p>
            <a:pPr marL="16931" algn="ctr">
              <a:defRPr/>
            </a:pPr>
            <a:r>
              <a:rPr lang="en-US" sz="1600" b="1" spc="-7" dirty="0">
                <a:latin typeface="Arial Black"/>
                <a:cs typeface="Arial Black"/>
              </a:rPr>
              <a:t>vision-threatening </a:t>
            </a:r>
            <a:r>
              <a:rPr lang="en-US" sz="1600" spc="-7" dirty="0">
                <a:cs typeface="Arial"/>
              </a:rPr>
              <a:t>stages of DR</a:t>
            </a:r>
            <a:r>
              <a:rPr lang="en-US" sz="1600" spc="7" dirty="0">
                <a:cs typeface="Arial"/>
              </a:rPr>
              <a:t> </a:t>
            </a:r>
            <a:r>
              <a:rPr lang="en-US" sz="1600" dirty="0">
                <a:cs typeface="Arial"/>
              </a:rPr>
              <a:t>(VTDR)</a:t>
            </a:r>
            <a:r>
              <a:rPr lang="en-US" sz="1600" baseline="26455" dirty="0">
                <a:cs typeface="Arial"/>
              </a:rPr>
              <a:t>1,2</a:t>
            </a:r>
          </a:p>
        </p:txBody>
      </p:sp>
      <p:grpSp>
        <p:nvGrpSpPr>
          <p:cNvPr id="5" name="Group 4">
            <a:extLst>
              <a:ext uri="{FF2B5EF4-FFF2-40B4-BE49-F238E27FC236}">
                <a16:creationId xmlns:a16="http://schemas.microsoft.com/office/drawing/2014/main" id="{9D49C68B-7753-C04D-A93F-1A4BFF96EB79}"/>
              </a:ext>
            </a:extLst>
          </p:cNvPr>
          <p:cNvGrpSpPr/>
          <p:nvPr/>
        </p:nvGrpSpPr>
        <p:grpSpPr>
          <a:xfrm>
            <a:off x="658592" y="2210033"/>
            <a:ext cx="5188699" cy="2809350"/>
            <a:chOff x="-158231" y="1386343"/>
            <a:chExt cx="4994981" cy="2704465"/>
          </a:xfrm>
        </p:grpSpPr>
        <p:sp>
          <p:nvSpPr>
            <p:cNvPr id="34" name="object 16">
              <a:extLst>
                <a:ext uri="{FF2B5EF4-FFF2-40B4-BE49-F238E27FC236}">
                  <a16:creationId xmlns:a16="http://schemas.microsoft.com/office/drawing/2014/main" id="{3FEFA265-6B3C-F04A-BA44-217B4197C1AF}"/>
                </a:ext>
              </a:extLst>
            </p:cNvPr>
            <p:cNvSpPr/>
            <p:nvPr/>
          </p:nvSpPr>
          <p:spPr>
            <a:xfrm>
              <a:off x="2342850" y="1535059"/>
              <a:ext cx="1573657" cy="1279525"/>
            </a:xfrm>
            <a:prstGeom prst="rect">
              <a:avLst/>
            </a:prstGeom>
            <a:blipFill>
              <a:blip r:embed="rId2" cstate="print"/>
              <a:stretch>
                <a:fillRect/>
              </a:stretch>
            </a:blipFill>
          </p:spPr>
          <p:txBody>
            <a:bodyPr wrap="square" lIns="0" tIns="0" rIns="0" bIns="0" rtlCol="0"/>
            <a:lstStyle/>
            <a:p>
              <a:pPr defTabSz="1219018">
                <a:defRPr/>
              </a:pPr>
              <a:endParaRPr sz="1200">
                <a:solidFill>
                  <a:prstClr val="black"/>
                </a:solidFill>
                <a:latin typeface="Calibri"/>
              </a:endParaRPr>
            </a:p>
          </p:txBody>
        </p:sp>
        <p:sp>
          <p:nvSpPr>
            <p:cNvPr id="35" name="object 17">
              <a:extLst>
                <a:ext uri="{FF2B5EF4-FFF2-40B4-BE49-F238E27FC236}">
                  <a16:creationId xmlns:a16="http://schemas.microsoft.com/office/drawing/2014/main" id="{5C4D22DA-A186-5144-BD8C-7CAEC306E364}"/>
                </a:ext>
              </a:extLst>
            </p:cNvPr>
            <p:cNvSpPr/>
            <p:nvPr/>
          </p:nvSpPr>
          <p:spPr>
            <a:xfrm>
              <a:off x="2906730" y="2127895"/>
              <a:ext cx="1117663" cy="1358646"/>
            </a:xfrm>
            <a:prstGeom prst="rect">
              <a:avLst/>
            </a:prstGeom>
            <a:blipFill>
              <a:blip r:embed="rId3" cstate="print"/>
              <a:stretch>
                <a:fillRect/>
              </a:stretch>
            </a:blipFill>
          </p:spPr>
          <p:txBody>
            <a:bodyPr wrap="square" lIns="0" tIns="0" rIns="0" bIns="0" rtlCol="0"/>
            <a:lstStyle/>
            <a:p>
              <a:pPr defTabSz="1219018">
                <a:defRPr/>
              </a:pPr>
              <a:endParaRPr sz="1200">
                <a:solidFill>
                  <a:prstClr val="black"/>
                </a:solidFill>
                <a:latin typeface="Calibri"/>
              </a:endParaRPr>
            </a:p>
          </p:txBody>
        </p:sp>
        <p:sp>
          <p:nvSpPr>
            <p:cNvPr id="38" name="object 18">
              <a:extLst>
                <a:ext uri="{FF2B5EF4-FFF2-40B4-BE49-F238E27FC236}">
                  <a16:creationId xmlns:a16="http://schemas.microsoft.com/office/drawing/2014/main" id="{881A4F0D-BA4F-2B42-962B-CAEDDF02EBFC}"/>
                </a:ext>
              </a:extLst>
            </p:cNvPr>
            <p:cNvSpPr/>
            <p:nvPr/>
          </p:nvSpPr>
          <p:spPr>
            <a:xfrm>
              <a:off x="2609550" y="2799980"/>
              <a:ext cx="1320673" cy="1290828"/>
            </a:xfrm>
            <a:prstGeom prst="rect">
              <a:avLst/>
            </a:prstGeom>
            <a:blipFill>
              <a:blip r:embed="rId4" cstate="print"/>
              <a:stretch>
                <a:fillRect/>
              </a:stretch>
            </a:blipFill>
          </p:spPr>
          <p:txBody>
            <a:bodyPr wrap="square" lIns="0" tIns="0" rIns="0" bIns="0" rtlCol="0"/>
            <a:lstStyle/>
            <a:p>
              <a:pPr defTabSz="1219018">
                <a:defRPr/>
              </a:pPr>
              <a:endParaRPr sz="1200">
                <a:solidFill>
                  <a:prstClr val="black"/>
                </a:solidFill>
                <a:latin typeface="Calibri"/>
              </a:endParaRPr>
            </a:p>
          </p:txBody>
        </p:sp>
        <p:sp>
          <p:nvSpPr>
            <p:cNvPr id="40" name="object 19">
              <a:extLst>
                <a:ext uri="{FF2B5EF4-FFF2-40B4-BE49-F238E27FC236}">
                  <a16:creationId xmlns:a16="http://schemas.microsoft.com/office/drawing/2014/main" id="{02085633-9CFE-E24D-9D79-D214C7E3E861}"/>
                </a:ext>
              </a:extLst>
            </p:cNvPr>
            <p:cNvSpPr/>
            <p:nvPr/>
          </p:nvSpPr>
          <p:spPr>
            <a:xfrm>
              <a:off x="1117554" y="1535059"/>
              <a:ext cx="2164841" cy="2555748"/>
            </a:xfrm>
            <a:prstGeom prst="rect">
              <a:avLst/>
            </a:prstGeom>
            <a:blipFill>
              <a:blip r:embed="rId5" cstate="print"/>
              <a:stretch>
                <a:fillRect/>
              </a:stretch>
            </a:blipFill>
          </p:spPr>
          <p:txBody>
            <a:bodyPr wrap="square" lIns="0" tIns="0" rIns="0" bIns="0" rtlCol="0"/>
            <a:lstStyle/>
            <a:p>
              <a:pPr defTabSz="1219018">
                <a:defRPr/>
              </a:pPr>
              <a:endParaRPr sz="1200">
                <a:solidFill>
                  <a:prstClr val="black"/>
                </a:solidFill>
                <a:latin typeface="Calibri"/>
              </a:endParaRPr>
            </a:p>
          </p:txBody>
        </p:sp>
        <p:sp>
          <p:nvSpPr>
            <p:cNvPr id="45" name="object 20">
              <a:extLst>
                <a:ext uri="{FF2B5EF4-FFF2-40B4-BE49-F238E27FC236}">
                  <a16:creationId xmlns:a16="http://schemas.microsoft.com/office/drawing/2014/main" id="{6129CEF6-A99A-964B-A2B2-F2893CDC4102}"/>
                </a:ext>
              </a:extLst>
            </p:cNvPr>
            <p:cNvSpPr/>
            <p:nvPr/>
          </p:nvSpPr>
          <p:spPr>
            <a:xfrm>
              <a:off x="2608788" y="1637802"/>
              <a:ext cx="1057910" cy="927735"/>
            </a:xfrm>
            <a:custGeom>
              <a:avLst/>
              <a:gdLst/>
              <a:ahLst/>
              <a:cxnLst/>
              <a:rect l="l" t="t" r="r" b="b"/>
              <a:pathLst>
                <a:path w="1057910" h="927735">
                  <a:moveTo>
                    <a:pt x="0" y="0"/>
                  </a:moveTo>
                  <a:lnTo>
                    <a:pt x="0" y="569214"/>
                  </a:lnTo>
                  <a:lnTo>
                    <a:pt x="49540" y="571362"/>
                  </a:lnTo>
                  <a:lnTo>
                    <a:pt x="98139" y="577710"/>
                  </a:lnTo>
                  <a:lnTo>
                    <a:pt x="145580" y="588108"/>
                  </a:lnTo>
                  <a:lnTo>
                    <a:pt x="191645" y="602410"/>
                  </a:lnTo>
                  <a:lnTo>
                    <a:pt x="236116" y="620467"/>
                  </a:lnTo>
                  <a:lnTo>
                    <a:pt x="278775" y="642132"/>
                  </a:lnTo>
                  <a:lnTo>
                    <a:pt x="319404" y="667258"/>
                  </a:lnTo>
                  <a:lnTo>
                    <a:pt x="357787" y="695695"/>
                  </a:lnTo>
                  <a:lnTo>
                    <a:pt x="393705" y="727297"/>
                  </a:lnTo>
                  <a:lnTo>
                    <a:pt x="426940" y="761917"/>
                  </a:lnTo>
                  <a:lnTo>
                    <a:pt x="457275" y="799405"/>
                  </a:lnTo>
                  <a:lnTo>
                    <a:pt x="484492" y="839615"/>
                  </a:lnTo>
                  <a:lnTo>
                    <a:pt x="508373" y="882398"/>
                  </a:lnTo>
                  <a:lnTo>
                    <a:pt x="528701" y="927608"/>
                  </a:lnTo>
                  <a:lnTo>
                    <a:pt x="1057402" y="716915"/>
                  </a:lnTo>
                  <a:lnTo>
                    <a:pt x="1037989" y="671117"/>
                  </a:lnTo>
                  <a:lnTo>
                    <a:pt x="1016744" y="626494"/>
                  </a:lnTo>
                  <a:lnTo>
                    <a:pt x="993722" y="583083"/>
                  </a:lnTo>
                  <a:lnTo>
                    <a:pt x="968977" y="540922"/>
                  </a:lnTo>
                  <a:lnTo>
                    <a:pt x="942563" y="500046"/>
                  </a:lnTo>
                  <a:lnTo>
                    <a:pt x="914536" y="460494"/>
                  </a:lnTo>
                  <a:lnTo>
                    <a:pt x="884949" y="422302"/>
                  </a:lnTo>
                  <a:lnTo>
                    <a:pt x="853858" y="385507"/>
                  </a:lnTo>
                  <a:lnTo>
                    <a:pt x="821316" y="350147"/>
                  </a:lnTo>
                  <a:lnTo>
                    <a:pt x="787379" y="316257"/>
                  </a:lnTo>
                  <a:lnTo>
                    <a:pt x="752100" y="283876"/>
                  </a:lnTo>
                  <a:lnTo>
                    <a:pt x="715535" y="253040"/>
                  </a:lnTo>
                  <a:lnTo>
                    <a:pt x="677737" y="223786"/>
                  </a:lnTo>
                  <a:lnTo>
                    <a:pt x="638762" y="196151"/>
                  </a:lnTo>
                  <a:lnTo>
                    <a:pt x="598664" y="170172"/>
                  </a:lnTo>
                  <a:lnTo>
                    <a:pt x="557497" y="145887"/>
                  </a:lnTo>
                  <a:lnTo>
                    <a:pt x="515316" y="123332"/>
                  </a:lnTo>
                  <a:lnTo>
                    <a:pt x="472176" y="102544"/>
                  </a:lnTo>
                  <a:lnTo>
                    <a:pt x="428131" y="83560"/>
                  </a:lnTo>
                  <a:lnTo>
                    <a:pt x="383235" y="66417"/>
                  </a:lnTo>
                  <a:lnTo>
                    <a:pt x="337544" y="51153"/>
                  </a:lnTo>
                  <a:lnTo>
                    <a:pt x="291111" y="37803"/>
                  </a:lnTo>
                  <a:lnTo>
                    <a:pt x="243991" y="26406"/>
                  </a:lnTo>
                  <a:lnTo>
                    <a:pt x="196239" y="16999"/>
                  </a:lnTo>
                  <a:lnTo>
                    <a:pt x="147910" y="9617"/>
                  </a:lnTo>
                  <a:lnTo>
                    <a:pt x="99057" y="4299"/>
                  </a:lnTo>
                  <a:lnTo>
                    <a:pt x="49735" y="1080"/>
                  </a:lnTo>
                  <a:lnTo>
                    <a:pt x="0" y="0"/>
                  </a:lnTo>
                  <a:close/>
                </a:path>
              </a:pathLst>
            </a:custGeom>
            <a:solidFill>
              <a:srgbClr val="56B1B3"/>
            </a:solidFill>
          </p:spPr>
          <p:txBody>
            <a:bodyPr wrap="square" lIns="0" tIns="0" rIns="0" bIns="0" rtlCol="0"/>
            <a:lstStyle/>
            <a:p>
              <a:pPr defTabSz="1219018">
                <a:defRPr/>
              </a:pPr>
              <a:endParaRPr sz="1200">
                <a:solidFill>
                  <a:prstClr val="black"/>
                </a:solidFill>
                <a:latin typeface="Calibri"/>
              </a:endParaRPr>
            </a:p>
          </p:txBody>
        </p:sp>
        <p:sp>
          <p:nvSpPr>
            <p:cNvPr id="46" name="object 21">
              <a:extLst>
                <a:ext uri="{FF2B5EF4-FFF2-40B4-BE49-F238E27FC236}">
                  <a16:creationId xmlns:a16="http://schemas.microsoft.com/office/drawing/2014/main" id="{7BBCC40F-20E0-2943-B42B-79505BE0B65F}"/>
                </a:ext>
              </a:extLst>
            </p:cNvPr>
            <p:cNvSpPr/>
            <p:nvPr/>
          </p:nvSpPr>
          <p:spPr>
            <a:xfrm>
              <a:off x="3168478" y="2392437"/>
              <a:ext cx="610235" cy="845185"/>
            </a:xfrm>
            <a:custGeom>
              <a:avLst/>
              <a:gdLst/>
              <a:ahLst/>
              <a:cxnLst/>
              <a:rect l="l" t="t" r="r" b="b"/>
              <a:pathLst>
                <a:path w="610235" h="845185">
                  <a:moveTo>
                    <a:pt x="529081" y="0"/>
                  </a:moveTo>
                  <a:lnTo>
                    <a:pt x="380" y="210692"/>
                  </a:lnTo>
                  <a:lnTo>
                    <a:pt x="16406" y="256478"/>
                  </a:lnTo>
                  <a:lnTo>
                    <a:pt x="28415" y="303154"/>
                  </a:lnTo>
                  <a:lnTo>
                    <a:pt x="36406" y="350463"/>
                  </a:lnTo>
                  <a:lnTo>
                    <a:pt x="40311" y="397311"/>
                  </a:lnTo>
                  <a:lnTo>
                    <a:pt x="40338" y="445953"/>
                  </a:lnTo>
                  <a:lnTo>
                    <a:pt x="36279" y="493620"/>
                  </a:lnTo>
                  <a:lnTo>
                    <a:pt x="28203" y="540892"/>
                  </a:lnTo>
                  <a:lnTo>
                    <a:pt x="16110" y="587511"/>
                  </a:lnTo>
                  <a:lnTo>
                    <a:pt x="0" y="633221"/>
                  </a:lnTo>
                  <a:lnTo>
                    <a:pt x="528319" y="845057"/>
                  </a:lnTo>
                  <a:lnTo>
                    <a:pt x="546358" y="796895"/>
                  </a:lnTo>
                  <a:lnTo>
                    <a:pt x="562150" y="748158"/>
                  </a:lnTo>
                  <a:lnTo>
                    <a:pt x="575695" y="698923"/>
                  </a:lnTo>
                  <a:lnTo>
                    <a:pt x="586991" y="649265"/>
                  </a:lnTo>
                  <a:lnTo>
                    <a:pt x="596039" y="599261"/>
                  </a:lnTo>
                  <a:lnTo>
                    <a:pt x="602839" y="548987"/>
                  </a:lnTo>
                  <a:lnTo>
                    <a:pt x="607389" y="498520"/>
                  </a:lnTo>
                  <a:lnTo>
                    <a:pt x="609690" y="447936"/>
                  </a:lnTo>
                  <a:lnTo>
                    <a:pt x="609740" y="397311"/>
                  </a:lnTo>
                  <a:lnTo>
                    <a:pt x="607540" y="346721"/>
                  </a:lnTo>
                  <a:lnTo>
                    <a:pt x="603089" y="296244"/>
                  </a:lnTo>
                  <a:lnTo>
                    <a:pt x="596386" y="245954"/>
                  </a:lnTo>
                  <a:lnTo>
                    <a:pt x="587431" y="195929"/>
                  </a:lnTo>
                  <a:lnTo>
                    <a:pt x="576223" y="146245"/>
                  </a:lnTo>
                  <a:lnTo>
                    <a:pt x="562763" y="96978"/>
                  </a:lnTo>
                  <a:lnTo>
                    <a:pt x="547049" y="48204"/>
                  </a:lnTo>
                  <a:lnTo>
                    <a:pt x="529081" y="0"/>
                  </a:lnTo>
                  <a:close/>
                </a:path>
              </a:pathLst>
            </a:custGeom>
            <a:solidFill>
              <a:srgbClr val="045FA9"/>
            </a:solidFill>
          </p:spPr>
          <p:txBody>
            <a:bodyPr wrap="square" lIns="0" tIns="0" rIns="0" bIns="0" rtlCol="0"/>
            <a:lstStyle/>
            <a:p>
              <a:pPr defTabSz="1219018">
                <a:defRPr/>
              </a:pPr>
              <a:endParaRPr sz="1200">
                <a:solidFill>
                  <a:prstClr val="black"/>
                </a:solidFill>
                <a:latin typeface="Calibri"/>
              </a:endParaRPr>
            </a:p>
          </p:txBody>
        </p:sp>
        <p:sp>
          <p:nvSpPr>
            <p:cNvPr id="47" name="object 22">
              <a:extLst>
                <a:ext uri="{FF2B5EF4-FFF2-40B4-BE49-F238E27FC236}">
                  <a16:creationId xmlns:a16="http://schemas.microsoft.com/office/drawing/2014/main" id="{E46261A9-E6D3-BD4D-B9FE-3E9F5FF57EA0}"/>
                </a:ext>
              </a:extLst>
            </p:cNvPr>
            <p:cNvSpPr/>
            <p:nvPr/>
          </p:nvSpPr>
          <p:spPr>
            <a:xfrm>
              <a:off x="2874218" y="3064394"/>
              <a:ext cx="807720" cy="811530"/>
            </a:xfrm>
            <a:custGeom>
              <a:avLst/>
              <a:gdLst/>
              <a:ahLst/>
              <a:cxnLst/>
              <a:rect l="l" t="t" r="r" b="b"/>
              <a:pathLst>
                <a:path w="807720" h="811529">
                  <a:moveTo>
                    <a:pt x="279019" y="0"/>
                  </a:moveTo>
                  <a:lnTo>
                    <a:pt x="257143" y="47976"/>
                  </a:lnTo>
                  <a:lnTo>
                    <a:pt x="231100" y="93446"/>
                  </a:lnTo>
                  <a:lnTo>
                    <a:pt x="201116" y="136162"/>
                  </a:lnTo>
                  <a:lnTo>
                    <a:pt x="167417" y="175879"/>
                  </a:lnTo>
                  <a:lnTo>
                    <a:pt x="130230" y="212351"/>
                  </a:lnTo>
                  <a:lnTo>
                    <a:pt x="89781" y="245334"/>
                  </a:lnTo>
                  <a:lnTo>
                    <a:pt x="46295" y="274581"/>
                  </a:lnTo>
                  <a:lnTo>
                    <a:pt x="0" y="299847"/>
                  </a:lnTo>
                  <a:lnTo>
                    <a:pt x="249301" y="811403"/>
                  </a:lnTo>
                  <a:lnTo>
                    <a:pt x="293544" y="788647"/>
                  </a:lnTo>
                  <a:lnTo>
                    <a:pt x="336596" y="764073"/>
                  </a:lnTo>
                  <a:lnTo>
                    <a:pt x="378409" y="737731"/>
                  </a:lnTo>
                  <a:lnTo>
                    <a:pt x="418935" y="709672"/>
                  </a:lnTo>
                  <a:lnTo>
                    <a:pt x="458129" y="679946"/>
                  </a:lnTo>
                  <a:lnTo>
                    <a:pt x="495941" y="648605"/>
                  </a:lnTo>
                  <a:lnTo>
                    <a:pt x="532325" y="615698"/>
                  </a:lnTo>
                  <a:lnTo>
                    <a:pt x="567234" y="581277"/>
                  </a:lnTo>
                  <a:lnTo>
                    <a:pt x="600620" y="545392"/>
                  </a:lnTo>
                  <a:lnTo>
                    <a:pt x="632436" y="508095"/>
                  </a:lnTo>
                  <a:lnTo>
                    <a:pt x="662634" y="469435"/>
                  </a:lnTo>
                  <a:lnTo>
                    <a:pt x="691168" y="429463"/>
                  </a:lnTo>
                  <a:lnTo>
                    <a:pt x="717990" y="388231"/>
                  </a:lnTo>
                  <a:lnTo>
                    <a:pt x="743053" y="345789"/>
                  </a:lnTo>
                  <a:lnTo>
                    <a:pt x="766309" y="302187"/>
                  </a:lnTo>
                  <a:lnTo>
                    <a:pt x="787711" y="257477"/>
                  </a:lnTo>
                  <a:lnTo>
                    <a:pt x="807212" y="211709"/>
                  </a:lnTo>
                  <a:lnTo>
                    <a:pt x="279019" y="0"/>
                  </a:lnTo>
                  <a:close/>
                </a:path>
              </a:pathLst>
            </a:custGeom>
            <a:solidFill>
              <a:srgbClr val="9ABEDC"/>
            </a:solidFill>
          </p:spPr>
          <p:txBody>
            <a:bodyPr wrap="square" lIns="0" tIns="0" rIns="0" bIns="0" rtlCol="0"/>
            <a:lstStyle/>
            <a:p>
              <a:pPr defTabSz="1219018">
                <a:defRPr/>
              </a:pPr>
              <a:endParaRPr sz="1200">
                <a:solidFill>
                  <a:prstClr val="black"/>
                </a:solidFill>
                <a:latin typeface="Calibri"/>
              </a:endParaRPr>
            </a:p>
          </p:txBody>
        </p:sp>
        <p:sp>
          <p:nvSpPr>
            <p:cNvPr id="48" name="object 23">
              <a:extLst>
                <a:ext uri="{FF2B5EF4-FFF2-40B4-BE49-F238E27FC236}">
                  <a16:creationId xmlns:a16="http://schemas.microsoft.com/office/drawing/2014/main" id="{0E2E1AA2-6B30-C44E-9BC0-7FA511CAFD5F}"/>
                </a:ext>
              </a:extLst>
            </p:cNvPr>
            <p:cNvSpPr/>
            <p:nvPr/>
          </p:nvSpPr>
          <p:spPr>
            <a:xfrm>
              <a:off x="1389266" y="1688349"/>
              <a:ext cx="1637664" cy="2277110"/>
            </a:xfrm>
            <a:custGeom>
              <a:avLst/>
              <a:gdLst/>
              <a:ahLst/>
              <a:cxnLst/>
              <a:rect l="l" t="t" r="r" b="b"/>
              <a:pathLst>
                <a:path w="1637664" h="2277110">
                  <a:moveTo>
                    <a:pt x="1138496" y="0"/>
                  </a:moveTo>
                  <a:lnTo>
                    <a:pt x="1086758" y="1178"/>
                  </a:lnTo>
                  <a:lnTo>
                    <a:pt x="1035228" y="4700"/>
                  </a:lnTo>
                  <a:lnTo>
                    <a:pt x="983984" y="10547"/>
                  </a:lnTo>
                  <a:lnTo>
                    <a:pt x="933106" y="18702"/>
                  </a:lnTo>
                  <a:lnTo>
                    <a:pt x="882671" y="29146"/>
                  </a:lnTo>
                  <a:lnTo>
                    <a:pt x="832757" y="41861"/>
                  </a:lnTo>
                  <a:lnTo>
                    <a:pt x="783445" y="56828"/>
                  </a:lnTo>
                  <a:lnTo>
                    <a:pt x="734811" y="74029"/>
                  </a:lnTo>
                  <a:lnTo>
                    <a:pt x="686935" y="93447"/>
                  </a:lnTo>
                  <a:lnTo>
                    <a:pt x="639894" y="115062"/>
                  </a:lnTo>
                  <a:lnTo>
                    <a:pt x="597076" y="137033"/>
                  </a:lnTo>
                  <a:lnTo>
                    <a:pt x="555578" y="160554"/>
                  </a:lnTo>
                  <a:lnTo>
                    <a:pt x="515421" y="185570"/>
                  </a:lnTo>
                  <a:lnTo>
                    <a:pt x="476620" y="212030"/>
                  </a:lnTo>
                  <a:lnTo>
                    <a:pt x="439196" y="239880"/>
                  </a:lnTo>
                  <a:lnTo>
                    <a:pt x="403166" y="269068"/>
                  </a:lnTo>
                  <a:lnTo>
                    <a:pt x="368548" y="299540"/>
                  </a:lnTo>
                  <a:lnTo>
                    <a:pt x="335360" y="331244"/>
                  </a:lnTo>
                  <a:lnTo>
                    <a:pt x="303621" y="364128"/>
                  </a:lnTo>
                  <a:lnTo>
                    <a:pt x="273348" y="398137"/>
                  </a:lnTo>
                  <a:lnTo>
                    <a:pt x="244561" y="433220"/>
                  </a:lnTo>
                  <a:lnTo>
                    <a:pt x="217277" y="469324"/>
                  </a:lnTo>
                  <a:lnTo>
                    <a:pt x="191514" y="506396"/>
                  </a:lnTo>
                  <a:lnTo>
                    <a:pt x="167290" y="544382"/>
                  </a:lnTo>
                  <a:lnTo>
                    <a:pt x="144625" y="583230"/>
                  </a:lnTo>
                  <a:lnTo>
                    <a:pt x="123535" y="622888"/>
                  </a:lnTo>
                  <a:lnTo>
                    <a:pt x="104039" y="663303"/>
                  </a:lnTo>
                  <a:lnTo>
                    <a:pt x="86156" y="704421"/>
                  </a:lnTo>
                  <a:lnTo>
                    <a:pt x="69903" y="746190"/>
                  </a:lnTo>
                  <a:lnTo>
                    <a:pt x="55299" y="788557"/>
                  </a:lnTo>
                  <a:lnTo>
                    <a:pt x="42361" y="831469"/>
                  </a:lnTo>
                  <a:lnTo>
                    <a:pt x="31109" y="874873"/>
                  </a:lnTo>
                  <a:lnTo>
                    <a:pt x="21560" y="918718"/>
                  </a:lnTo>
                  <a:lnTo>
                    <a:pt x="13732" y="962948"/>
                  </a:lnTo>
                  <a:lnTo>
                    <a:pt x="7644" y="1007513"/>
                  </a:lnTo>
                  <a:lnTo>
                    <a:pt x="3314" y="1052359"/>
                  </a:lnTo>
                  <a:lnTo>
                    <a:pt x="760" y="1097433"/>
                  </a:lnTo>
                  <a:lnTo>
                    <a:pt x="0" y="1142683"/>
                  </a:lnTo>
                  <a:lnTo>
                    <a:pt x="1052" y="1188055"/>
                  </a:lnTo>
                  <a:lnTo>
                    <a:pt x="3935" y="1233497"/>
                  </a:lnTo>
                  <a:lnTo>
                    <a:pt x="8666" y="1278956"/>
                  </a:lnTo>
                  <a:lnTo>
                    <a:pt x="15265" y="1324380"/>
                  </a:lnTo>
                  <a:lnTo>
                    <a:pt x="23749" y="1369714"/>
                  </a:lnTo>
                  <a:lnTo>
                    <a:pt x="34136" y="1414908"/>
                  </a:lnTo>
                  <a:lnTo>
                    <a:pt x="46444" y="1459906"/>
                  </a:lnTo>
                  <a:lnTo>
                    <a:pt x="60692" y="1504658"/>
                  </a:lnTo>
                  <a:lnTo>
                    <a:pt x="76899" y="1549110"/>
                  </a:lnTo>
                  <a:lnTo>
                    <a:pt x="95081" y="1593209"/>
                  </a:lnTo>
                  <a:lnTo>
                    <a:pt x="115257" y="1636902"/>
                  </a:lnTo>
                  <a:lnTo>
                    <a:pt x="137238" y="1679721"/>
                  </a:lnTo>
                  <a:lnTo>
                    <a:pt x="160768" y="1721218"/>
                  </a:lnTo>
                  <a:lnTo>
                    <a:pt x="185793" y="1761376"/>
                  </a:lnTo>
                  <a:lnTo>
                    <a:pt x="212261" y="1800176"/>
                  </a:lnTo>
                  <a:lnTo>
                    <a:pt x="240119" y="1837601"/>
                  </a:lnTo>
                  <a:lnTo>
                    <a:pt x="269314" y="1873631"/>
                  </a:lnTo>
                  <a:lnTo>
                    <a:pt x="299793" y="1908249"/>
                  </a:lnTo>
                  <a:lnTo>
                    <a:pt x="331503" y="1941437"/>
                  </a:lnTo>
                  <a:lnTo>
                    <a:pt x="364393" y="1973176"/>
                  </a:lnTo>
                  <a:lnTo>
                    <a:pt x="398408" y="2003448"/>
                  </a:lnTo>
                  <a:lnTo>
                    <a:pt x="433496" y="2032236"/>
                  </a:lnTo>
                  <a:lnTo>
                    <a:pt x="469605" y="2059520"/>
                  </a:lnTo>
                  <a:lnTo>
                    <a:pt x="506681" y="2085283"/>
                  </a:lnTo>
                  <a:lnTo>
                    <a:pt x="544671" y="2109506"/>
                  </a:lnTo>
                  <a:lnTo>
                    <a:pt x="583524" y="2132172"/>
                  </a:lnTo>
                  <a:lnTo>
                    <a:pt x="623185" y="2153262"/>
                  </a:lnTo>
                  <a:lnTo>
                    <a:pt x="663603" y="2172758"/>
                  </a:lnTo>
                  <a:lnTo>
                    <a:pt x="704724" y="2190641"/>
                  </a:lnTo>
                  <a:lnTo>
                    <a:pt x="746495" y="2206894"/>
                  </a:lnTo>
                  <a:lnTo>
                    <a:pt x="788865" y="2221498"/>
                  </a:lnTo>
                  <a:lnTo>
                    <a:pt x="831779" y="2234436"/>
                  </a:lnTo>
                  <a:lnTo>
                    <a:pt x="875186" y="2245688"/>
                  </a:lnTo>
                  <a:lnTo>
                    <a:pt x="919032" y="2255237"/>
                  </a:lnTo>
                  <a:lnTo>
                    <a:pt x="963264" y="2263065"/>
                  </a:lnTo>
                  <a:lnTo>
                    <a:pt x="1007830" y="2269153"/>
                  </a:lnTo>
                  <a:lnTo>
                    <a:pt x="1052677" y="2273483"/>
                  </a:lnTo>
                  <a:lnTo>
                    <a:pt x="1097752" y="2276037"/>
                  </a:lnTo>
                  <a:lnTo>
                    <a:pt x="1143003" y="2276797"/>
                  </a:lnTo>
                  <a:lnTo>
                    <a:pt x="1188376" y="2275745"/>
                  </a:lnTo>
                  <a:lnTo>
                    <a:pt x="1233819" y="2272862"/>
                  </a:lnTo>
                  <a:lnTo>
                    <a:pt x="1279278" y="2268130"/>
                  </a:lnTo>
                  <a:lnTo>
                    <a:pt x="1324702" y="2261532"/>
                  </a:lnTo>
                  <a:lnTo>
                    <a:pt x="1370037" y="2253048"/>
                  </a:lnTo>
                  <a:lnTo>
                    <a:pt x="1415230" y="2242661"/>
                  </a:lnTo>
                  <a:lnTo>
                    <a:pt x="1460229" y="2230353"/>
                  </a:lnTo>
                  <a:lnTo>
                    <a:pt x="1504981" y="2216104"/>
                  </a:lnTo>
                  <a:lnTo>
                    <a:pt x="1549433" y="2199898"/>
                  </a:lnTo>
                  <a:lnTo>
                    <a:pt x="1593532" y="2181716"/>
                  </a:lnTo>
                  <a:lnTo>
                    <a:pt x="1637225" y="2161540"/>
                  </a:lnTo>
                  <a:lnTo>
                    <a:pt x="1415842" y="1707388"/>
                  </a:lnTo>
                  <a:lnTo>
                    <a:pt x="1138496" y="1707388"/>
                  </a:lnTo>
                  <a:lnTo>
                    <a:pt x="1089389" y="1705299"/>
                  </a:lnTo>
                  <a:lnTo>
                    <a:pt x="1041443" y="1699147"/>
                  </a:lnTo>
                  <a:lnTo>
                    <a:pt x="994829" y="1689102"/>
                  </a:lnTo>
                  <a:lnTo>
                    <a:pt x="949716" y="1675335"/>
                  </a:lnTo>
                  <a:lnTo>
                    <a:pt x="906277" y="1658016"/>
                  </a:lnTo>
                  <a:lnTo>
                    <a:pt x="864681" y="1637318"/>
                  </a:lnTo>
                  <a:lnTo>
                    <a:pt x="825100" y="1613409"/>
                  </a:lnTo>
                  <a:lnTo>
                    <a:pt x="787704" y="1586462"/>
                  </a:lnTo>
                  <a:lnTo>
                    <a:pt x="752664" y="1556646"/>
                  </a:lnTo>
                  <a:lnTo>
                    <a:pt x="720151" y="1524133"/>
                  </a:lnTo>
                  <a:lnTo>
                    <a:pt x="690335" y="1489093"/>
                  </a:lnTo>
                  <a:lnTo>
                    <a:pt x="663388" y="1451697"/>
                  </a:lnTo>
                  <a:lnTo>
                    <a:pt x="639479" y="1412116"/>
                  </a:lnTo>
                  <a:lnTo>
                    <a:pt x="618780" y="1370520"/>
                  </a:lnTo>
                  <a:lnTo>
                    <a:pt x="601462" y="1327080"/>
                  </a:lnTo>
                  <a:lnTo>
                    <a:pt x="587695" y="1281968"/>
                  </a:lnTo>
                  <a:lnTo>
                    <a:pt x="577650" y="1235353"/>
                  </a:lnTo>
                  <a:lnTo>
                    <a:pt x="571498" y="1187407"/>
                  </a:lnTo>
                  <a:lnTo>
                    <a:pt x="569409" y="1138301"/>
                  </a:lnTo>
                  <a:lnTo>
                    <a:pt x="571498" y="1089193"/>
                  </a:lnTo>
                  <a:lnTo>
                    <a:pt x="577650" y="1041244"/>
                  </a:lnTo>
                  <a:lnTo>
                    <a:pt x="587695" y="994624"/>
                  </a:lnTo>
                  <a:lnTo>
                    <a:pt x="601462" y="949506"/>
                  </a:lnTo>
                  <a:lnTo>
                    <a:pt x="618780" y="906059"/>
                  </a:lnTo>
                  <a:lnTo>
                    <a:pt x="639479" y="864455"/>
                  </a:lnTo>
                  <a:lnTo>
                    <a:pt x="663388" y="824865"/>
                  </a:lnTo>
                  <a:lnTo>
                    <a:pt x="690335" y="787460"/>
                  </a:lnTo>
                  <a:lnTo>
                    <a:pt x="720151" y="752410"/>
                  </a:lnTo>
                  <a:lnTo>
                    <a:pt x="752664" y="719887"/>
                  </a:lnTo>
                  <a:lnTo>
                    <a:pt x="787704" y="690061"/>
                  </a:lnTo>
                  <a:lnTo>
                    <a:pt x="825100" y="663104"/>
                  </a:lnTo>
                  <a:lnTo>
                    <a:pt x="864681" y="639186"/>
                  </a:lnTo>
                  <a:lnTo>
                    <a:pt x="906277" y="618479"/>
                  </a:lnTo>
                  <a:lnTo>
                    <a:pt x="949716" y="601154"/>
                  </a:lnTo>
                  <a:lnTo>
                    <a:pt x="994829" y="587381"/>
                  </a:lnTo>
                  <a:lnTo>
                    <a:pt x="1041443" y="577331"/>
                  </a:lnTo>
                  <a:lnTo>
                    <a:pt x="1089389" y="571176"/>
                  </a:lnTo>
                  <a:lnTo>
                    <a:pt x="1138496" y="569086"/>
                  </a:lnTo>
                  <a:lnTo>
                    <a:pt x="1138496" y="0"/>
                  </a:lnTo>
                  <a:close/>
                </a:path>
                <a:path w="1637664" h="2277110">
                  <a:moveTo>
                    <a:pt x="1387797" y="1649857"/>
                  </a:moveTo>
                  <a:lnTo>
                    <a:pt x="1340375" y="1670373"/>
                  </a:lnTo>
                  <a:lnTo>
                    <a:pt x="1291430" y="1686457"/>
                  </a:lnTo>
                  <a:lnTo>
                    <a:pt x="1241265" y="1698036"/>
                  </a:lnTo>
                  <a:lnTo>
                    <a:pt x="1190185" y="1705037"/>
                  </a:lnTo>
                  <a:lnTo>
                    <a:pt x="1138496" y="1707388"/>
                  </a:lnTo>
                  <a:lnTo>
                    <a:pt x="1415842" y="1707388"/>
                  </a:lnTo>
                  <a:lnTo>
                    <a:pt x="1387797" y="1649857"/>
                  </a:lnTo>
                  <a:close/>
                </a:path>
              </a:pathLst>
            </a:custGeom>
            <a:solidFill>
              <a:srgbClr val="023760"/>
            </a:solidFill>
          </p:spPr>
          <p:txBody>
            <a:bodyPr wrap="square" lIns="0" tIns="0" rIns="0" bIns="0" rtlCol="0"/>
            <a:lstStyle/>
            <a:p>
              <a:pPr defTabSz="1219018">
                <a:defRPr/>
              </a:pPr>
              <a:endParaRPr sz="1200">
                <a:solidFill>
                  <a:prstClr val="black"/>
                </a:solidFill>
                <a:latin typeface="Calibri"/>
              </a:endParaRPr>
            </a:p>
          </p:txBody>
        </p:sp>
        <p:sp>
          <p:nvSpPr>
            <p:cNvPr id="49" name="object 24">
              <a:extLst>
                <a:ext uri="{FF2B5EF4-FFF2-40B4-BE49-F238E27FC236}">
                  <a16:creationId xmlns:a16="http://schemas.microsoft.com/office/drawing/2014/main" id="{35F344BF-53DF-D64F-8D58-388E7FDB7B60}"/>
                </a:ext>
              </a:extLst>
            </p:cNvPr>
            <p:cNvSpPr txBox="1"/>
            <p:nvPr/>
          </p:nvSpPr>
          <p:spPr>
            <a:xfrm>
              <a:off x="-140991" y="1431045"/>
              <a:ext cx="1722120" cy="474058"/>
            </a:xfrm>
            <a:prstGeom prst="rect">
              <a:avLst/>
            </a:prstGeom>
          </p:spPr>
          <p:txBody>
            <a:bodyPr vert="horz" wrap="square" lIns="0" tIns="0" rIns="0" bIns="0" rtlCol="0">
              <a:spAutoFit/>
            </a:bodyPr>
            <a:lstStyle/>
            <a:p>
              <a:pPr marL="16931" marR="6772" defTabSz="1219018">
                <a:defRPr/>
              </a:pPr>
              <a:r>
                <a:rPr sz="1600" b="1" spc="-73" dirty="0">
                  <a:latin typeface="Arial"/>
                  <a:cs typeface="Arial"/>
                </a:rPr>
                <a:t>A</a:t>
              </a:r>
              <a:r>
                <a:rPr sz="1600" b="1" spc="-7" dirty="0">
                  <a:latin typeface="Arial"/>
                  <a:cs typeface="Arial"/>
                </a:rPr>
                <a:t>g</a:t>
              </a:r>
              <a:r>
                <a:rPr sz="1600" b="1" spc="-13" dirty="0">
                  <a:latin typeface="Arial"/>
                  <a:cs typeface="Arial"/>
                </a:rPr>
                <a:t>e-</a:t>
              </a:r>
              <a:r>
                <a:rPr sz="1600" b="1" dirty="0">
                  <a:latin typeface="Arial"/>
                  <a:cs typeface="Arial"/>
                </a:rPr>
                <a:t>s</a:t>
              </a:r>
              <a:r>
                <a:rPr sz="1600" b="1" spc="-7" dirty="0">
                  <a:latin typeface="Arial"/>
                  <a:cs typeface="Arial"/>
                </a:rPr>
                <a:t>ta</a:t>
              </a:r>
              <a:r>
                <a:rPr sz="1600" b="1" spc="-20" dirty="0">
                  <a:latin typeface="Arial"/>
                  <a:cs typeface="Arial"/>
                </a:rPr>
                <a:t>n</a:t>
              </a:r>
              <a:r>
                <a:rPr sz="1600" b="1" spc="-7" dirty="0">
                  <a:latin typeface="Arial"/>
                  <a:cs typeface="Arial"/>
                </a:rPr>
                <a:t>dar</a:t>
              </a:r>
              <a:r>
                <a:rPr sz="1600" b="1" dirty="0">
                  <a:latin typeface="Arial"/>
                  <a:cs typeface="Arial"/>
                </a:rPr>
                <a:t>d</a:t>
              </a:r>
              <a:r>
                <a:rPr sz="1600" b="1" spc="-7" dirty="0">
                  <a:latin typeface="Arial"/>
                  <a:cs typeface="Arial"/>
                </a:rPr>
                <a:t>ized  </a:t>
              </a:r>
              <a:r>
                <a:rPr sz="1600" b="1" spc="-13" dirty="0">
                  <a:latin typeface="Arial"/>
                  <a:cs typeface="Arial"/>
                </a:rPr>
                <a:t>prevalence*</a:t>
              </a:r>
              <a:r>
                <a:rPr sz="1600" b="1" spc="-7" dirty="0">
                  <a:latin typeface="Arial"/>
                  <a:cs typeface="Arial"/>
                </a:rPr>
                <a:t> </a:t>
              </a:r>
              <a:r>
                <a:rPr sz="1600" b="1" spc="-13" dirty="0">
                  <a:latin typeface="Arial"/>
                  <a:cs typeface="Arial"/>
                </a:rPr>
                <a:t>(%)</a:t>
              </a:r>
              <a:r>
                <a:rPr sz="1600" b="1" spc="-20" baseline="26455" dirty="0">
                  <a:latin typeface="Arial"/>
                  <a:cs typeface="Arial"/>
                </a:rPr>
                <a:t>1</a:t>
              </a:r>
              <a:endParaRPr sz="1600" baseline="26455" dirty="0">
                <a:latin typeface="Arial"/>
                <a:cs typeface="Arial"/>
              </a:endParaRPr>
            </a:p>
          </p:txBody>
        </p:sp>
        <p:sp>
          <p:nvSpPr>
            <p:cNvPr id="50" name="object 25">
              <a:extLst>
                <a:ext uri="{FF2B5EF4-FFF2-40B4-BE49-F238E27FC236}">
                  <a16:creationId xmlns:a16="http://schemas.microsoft.com/office/drawing/2014/main" id="{CA18014E-F463-384D-AD10-BC7C7C8B0CDE}"/>
                </a:ext>
              </a:extLst>
            </p:cNvPr>
            <p:cNvSpPr txBox="1"/>
            <p:nvPr/>
          </p:nvSpPr>
          <p:spPr>
            <a:xfrm>
              <a:off x="-158231" y="2902812"/>
              <a:ext cx="1485900" cy="587634"/>
            </a:xfrm>
            <a:prstGeom prst="rect">
              <a:avLst/>
            </a:prstGeom>
          </p:spPr>
          <p:txBody>
            <a:bodyPr vert="horz" wrap="square" lIns="0" tIns="0" rIns="0" bIns="0" rtlCol="0">
              <a:spAutoFit/>
            </a:bodyPr>
            <a:lstStyle/>
            <a:p>
              <a:pPr marL="318299" algn="ctr" defTabSz="1219018">
                <a:defRPr/>
              </a:pPr>
              <a:r>
                <a:rPr sz="2000" b="1" dirty="0">
                  <a:solidFill>
                    <a:srgbClr val="023760"/>
                  </a:solidFill>
                  <a:latin typeface="Arial Black"/>
                  <a:cs typeface="Arial Black"/>
                </a:rPr>
                <a:t>35.36</a:t>
              </a:r>
              <a:endParaRPr sz="2000" dirty="0">
                <a:solidFill>
                  <a:prstClr val="black"/>
                </a:solidFill>
                <a:latin typeface="Arial Black"/>
                <a:cs typeface="Arial Black"/>
              </a:endParaRPr>
            </a:p>
            <a:p>
              <a:pPr marL="316605" algn="ctr" defTabSz="1219018">
                <a:spcBef>
                  <a:spcPts val="152"/>
                </a:spcBef>
                <a:defRPr/>
              </a:pPr>
              <a:r>
                <a:rPr sz="1800" spc="-7" dirty="0">
                  <a:solidFill>
                    <a:srgbClr val="023760"/>
                  </a:solidFill>
                  <a:latin typeface="Arial"/>
                  <a:cs typeface="Arial"/>
                </a:rPr>
                <a:t>Any</a:t>
              </a:r>
              <a:r>
                <a:rPr sz="1800" spc="-113" dirty="0">
                  <a:solidFill>
                    <a:srgbClr val="023760"/>
                  </a:solidFill>
                  <a:latin typeface="Arial"/>
                  <a:cs typeface="Arial"/>
                </a:rPr>
                <a:t> </a:t>
              </a:r>
              <a:r>
                <a:rPr sz="1800" b="1" spc="-13" dirty="0">
                  <a:solidFill>
                    <a:srgbClr val="023760"/>
                  </a:solidFill>
                  <a:latin typeface="Arial"/>
                  <a:cs typeface="Arial"/>
                </a:rPr>
                <a:t>DR</a:t>
              </a:r>
              <a:endParaRPr sz="1800" dirty="0">
                <a:solidFill>
                  <a:prstClr val="black"/>
                </a:solidFill>
                <a:latin typeface="Arial"/>
                <a:cs typeface="Arial"/>
              </a:endParaRPr>
            </a:p>
          </p:txBody>
        </p:sp>
        <p:sp>
          <p:nvSpPr>
            <p:cNvPr id="51" name="object 26">
              <a:extLst>
                <a:ext uri="{FF2B5EF4-FFF2-40B4-BE49-F238E27FC236}">
                  <a16:creationId xmlns:a16="http://schemas.microsoft.com/office/drawing/2014/main" id="{DCDB1B3E-FD73-EF44-9013-0B206A0C0CB9}"/>
                </a:ext>
              </a:extLst>
            </p:cNvPr>
            <p:cNvSpPr txBox="1"/>
            <p:nvPr/>
          </p:nvSpPr>
          <p:spPr>
            <a:xfrm>
              <a:off x="3595705" y="1386343"/>
              <a:ext cx="939164" cy="456774"/>
            </a:xfrm>
            <a:prstGeom prst="rect">
              <a:avLst/>
            </a:prstGeom>
          </p:spPr>
          <p:txBody>
            <a:bodyPr vert="horz" wrap="square" lIns="0" tIns="0" rIns="0" bIns="0" rtlCol="0">
              <a:spAutoFit/>
            </a:bodyPr>
            <a:lstStyle/>
            <a:p>
              <a:pPr marL="16931" defTabSz="1219018">
                <a:defRPr/>
              </a:pPr>
              <a:r>
                <a:rPr sz="1800" b="1" dirty="0">
                  <a:solidFill>
                    <a:srgbClr val="56B1B3"/>
                  </a:solidFill>
                  <a:latin typeface="Arial Black"/>
                  <a:cs typeface="Arial Black"/>
                </a:rPr>
                <a:t>1</a:t>
              </a:r>
              <a:r>
                <a:rPr sz="1800" b="1" spc="-13" dirty="0">
                  <a:solidFill>
                    <a:srgbClr val="56B1B3"/>
                  </a:solidFill>
                  <a:latin typeface="Arial Black"/>
                  <a:cs typeface="Arial Black"/>
                </a:rPr>
                <a:t>1</a:t>
              </a:r>
              <a:r>
                <a:rPr sz="1800" b="1" dirty="0">
                  <a:solidFill>
                    <a:srgbClr val="56B1B3"/>
                  </a:solidFill>
                  <a:latin typeface="Arial Black"/>
                  <a:cs typeface="Arial Black"/>
                </a:rPr>
                <a:t>.72</a:t>
              </a:r>
              <a:endParaRPr sz="1800">
                <a:solidFill>
                  <a:prstClr val="black"/>
                </a:solidFill>
                <a:latin typeface="Arial Black"/>
                <a:cs typeface="Arial Black"/>
              </a:endParaRPr>
            </a:p>
            <a:p>
              <a:pPr marL="16931" defTabSz="1219018">
                <a:spcBef>
                  <a:spcPts val="140"/>
                </a:spcBef>
                <a:defRPr/>
              </a:pPr>
              <a:r>
                <a:rPr sz="1200" b="1" dirty="0">
                  <a:solidFill>
                    <a:srgbClr val="56B1B3"/>
                  </a:solidFill>
                  <a:latin typeface="Arial"/>
                  <a:cs typeface="Arial"/>
                </a:rPr>
                <a:t>VTDR</a:t>
              </a:r>
              <a:endParaRPr sz="1200">
                <a:solidFill>
                  <a:prstClr val="black"/>
                </a:solidFill>
                <a:latin typeface="Arial"/>
                <a:cs typeface="Arial"/>
              </a:endParaRPr>
            </a:p>
          </p:txBody>
        </p:sp>
        <p:sp>
          <p:nvSpPr>
            <p:cNvPr id="52" name="object 27">
              <a:extLst>
                <a:ext uri="{FF2B5EF4-FFF2-40B4-BE49-F238E27FC236}">
                  <a16:creationId xmlns:a16="http://schemas.microsoft.com/office/drawing/2014/main" id="{C53B7E44-2EFF-4241-9FB6-E896A16DDB6E}"/>
                </a:ext>
              </a:extLst>
            </p:cNvPr>
            <p:cNvSpPr txBox="1"/>
            <p:nvPr/>
          </p:nvSpPr>
          <p:spPr>
            <a:xfrm>
              <a:off x="4099515" y="2434221"/>
              <a:ext cx="737235" cy="456774"/>
            </a:xfrm>
            <a:prstGeom prst="rect">
              <a:avLst/>
            </a:prstGeom>
          </p:spPr>
          <p:txBody>
            <a:bodyPr vert="horz" wrap="square" lIns="0" tIns="0" rIns="0" bIns="0" rtlCol="0">
              <a:spAutoFit/>
            </a:bodyPr>
            <a:lstStyle/>
            <a:p>
              <a:pPr marL="16931" defTabSz="1219018">
                <a:defRPr/>
              </a:pPr>
              <a:r>
                <a:rPr sz="1800" b="1" dirty="0">
                  <a:solidFill>
                    <a:srgbClr val="045FA9"/>
                  </a:solidFill>
                  <a:latin typeface="Arial Black"/>
                  <a:cs typeface="Arial Black"/>
                </a:rPr>
                <a:t>7.48</a:t>
              </a:r>
              <a:endParaRPr sz="1800">
                <a:solidFill>
                  <a:prstClr val="black"/>
                </a:solidFill>
                <a:latin typeface="Arial Black"/>
                <a:cs typeface="Arial Black"/>
              </a:endParaRPr>
            </a:p>
            <a:p>
              <a:pPr marL="16931" defTabSz="1219018">
                <a:spcBef>
                  <a:spcPts val="120"/>
                </a:spcBef>
                <a:defRPr/>
              </a:pPr>
              <a:r>
                <a:rPr sz="1200" b="1" spc="-7" dirty="0">
                  <a:solidFill>
                    <a:srgbClr val="045FA9"/>
                  </a:solidFill>
                  <a:latin typeface="Arial"/>
                  <a:cs typeface="Arial"/>
                </a:rPr>
                <a:t>DME</a:t>
              </a:r>
              <a:endParaRPr sz="1200">
                <a:solidFill>
                  <a:prstClr val="black"/>
                </a:solidFill>
                <a:latin typeface="Arial"/>
                <a:cs typeface="Arial"/>
              </a:endParaRPr>
            </a:p>
          </p:txBody>
        </p:sp>
        <p:sp>
          <p:nvSpPr>
            <p:cNvPr id="53" name="object 28">
              <a:extLst>
                <a:ext uri="{FF2B5EF4-FFF2-40B4-BE49-F238E27FC236}">
                  <a16:creationId xmlns:a16="http://schemas.microsoft.com/office/drawing/2014/main" id="{FC496C7A-87E5-0E44-9819-04E8072F43CE}"/>
                </a:ext>
              </a:extLst>
            </p:cNvPr>
            <p:cNvSpPr txBox="1"/>
            <p:nvPr/>
          </p:nvSpPr>
          <p:spPr>
            <a:xfrm>
              <a:off x="3697457" y="3439775"/>
              <a:ext cx="737235" cy="456774"/>
            </a:xfrm>
            <a:prstGeom prst="rect">
              <a:avLst/>
            </a:prstGeom>
          </p:spPr>
          <p:txBody>
            <a:bodyPr vert="horz" wrap="square" lIns="0" tIns="0" rIns="0" bIns="0" rtlCol="0">
              <a:spAutoFit/>
            </a:bodyPr>
            <a:lstStyle/>
            <a:p>
              <a:pPr marL="16931" defTabSz="1219018">
                <a:defRPr/>
              </a:pPr>
              <a:r>
                <a:rPr sz="1800" b="1" dirty="0">
                  <a:solidFill>
                    <a:srgbClr val="9ABEDC"/>
                  </a:solidFill>
                  <a:latin typeface="Arial Black"/>
                  <a:cs typeface="Arial Black"/>
                </a:rPr>
                <a:t>7.24</a:t>
              </a:r>
              <a:endParaRPr sz="1800">
                <a:solidFill>
                  <a:prstClr val="black"/>
                </a:solidFill>
                <a:latin typeface="Arial Black"/>
                <a:cs typeface="Arial Black"/>
              </a:endParaRPr>
            </a:p>
            <a:p>
              <a:pPr marL="16931" defTabSz="1219018">
                <a:spcBef>
                  <a:spcPts val="107"/>
                </a:spcBef>
                <a:defRPr/>
              </a:pPr>
              <a:r>
                <a:rPr sz="1200" b="1" spc="-7" dirty="0">
                  <a:solidFill>
                    <a:srgbClr val="9ABEDC"/>
                  </a:solidFill>
                  <a:latin typeface="Arial"/>
                  <a:cs typeface="Arial"/>
                </a:rPr>
                <a:t>PDR</a:t>
              </a:r>
              <a:endParaRPr sz="1200">
                <a:solidFill>
                  <a:prstClr val="black"/>
                </a:solidFill>
                <a:latin typeface="Arial"/>
                <a:cs typeface="Arial"/>
              </a:endParaRPr>
            </a:p>
          </p:txBody>
        </p:sp>
      </p:grpSp>
      <p:sp>
        <p:nvSpPr>
          <p:cNvPr id="54" name="object 8">
            <a:extLst>
              <a:ext uri="{FF2B5EF4-FFF2-40B4-BE49-F238E27FC236}">
                <a16:creationId xmlns:a16="http://schemas.microsoft.com/office/drawing/2014/main" id="{D270ADC4-8664-4944-891A-593D5EB0BCF6}"/>
              </a:ext>
            </a:extLst>
          </p:cNvPr>
          <p:cNvSpPr txBox="1"/>
          <p:nvPr/>
        </p:nvSpPr>
        <p:spPr>
          <a:xfrm>
            <a:off x="6257583" y="2133600"/>
            <a:ext cx="5511244" cy="1195199"/>
          </a:xfrm>
          <a:prstGeom prst="rect">
            <a:avLst/>
          </a:prstGeom>
        </p:spPr>
        <p:txBody>
          <a:bodyPr vert="horz" wrap="square" lIns="0" tIns="0" rIns="0" bIns="0" rtlCol="0">
            <a:spAutoFit/>
          </a:bodyPr>
          <a:lstStyle/>
          <a:p>
            <a:pPr marL="49946" defTabSz="1219018">
              <a:defRPr/>
            </a:pPr>
            <a:r>
              <a:rPr sz="1600" b="1" spc="-7" dirty="0">
                <a:latin typeface="Arial Black"/>
                <a:cs typeface="Arial Black"/>
              </a:rPr>
              <a:t>Extrapolating</a:t>
            </a:r>
            <a:endParaRPr sz="1600" dirty="0">
              <a:latin typeface="Arial Black"/>
              <a:cs typeface="Arial Black"/>
            </a:endParaRPr>
          </a:p>
          <a:p>
            <a:pPr marL="49946" defTabSz="1219018">
              <a:spcBef>
                <a:spcPts val="80"/>
              </a:spcBef>
              <a:defRPr/>
            </a:pPr>
            <a:r>
              <a:rPr sz="1600" spc="-7" dirty="0">
                <a:latin typeface="Arial"/>
                <a:cs typeface="Arial"/>
              </a:rPr>
              <a:t>these prevalence rates to the </a:t>
            </a:r>
            <a:r>
              <a:rPr sz="1600" b="1" spc="7" dirty="0">
                <a:latin typeface="Arial"/>
                <a:cs typeface="Arial"/>
              </a:rPr>
              <a:t>world</a:t>
            </a:r>
            <a:r>
              <a:rPr sz="1600" b="1" spc="80" dirty="0">
                <a:latin typeface="Arial"/>
                <a:cs typeface="Arial"/>
              </a:rPr>
              <a:t> </a:t>
            </a:r>
            <a:r>
              <a:rPr sz="1600" b="1" spc="-7" dirty="0">
                <a:latin typeface="Arial"/>
                <a:cs typeface="Arial"/>
              </a:rPr>
              <a:t>diabetes</a:t>
            </a:r>
            <a:r>
              <a:rPr lang="en-US" sz="1600" b="1" spc="-7" dirty="0">
                <a:latin typeface="Arial"/>
                <a:cs typeface="Arial"/>
              </a:rPr>
              <a:t> </a:t>
            </a:r>
            <a:r>
              <a:rPr sz="1600" dirty="0">
                <a:latin typeface="Arial"/>
                <a:cs typeface="Arial"/>
              </a:rPr>
              <a:t>population</a:t>
            </a:r>
            <a:r>
              <a:rPr sz="1600" baseline="26455" dirty="0">
                <a:latin typeface="Arial"/>
                <a:cs typeface="Arial"/>
              </a:rPr>
              <a:t>1</a:t>
            </a:r>
          </a:p>
          <a:p>
            <a:pPr marL="16931" defTabSz="1219018">
              <a:spcBef>
                <a:spcPts val="60"/>
              </a:spcBef>
              <a:defRPr/>
            </a:pPr>
            <a:r>
              <a:rPr sz="4400" b="1" dirty="0">
                <a:solidFill>
                  <a:srgbClr val="56B1B3"/>
                </a:solidFill>
                <a:latin typeface="Arial Black"/>
                <a:cs typeface="Arial Black"/>
              </a:rPr>
              <a:t>92.6</a:t>
            </a:r>
            <a:r>
              <a:rPr sz="4400" b="1" spc="-1460" dirty="0">
                <a:solidFill>
                  <a:srgbClr val="56B1B3"/>
                </a:solidFill>
                <a:latin typeface="Arial Black"/>
                <a:cs typeface="Arial Black"/>
              </a:rPr>
              <a:t> </a:t>
            </a:r>
            <a:r>
              <a:rPr sz="1200" b="1" spc="-7" dirty="0">
                <a:solidFill>
                  <a:srgbClr val="023760"/>
                </a:solidFill>
                <a:latin typeface="Arial Black"/>
                <a:cs typeface="Arial Black"/>
              </a:rPr>
              <a:t>mil </a:t>
            </a:r>
            <a:r>
              <a:rPr sz="1200" b="1" spc="-13" dirty="0">
                <a:solidFill>
                  <a:srgbClr val="023760"/>
                </a:solidFill>
                <a:latin typeface="Arial Black"/>
                <a:cs typeface="Arial Black"/>
              </a:rPr>
              <a:t>Any </a:t>
            </a:r>
            <a:r>
              <a:rPr sz="1200" b="1" spc="-20" dirty="0">
                <a:solidFill>
                  <a:srgbClr val="023760"/>
                </a:solidFill>
                <a:latin typeface="Arial Black"/>
                <a:cs typeface="Arial Black"/>
              </a:rPr>
              <a:t>DR</a:t>
            </a:r>
            <a:endParaRPr sz="1200" dirty="0">
              <a:solidFill>
                <a:prstClr val="black"/>
              </a:solidFill>
              <a:latin typeface="Arial Black"/>
              <a:cs typeface="Arial Black"/>
            </a:endParaRPr>
          </a:p>
        </p:txBody>
      </p:sp>
      <p:sp>
        <p:nvSpPr>
          <p:cNvPr id="55" name="object 9">
            <a:extLst>
              <a:ext uri="{FF2B5EF4-FFF2-40B4-BE49-F238E27FC236}">
                <a16:creationId xmlns:a16="http://schemas.microsoft.com/office/drawing/2014/main" id="{9C20FD7F-5799-094F-9C1B-0080EBB680ED}"/>
              </a:ext>
            </a:extLst>
          </p:cNvPr>
          <p:cNvSpPr txBox="1"/>
          <p:nvPr/>
        </p:nvSpPr>
        <p:spPr>
          <a:xfrm>
            <a:off x="6297478" y="3533144"/>
            <a:ext cx="1427883" cy="505267"/>
          </a:xfrm>
          <a:prstGeom prst="rect">
            <a:avLst/>
          </a:prstGeom>
        </p:spPr>
        <p:txBody>
          <a:bodyPr vert="horz" wrap="square" lIns="0" tIns="0" rIns="0" bIns="0" rtlCol="0">
            <a:spAutoFit/>
          </a:bodyPr>
          <a:lstStyle/>
          <a:p>
            <a:pPr marL="16931" defTabSz="1219018">
              <a:defRPr/>
            </a:pPr>
            <a:r>
              <a:rPr sz="2000" b="1" spc="7" dirty="0">
                <a:solidFill>
                  <a:srgbClr val="56B1B3"/>
                </a:solidFill>
                <a:latin typeface="Arial Black"/>
                <a:cs typeface="Arial Black"/>
              </a:rPr>
              <a:t>17.2</a:t>
            </a:r>
            <a:r>
              <a:rPr sz="2000" b="1" spc="-100" dirty="0">
                <a:solidFill>
                  <a:srgbClr val="56B1B3"/>
                </a:solidFill>
                <a:latin typeface="Arial Black"/>
                <a:cs typeface="Arial Black"/>
              </a:rPr>
              <a:t> </a:t>
            </a:r>
            <a:r>
              <a:rPr sz="1200" spc="-7" dirty="0">
                <a:solidFill>
                  <a:srgbClr val="023760"/>
                </a:solidFill>
                <a:latin typeface="Arial"/>
                <a:cs typeface="Arial"/>
              </a:rPr>
              <a:t>mil</a:t>
            </a:r>
            <a:endParaRPr sz="1200">
              <a:solidFill>
                <a:prstClr val="black"/>
              </a:solidFill>
              <a:latin typeface="Arial"/>
              <a:cs typeface="Arial"/>
            </a:endParaRPr>
          </a:p>
          <a:p>
            <a:pPr marL="16931" defTabSz="1219018">
              <a:spcBef>
                <a:spcPts val="120"/>
              </a:spcBef>
              <a:defRPr/>
            </a:pPr>
            <a:r>
              <a:rPr sz="1200" b="1" spc="-13" dirty="0">
                <a:solidFill>
                  <a:srgbClr val="023760"/>
                </a:solidFill>
                <a:latin typeface="Arial Black"/>
                <a:cs typeface="Arial Black"/>
              </a:rPr>
              <a:t>PDR</a:t>
            </a:r>
            <a:endParaRPr sz="1200">
              <a:solidFill>
                <a:prstClr val="black"/>
              </a:solidFill>
              <a:latin typeface="Arial Black"/>
              <a:cs typeface="Arial Black"/>
            </a:endParaRPr>
          </a:p>
        </p:txBody>
      </p:sp>
      <p:sp>
        <p:nvSpPr>
          <p:cNvPr id="56" name="object 10">
            <a:extLst>
              <a:ext uri="{FF2B5EF4-FFF2-40B4-BE49-F238E27FC236}">
                <a16:creationId xmlns:a16="http://schemas.microsoft.com/office/drawing/2014/main" id="{241F8EA0-AF84-934C-B031-F37B5E2B568D}"/>
              </a:ext>
            </a:extLst>
          </p:cNvPr>
          <p:cNvSpPr txBox="1"/>
          <p:nvPr/>
        </p:nvSpPr>
        <p:spPr>
          <a:xfrm>
            <a:off x="8009755" y="3551014"/>
            <a:ext cx="1427883" cy="505267"/>
          </a:xfrm>
          <a:prstGeom prst="rect">
            <a:avLst/>
          </a:prstGeom>
        </p:spPr>
        <p:txBody>
          <a:bodyPr vert="horz" wrap="square" lIns="0" tIns="0" rIns="0" bIns="0" rtlCol="0">
            <a:spAutoFit/>
          </a:bodyPr>
          <a:lstStyle/>
          <a:p>
            <a:pPr marL="16931" defTabSz="1219018">
              <a:defRPr/>
            </a:pPr>
            <a:r>
              <a:rPr sz="2000" b="1" spc="7" dirty="0">
                <a:solidFill>
                  <a:srgbClr val="56B1B3"/>
                </a:solidFill>
                <a:latin typeface="Arial Black"/>
                <a:cs typeface="Arial Black"/>
              </a:rPr>
              <a:t>20.6</a:t>
            </a:r>
            <a:r>
              <a:rPr sz="2000" b="1" spc="-100" dirty="0">
                <a:solidFill>
                  <a:srgbClr val="56B1B3"/>
                </a:solidFill>
                <a:latin typeface="Arial Black"/>
                <a:cs typeface="Arial Black"/>
              </a:rPr>
              <a:t> </a:t>
            </a:r>
            <a:r>
              <a:rPr sz="1200" spc="-7" dirty="0">
                <a:solidFill>
                  <a:srgbClr val="023760"/>
                </a:solidFill>
                <a:latin typeface="Arial"/>
                <a:cs typeface="Arial"/>
              </a:rPr>
              <a:t>mil</a:t>
            </a:r>
            <a:endParaRPr sz="1200">
              <a:solidFill>
                <a:prstClr val="black"/>
              </a:solidFill>
              <a:latin typeface="Arial"/>
              <a:cs typeface="Arial"/>
            </a:endParaRPr>
          </a:p>
          <a:p>
            <a:pPr marL="16931" defTabSz="1219018">
              <a:spcBef>
                <a:spcPts val="120"/>
              </a:spcBef>
              <a:defRPr/>
            </a:pPr>
            <a:r>
              <a:rPr sz="1200" b="1" spc="-13" dirty="0">
                <a:solidFill>
                  <a:srgbClr val="023760"/>
                </a:solidFill>
                <a:latin typeface="Arial Black"/>
                <a:cs typeface="Arial Black"/>
              </a:rPr>
              <a:t>DME</a:t>
            </a:r>
            <a:endParaRPr sz="1200">
              <a:solidFill>
                <a:prstClr val="black"/>
              </a:solidFill>
              <a:latin typeface="Arial Black"/>
              <a:cs typeface="Arial Black"/>
            </a:endParaRPr>
          </a:p>
        </p:txBody>
      </p:sp>
      <p:sp>
        <p:nvSpPr>
          <p:cNvPr id="57" name="object 11">
            <a:extLst>
              <a:ext uri="{FF2B5EF4-FFF2-40B4-BE49-F238E27FC236}">
                <a16:creationId xmlns:a16="http://schemas.microsoft.com/office/drawing/2014/main" id="{F5E5721E-580D-C344-92D3-2A5A82E88BA3}"/>
              </a:ext>
            </a:extLst>
          </p:cNvPr>
          <p:cNvSpPr txBox="1"/>
          <p:nvPr/>
        </p:nvSpPr>
        <p:spPr>
          <a:xfrm>
            <a:off x="9908417" y="3533144"/>
            <a:ext cx="1427883" cy="505267"/>
          </a:xfrm>
          <a:prstGeom prst="rect">
            <a:avLst/>
          </a:prstGeom>
        </p:spPr>
        <p:txBody>
          <a:bodyPr vert="horz" wrap="square" lIns="0" tIns="0" rIns="0" bIns="0" rtlCol="0">
            <a:spAutoFit/>
          </a:bodyPr>
          <a:lstStyle/>
          <a:p>
            <a:pPr marL="16931" defTabSz="1219018">
              <a:defRPr/>
            </a:pPr>
            <a:r>
              <a:rPr sz="2000" b="1" spc="7" dirty="0">
                <a:solidFill>
                  <a:srgbClr val="56B1B3"/>
                </a:solidFill>
                <a:latin typeface="Arial Black"/>
                <a:cs typeface="Arial Black"/>
              </a:rPr>
              <a:t>28.4</a:t>
            </a:r>
            <a:r>
              <a:rPr sz="2000" b="1" spc="-100" dirty="0">
                <a:solidFill>
                  <a:srgbClr val="56B1B3"/>
                </a:solidFill>
                <a:latin typeface="Arial Black"/>
                <a:cs typeface="Arial Black"/>
              </a:rPr>
              <a:t> </a:t>
            </a:r>
            <a:r>
              <a:rPr sz="1200" spc="-7" dirty="0">
                <a:solidFill>
                  <a:srgbClr val="023760"/>
                </a:solidFill>
                <a:latin typeface="Arial"/>
                <a:cs typeface="Arial"/>
              </a:rPr>
              <a:t>mil</a:t>
            </a:r>
            <a:endParaRPr sz="1200" dirty="0">
              <a:solidFill>
                <a:prstClr val="black"/>
              </a:solidFill>
              <a:latin typeface="Arial"/>
              <a:cs typeface="Arial"/>
            </a:endParaRPr>
          </a:p>
          <a:p>
            <a:pPr marL="16931" defTabSz="1219018">
              <a:spcBef>
                <a:spcPts val="120"/>
              </a:spcBef>
              <a:defRPr/>
            </a:pPr>
            <a:r>
              <a:rPr sz="1200" b="1" spc="-13" dirty="0">
                <a:solidFill>
                  <a:srgbClr val="023760"/>
                </a:solidFill>
                <a:latin typeface="Arial Black"/>
                <a:cs typeface="Arial Black"/>
              </a:rPr>
              <a:t>VTDR</a:t>
            </a:r>
            <a:endParaRPr sz="1200" dirty="0">
              <a:solidFill>
                <a:prstClr val="black"/>
              </a:solidFill>
              <a:latin typeface="Arial Black"/>
              <a:cs typeface="Arial Black"/>
            </a:endParaRPr>
          </a:p>
        </p:txBody>
      </p:sp>
      <p:sp>
        <p:nvSpPr>
          <p:cNvPr id="58" name="object 13">
            <a:extLst>
              <a:ext uri="{FF2B5EF4-FFF2-40B4-BE49-F238E27FC236}">
                <a16:creationId xmlns:a16="http://schemas.microsoft.com/office/drawing/2014/main" id="{E1DF182D-DD5D-3A4F-AB45-F331470CDDE1}"/>
              </a:ext>
            </a:extLst>
          </p:cNvPr>
          <p:cNvSpPr/>
          <p:nvPr/>
        </p:nvSpPr>
        <p:spPr>
          <a:xfrm>
            <a:off x="7260532" y="3280799"/>
            <a:ext cx="1403753" cy="1110882"/>
          </a:xfrm>
          <a:prstGeom prst="rect">
            <a:avLst/>
          </a:prstGeom>
          <a:blipFill>
            <a:blip r:embed="rId6" cstate="print"/>
            <a:stretch>
              <a:fillRect/>
            </a:stretch>
          </a:blipFill>
        </p:spPr>
        <p:txBody>
          <a:bodyPr wrap="square" lIns="0" tIns="0" rIns="0" bIns="0" rtlCol="0"/>
          <a:lstStyle/>
          <a:p>
            <a:pPr defTabSz="1219018">
              <a:defRPr/>
            </a:pPr>
            <a:endParaRPr sz="1600">
              <a:solidFill>
                <a:prstClr val="black"/>
              </a:solidFill>
              <a:latin typeface="Calibri"/>
            </a:endParaRPr>
          </a:p>
        </p:txBody>
      </p:sp>
      <p:sp>
        <p:nvSpPr>
          <p:cNvPr id="59" name="object 14">
            <a:extLst>
              <a:ext uri="{FF2B5EF4-FFF2-40B4-BE49-F238E27FC236}">
                <a16:creationId xmlns:a16="http://schemas.microsoft.com/office/drawing/2014/main" id="{B4A04134-125A-7F4B-B24C-DFB810469E22}"/>
              </a:ext>
            </a:extLst>
          </p:cNvPr>
          <p:cNvSpPr/>
          <p:nvPr/>
        </p:nvSpPr>
        <p:spPr>
          <a:xfrm>
            <a:off x="9019465" y="3280799"/>
            <a:ext cx="1403753" cy="1110882"/>
          </a:xfrm>
          <a:prstGeom prst="rect">
            <a:avLst/>
          </a:prstGeom>
          <a:blipFill>
            <a:blip r:embed="rId6" cstate="print"/>
            <a:stretch>
              <a:fillRect/>
            </a:stretch>
          </a:blipFill>
        </p:spPr>
        <p:txBody>
          <a:bodyPr wrap="square" lIns="0" tIns="0" rIns="0" bIns="0" rtlCol="0"/>
          <a:lstStyle/>
          <a:p>
            <a:pPr defTabSz="1219018">
              <a:defRPr/>
            </a:pPr>
            <a:endParaRPr sz="1600">
              <a:solidFill>
                <a:prstClr val="black"/>
              </a:solidFill>
              <a:latin typeface="Calibri"/>
            </a:endParaRPr>
          </a:p>
        </p:txBody>
      </p:sp>
      <p:sp>
        <p:nvSpPr>
          <p:cNvPr id="60" name="object 15">
            <a:extLst>
              <a:ext uri="{FF2B5EF4-FFF2-40B4-BE49-F238E27FC236}">
                <a16:creationId xmlns:a16="http://schemas.microsoft.com/office/drawing/2014/main" id="{221D459F-44B6-9545-B27E-3CA323A7CD5C}"/>
              </a:ext>
            </a:extLst>
          </p:cNvPr>
          <p:cNvSpPr/>
          <p:nvPr/>
        </p:nvSpPr>
        <p:spPr>
          <a:xfrm>
            <a:off x="6139728" y="4490764"/>
            <a:ext cx="5226389" cy="474489"/>
          </a:xfrm>
          <a:prstGeom prst="rect">
            <a:avLst/>
          </a:prstGeom>
          <a:blipFill>
            <a:blip r:embed="rId7" cstate="print"/>
            <a:stretch>
              <a:fillRect/>
            </a:stretch>
          </a:blipFill>
        </p:spPr>
        <p:txBody>
          <a:bodyPr wrap="square" lIns="0" tIns="0" rIns="0" bIns="0" rtlCol="0"/>
          <a:lstStyle/>
          <a:p>
            <a:pPr defTabSz="1219018">
              <a:defRPr/>
            </a:pPr>
            <a:endParaRPr sz="1600">
              <a:solidFill>
                <a:prstClr val="black"/>
              </a:solidFill>
              <a:latin typeface="Calibri"/>
            </a:endParaRPr>
          </a:p>
        </p:txBody>
      </p:sp>
      <p:sp>
        <p:nvSpPr>
          <p:cNvPr id="10" name="Rounded Rectangle 9">
            <a:extLst>
              <a:ext uri="{FF2B5EF4-FFF2-40B4-BE49-F238E27FC236}">
                <a16:creationId xmlns:a16="http://schemas.microsoft.com/office/drawing/2014/main" id="{4FD3C810-9A6E-5642-A66D-E8ED2A25AE8C}"/>
              </a:ext>
            </a:extLst>
          </p:cNvPr>
          <p:cNvSpPr/>
          <p:nvPr/>
        </p:nvSpPr>
        <p:spPr>
          <a:xfrm>
            <a:off x="613278" y="5252073"/>
            <a:ext cx="10968409" cy="451346"/>
          </a:xfrm>
          <a:prstGeom prst="roundRect">
            <a:avLst/>
          </a:prstGeom>
          <a:solidFill>
            <a:srgbClr val="0460A9"/>
          </a:solidFill>
        </p:spPr>
        <p:txBody>
          <a:bodyPr wrap="square" lIns="0" tIns="0" rIns="0" bIns="0" rtlCol="0"/>
          <a:lstStyle/>
          <a:p>
            <a:pPr defTabSz="1219018"/>
            <a:endParaRPr lang="en-US" sz="1200">
              <a:solidFill>
                <a:prstClr val="black"/>
              </a:solidFill>
              <a:latin typeface="Calibri"/>
            </a:endParaRPr>
          </a:p>
        </p:txBody>
      </p:sp>
      <p:sp>
        <p:nvSpPr>
          <p:cNvPr id="62" name="TextBox 61">
            <a:extLst>
              <a:ext uri="{FF2B5EF4-FFF2-40B4-BE49-F238E27FC236}">
                <a16:creationId xmlns:a16="http://schemas.microsoft.com/office/drawing/2014/main" id="{442CCA38-19C7-C645-8B99-4926F7FBD1D3}"/>
              </a:ext>
            </a:extLst>
          </p:cNvPr>
          <p:cNvSpPr txBox="1"/>
          <p:nvPr/>
        </p:nvSpPr>
        <p:spPr>
          <a:xfrm>
            <a:off x="743576" y="5252074"/>
            <a:ext cx="10622541" cy="400110"/>
          </a:xfrm>
          <a:prstGeom prst="rect">
            <a:avLst/>
          </a:prstGeom>
          <a:noFill/>
        </p:spPr>
        <p:txBody>
          <a:bodyPr wrap="square" rtlCol="0">
            <a:spAutoFit/>
          </a:bodyPr>
          <a:lstStyle/>
          <a:p>
            <a:pPr defTabSz="1625315">
              <a:defRPr/>
            </a:pPr>
            <a:r>
              <a:rPr lang="en-US" sz="2000" dirty="0">
                <a:solidFill>
                  <a:schemeClr val="bg1"/>
                </a:solidFill>
              </a:rPr>
              <a:t>Prevalence of DR in India, ~20 to 25% on basis of various population-based studies.</a:t>
            </a:r>
            <a:r>
              <a:rPr lang="en-US" sz="2000" baseline="30000" dirty="0">
                <a:solidFill>
                  <a:schemeClr val="bg1"/>
                </a:solidFill>
              </a:rPr>
              <a:t>3-6</a:t>
            </a:r>
            <a:endParaRPr lang="en-US" sz="2000" dirty="0">
              <a:solidFill>
                <a:schemeClr val="bg1"/>
              </a:solidFill>
            </a:endParaRPr>
          </a:p>
        </p:txBody>
      </p:sp>
      <p:grpSp>
        <p:nvGrpSpPr>
          <p:cNvPr id="36" name="Group 35">
            <a:extLst>
              <a:ext uri="{FF2B5EF4-FFF2-40B4-BE49-F238E27FC236}">
                <a16:creationId xmlns:a16="http://schemas.microsoft.com/office/drawing/2014/main" id="{01E8104A-DA44-3C44-8AC8-D72577CC5587}"/>
              </a:ext>
            </a:extLst>
          </p:cNvPr>
          <p:cNvGrpSpPr/>
          <p:nvPr/>
        </p:nvGrpSpPr>
        <p:grpSpPr>
          <a:xfrm>
            <a:off x="10505735" y="-1686265"/>
            <a:ext cx="3372530" cy="3372530"/>
            <a:chOff x="10363200" y="-1804038"/>
            <a:chExt cx="3659885" cy="3659885"/>
          </a:xfrm>
        </p:grpSpPr>
        <p:sp>
          <p:nvSpPr>
            <p:cNvPr id="37" name="Pie 36">
              <a:extLst>
                <a:ext uri="{FF2B5EF4-FFF2-40B4-BE49-F238E27FC236}">
                  <a16:creationId xmlns:a16="http://schemas.microsoft.com/office/drawing/2014/main" id="{9B83D90D-E027-A04B-A999-1922A714C4A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9" name="Block Arc 38">
              <a:extLst>
                <a:ext uri="{FF2B5EF4-FFF2-40B4-BE49-F238E27FC236}">
                  <a16:creationId xmlns:a16="http://schemas.microsoft.com/office/drawing/2014/main" id="{3AD765C0-9C64-3949-A751-081CC01E7EEC}"/>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41" name="Picture 40">
            <a:extLst>
              <a:ext uri="{FF2B5EF4-FFF2-40B4-BE49-F238E27FC236}">
                <a16:creationId xmlns:a16="http://schemas.microsoft.com/office/drawing/2014/main" id="{951B298D-4A9F-054C-BA6A-8A4048E19951}"/>
              </a:ext>
            </a:extLst>
          </p:cNvPr>
          <p:cNvPicPr>
            <a:picLocks noChangeAspect="1"/>
          </p:cNvPicPr>
          <p:nvPr/>
        </p:nvPicPr>
        <p:blipFill>
          <a:blip r:embed="rId8"/>
          <a:stretch>
            <a:fillRect/>
          </a:stretch>
        </p:blipFill>
        <p:spPr>
          <a:xfrm>
            <a:off x="11023233" y="228600"/>
            <a:ext cx="1016367" cy="867340"/>
          </a:xfrm>
          <a:prstGeom prst="rect">
            <a:avLst/>
          </a:prstGeom>
        </p:spPr>
      </p:pic>
    </p:spTree>
    <p:extLst>
      <p:ext uri="{BB962C8B-B14F-4D97-AF65-F5344CB8AC3E}">
        <p14:creationId xmlns:p14="http://schemas.microsoft.com/office/powerpoint/2010/main" val="2639611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HECK" val="LegalDisclaimerNO"/>
</p:tagLst>
</file>

<file path=ppt/theme/theme1.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B1C89470024049B55C885662550F31" ma:contentTypeVersion="5" ma:contentTypeDescription="Create a new document." ma:contentTypeScope="" ma:versionID="d6ad4d4cba60875a21568565e7e62e5c">
  <xsd:schema xmlns:xsd="http://www.w3.org/2001/XMLSchema" xmlns:xs="http://www.w3.org/2001/XMLSchema" xmlns:p="http://schemas.microsoft.com/office/2006/metadata/properties" xmlns:ns2="be5b3dc6-2438-40f9-99ab-c2d558c3f0ef" targetNamespace="http://schemas.microsoft.com/office/2006/metadata/properties" ma:root="true" ma:fieldsID="7af87b5e96a2b63b11caf5e7187d0d0e" ns2:_="">
    <xsd:import namespace="be5b3dc6-2438-40f9-99ab-c2d558c3f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b3dc6-2438-40f9-99ab-c2d558c3f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BA974D-1A00-4F21-B017-9A22FCAE2E06}">
  <ds:schemaRefs>
    <ds:schemaRef ds:uri="http://schemas.microsoft.com/sharepoint/v3/contenttype/forms"/>
  </ds:schemaRefs>
</ds:datastoreItem>
</file>

<file path=customXml/itemProps2.xml><?xml version="1.0" encoding="utf-8"?>
<ds:datastoreItem xmlns:ds="http://schemas.openxmlformats.org/officeDocument/2006/customXml" ds:itemID="{56DC3A4F-45A4-4C68-B64C-B4A0C788A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5b3dc6-2438-40f9-99ab-c2d558c3f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11B74F-51FB-4773-879D-DDC1C532A7A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f963eeb-b980-43c0-b1d9-c86a1a49dba1"/>
    <ds:schemaRef ds:uri="http://purl.org/dc/terms/"/>
    <ds:schemaRef ds:uri="http://schemas.openxmlformats.org/package/2006/metadata/core-properties"/>
    <ds:schemaRef ds:uri="e939f6f6-c5ea-4732-8cac-8789408f6eb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3166</Words>
  <Application>Microsoft Office PowerPoint</Application>
  <PresentationFormat>Widescreen</PresentationFormat>
  <Paragraphs>458</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Arial Narrow</vt:lpstr>
      <vt:lpstr>Calibri</vt:lpstr>
      <vt:lpstr>Century Gothic</vt:lpstr>
      <vt:lpstr>Trebuchet MS</vt:lpstr>
      <vt:lpstr>Verdana</vt:lpstr>
      <vt:lpstr>Wingdings</vt:lpstr>
      <vt:lpstr>Novartis 2016</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BCVA -</dc:title>
  <dc:creator>Dhar, Priyanka</dc:creator>
  <cp:lastModifiedBy>Salloju, Vineeth</cp:lastModifiedBy>
  <cp:revision>417</cp:revision>
  <cp:lastPrinted>2017-09-27T16:10:53Z</cp:lastPrinted>
  <dcterms:created xsi:type="dcterms:W3CDTF">2020-02-05T10:34:15Z</dcterms:created>
  <dcterms:modified xsi:type="dcterms:W3CDTF">2021-09-15T13:12:31Z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ContentTypeId">
    <vt:lpwstr>0x010100EEB1C89470024049B55C885662550F31</vt:lpwstr>
  </property>
  <property fmtid="{D5CDD505-2E9C-101B-9397-08002B2CF9AE}" pid="6" name="MSIP_Label_4929bff8-5b33-42aa-95d2-28f72e792cb0_Enabled">
    <vt:lpwstr>true</vt:lpwstr>
  </property>
  <property fmtid="{D5CDD505-2E9C-101B-9397-08002B2CF9AE}" pid="7" name="MSIP_Label_4929bff8-5b33-42aa-95d2-28f72e792cb0_SetDate">
    <vt:lpwstr>2020-12-17T13:28:50Z</vt:lpwstr>
  </property>
  <property fmtid="{D5CDD505-2E9C-101B-9397-08002B2CF9AE}" pid="8" name="MSIP_Label_4929bff8-5b33-42aa-95d2-28f72e792cb0_Method">
    <vt:lpwstr>Standard</vt:lpwstr>
  </property>
  <property fmtid="{D5CDD505-2E9C-101B-9397-08002B2CF9AE}" pid="9" name="MSIP_Label_4929bff8-5b33-42aa-95d2-28f72e792cb0_Name">
    <vt:lpwstr>Internal</vt:lpwstr>
  </property>
  <property fmtid="{D5CDD505-2E9C-101B-9397-08002B2CF9AE}" pid="10" name="MSIP_Label_4929bff8-5b33-42aa-95d2-28f72e792cb0_SiteId">
    <vt:lpwstr>f35a6974-607f-47d4-82d7-ff31d7dc53a5</vt:lpwstr>
  </property>
  <property fmtid="{D5CDD505-2E9C-101B-9397-08002B2CF9AE}" pid="11" name="MSIP_Label_4929bff8-5b33-42aa-95d2-28f72e792cb0_ActionId">
    <vt:lpwstr>a6de41c4-9294-4087-9e86-c909e9a71837</vt:lpwstr>
  </property>
  <property fmtid="{D5CDD505-2E9C-101B-9397-08002B2CF9AE}" pid="12" name="MSIP_Label_4929bff8-5b33-42aa-95d2-28f72e792cb0_ContentBits">
    <vt:lpwstr>0</vt:lpwstr>
  </property>
</Properties>
</file>