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notesSlides/notesSlide2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5.xml" ContentType="application/vnd.openxmlformats-officedocument.presentationml.notesSlide+xml"/>
  <Override PartName="/ppt/tags/tag36.xml" ContentType="application/vnd.openxmlformats-officedocument.presentationml.tags+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358" r:id="rId5"/>
    <p:sldId id="359" r:id="rId6"/>
    <p:sldId id="271" r:id="rId7"/>
    <p:sldId id="329" r:id="rId8"/>
    <p:sldId id="328" r:id="rId9"/>
    <p:sldId id="360" r:id="rId10"/>
    <p:sldId id="273" r:id="rId11"/>
    <p:sldId id="454" r:id="rId12"/>
    <p:sldId id="361" r:id="rId13"/>
    <p:sldId id="387" r:id="rId14"/>
    <p:sldId id="363" r:id="rId15"/>
    <p:sldId id="386" r:id="rId16"/>
    <p:sldId id="453" r:id="rId17"/>
    <p:sldId id="362" r:id="rId18"/>
    <p:sldId id="388" r:id="rId19"/>
    <p:sldId id="435" r:id="rId20"/>
    <p:sldId id="436" r:id="rId21"/>
    <p:sldId id="365" r:id="rId22"/>
    <p:sldId id="455" r:id="rId23"/>
    <p:sldId id="367" r:id="rId24"/>
    <p:sldId id="368" r:id="rId25"/>
    <p:sldId id="369" r:id="rId26"/>
    <p:sldId id="370" r:id="rId27"/>
    <p:sldId id="456" r:id="rId28"/>
    <p:sldId id="438" r:id="rId29"/>
    <p:sldId id="439" r:id="rId30"/>
    <p:sldId id="380" r:id="rId31"/>
    <p:sldId id="440" r:id="rId32"/>
    <p:sldId id="441" r:id="rId33"/>
    <p:sldId id="372" r:id="rId34"/>
    <p:sldId id="442" r:id="rId35"/>
    <p:sldId id="443" r:id="rId36"/>
  </p:sldIdLst>
  <p:sldSz cx="26009600" cy="19508788"/>
  <p:notesSz cx="6797675" cy="9928225"/>
  <p:custDataLst>
    <p:tags r:id="rId39"/>
  </p:custDataLst>
  <p:defaultTextStyle>
    <a:defPPr>
      <a:defRPr lang="en-US"/>
    </a:defPPr>
    <a:lvl1pPr marL="0" algn="l" defTabSz="2601011" rtl="0" eaLnBrk="1" latinLnBrk="0" hangingPunct="1">
      <a:defRPr sz="5120" kern="1200">
        <a:solidFill>
          <a:schemeClr val="tx1"/>
        </a:solidFill>
        <a:latin typeface="+mn-lt"/>
        <a:ea typeface="+mn-ea"/>
        <a:cs typeface="+mn-cs"/>
      </a:defRPr>
    </a:lvl1pPr>
    <a:lvl2pPr marL="1300505" algn="l" defTabSz="2601011" rtl="0" eaLnBrk="1" latinLnBrk="0" hangingPunct="1">
      <a:defRPr sz="5120" kern="1200">
        <a:solidFill>
          <a:schemeClr val="tx1"/>
        </a:solidFill>
        <a:latin typeface="+mn-lt"/>
        <a:ea typeface="+mn-ea"/>
        <a:cs typeface="+mn-cs"/>
      </a:defRPr>
    </a:lvl2pPr>
    <a:lvl3pPr marL="2601011" algn="l" defTabSz="2601011" rtl="0" eaLnBrk="1" latinLnBrk="0" hangingPunct="1">
      <a:defRPr sz="5120" kern="1200">
        <a:solidFill>
          <a:schemeClr val="tx1"/>
        </a:solidFill>
        <a:latin typeface="+mn-lt"/>
        <a:ea typeface="+mn-ea"/>
        <a:cs typeface="+mn-cs"/>
      </a:defRPr>
    </a:lvl3pPr>
    <a:lvl4pPr marL="3901516" algn="l" defTabSz="2601011" rtl="0" eaLnBrk="1" latinLnBrk="0" hangingPunct="1">
      <a:defRPr sz="5120" kern="1200">
        <a:solidFill>
          <a:schemeClr val="tx1"/>
        </a:solidFill>
        <a:latin typeface="+mn-lt"/>
        <a:ea typeface="+mn-ea"/>
        <a:cs typeface="+mn-cs"/>
      </a:defRPr>
    </a:lvl4pPr>
    <a:lvl5pPr marL="5202022" algn="l" defTabSz="2601011" rtl="0" eaLnBrk="1" latinLnBrk="0" hangingPunct="1">
      <a:defRPr sz="5120" kern="1200">
        <a:solidFill>
          <a:schemeClr val="tx1"/>
        </a:solidFill>
        <a:latin typeface="+mn-lt"/>
        <a:ea typeface="+mn-ea"/>
        <a:cs typeface="+mn-cs"/>
      </a:defRPr>
    </a:lvl5pPr>
    <a:lvl6pPr marL="6502527" algn="l" defTabSz="2601011" rtl="0" eaLnBrk="1" latinLnBrk="0" hangingPunct="1">
      <a:defRPr sz="5120" kern="1200">
        <a:solidFill>
          <a:schemeClr val="tx1"/>
        </a:solidFill>
        <a:latin typeface="+mn-lt"/>
        <a:ea typeface="+mn-ea"/>
        <a:cs typeface="+mn-cs"/>
      </a:defRPr>
    </a:lvl6pPr>
    <a:lvl7pPr marL="7803032" algn="l" defTabSz="2601011" rtl="0" eaLnBrk="1" latinLnBrk="0" hangingPunct="1">
      <a:defRPr sz="5120" kern="1200">
        <a:solidFill>
          <a:schemeClr val="tx1"/>
        </a:solidFill>
        <a:latin typeface="+mn-lt"/>
        <a:ea typeface="+mn-ea"/>
        <a:cs typeface="+mn-cs"/>
      </a:defRPr>
    </a:lvl7pPr>
    <a:lvl8pPr marL="9103538" algn="l" defTabSz="2601011" rtl="0" eaLnBrk="1" latinLnBrk="0" hangingPunct="1">
      <a:defRPr sz="5120" kern="1200">
        <a:solidFill>
          <a:schemeClr val="tx1"/>
        </a:solidFill>
        <a:latin typeface="+mn-lt"/>
        <a:ea typeface="+mn-ea"/>
        <a:cs typeface="+mn-cs"/>
      </a:defRPr>
    </a:lvl8pPr>
    <a:lvl9pPr marL="10404043" algn="l" defTabSz="2601011" rtl="0" eaLnBrk="1" latinLnBrk="0" hangingPunct="1">
      <a:defRPr sz="5120" kern="1200">
        <a:solidFill>
          <a:schemeClr val="tx1"/>
        </a:solidFill>
        <a:latin typeface="+mn-lt"/>
        <a:ea typeface="+mn-ea"/>
        <a:cs typeface="+mn-cs"/>
      </a:defRPr>
    </a:lvl9pPr>
  </p:defaultTextStyle>
  <p:extLst>
    <p:ext uri="{521415D9-36F7-43E2-AB2F-B90AF26B5E84}">
      <p14:sectionLst xmlns:p14="http://schemas.microsoft.com/office/powerpoint/2010/main">
        <p14:section name="Unmet Medical Needs in Diabetic Macular Edema" id="{D1F48D39-9297-4ACE-AF39-77DFA27FD7B9}">
          <p14:sldIdLst>
            <p14:sldId id="358"/>
            <p14:sldId id="359"/>
          </p14:sldIdLst>
        </p14:section>
        <p14:section name="Disease Burden" id="{CBFC327D-F5EB-4881-BC6F-E43F8B6433A1}">
          <p14:sldIdLst>
            <p14:sldId id="271"/>
            <p14:sldId id="329"/>
            <p14:sldId id="328"/>
          </p14:sldIdLst>
        </p14:section>
        <p14:section name="Unmet medical needs in DME from various perspectives" id="{BD63EE24-9263-4F01-815A-0EC5FF8D4201}">
          <p14:sldIdLst>
            <p14:sldId id="360"/>
            <p14:sldId id="273"/>
          </p14:sldIdLst>
        </p14:section>
        <p14:section name="Patients’ perspective" id="{F2EA0F4F-520B-459F-A311-9FECA1BAF51C}">
          <p14:sldIdLst>
            <p14:sldId id="454"/>
            <p14:sldId id="361"/>
            <p14:sldId id="387"/>
            <p14:sldId id="363"/>
            <p14:sldId id="386"/>
            <p14:sldId id="453"/>
            <p14:sldId id="362"/>
            <p14:sldId id="388"/>
            <p14:sldId id="435"/>
            <p14:sldId id="436"/>
            <p14:sldId id="365"/>
          </p14:sldIdLst>
        </p14:section>
        <p14:section name="Physicians’ perspective" id="{47042EC7-C7C4-414D-8277-FC6F47C4DB06}">
          <p14:sldIdLst>
            <p14:sldId id="455"/>
            <p14:sldId id="367"/>
            <p14:sldId id="368"/>
            <p14:sldId id="369"/>
            <p14:sldId id="370"/>
          </p14:sldIdLst>
        </p14:section>
        <p14:section name="Healthcare system perspective" id="{8A8778F7-0980-4DE0-BE93-D2A4595FDD58}">
          <p14:sldIdLst>
            <p14:sldId id="456"/>
            <p14:sldId id="438"/>
            <p14:sldId id="439"/>
            <p14:sldId id="380"/>
            <p14:sldId id="440"/>
            <p14:sldId id="441"/>
          </p14:sldIdLst>
        </p14:section>
        <p14:section name="Summary" id="{00584148-7B92-4676-AAC6-6C354205ED22}">
          <p14:sldIdLst>
            <p14:sldId id="372"/>
            <p14:sldId id="442"/>
            <p14:sldId id="443"/>
          </p14:sldIdLst>
        </p14:section>
      </p14:sectionLst>
    </p:ext>
    <p:ext uri="{EFAFB233-063F-42B5-8137-9DF3F51BA10A}">
      <p15:sldGuideLst xmlns:p15="http://schemas.microsoft.com/office/powerpoint/2012/main">
        <p15:guide id="1" orient="horz" pos="819" userDrawn="1">
          <p15:clr>
            <a:srgbClr val="A4A3A4"/>
          </p15:clr>
        </p15:guide>
        <p15:guide id="2" orient="horz" pos="8977" userDrawn="1">
          <p15:clr>
            <a:srgbClr val="A4A3A4"/>
          </p15:clr>
        </p15:guide>
        <p15:guide id="3" orient="horz" pos="3553" userDrawn="1">
          <p15:clr>
            <a:srgbClr val="A4A3A4"/>
          </p15:clr>
        </p15:guide>
        <p15:guide id="4" pos="15155" userDrawn="1">
          <p15:clr>
            <a:srgbClr val="A4A3A4"/>
          </p15:clr>
        </p15:guide>
        <p15:guide id="5" pos="8354" userDrawn="1">
          <p15:clr>
            <a:srgbClr val="A4A3A4"/>
          </p15:clr>
        </p15:guide>
        <p15:guide id="6" pos="1229" userDrawn="1">
          <p15:clr>
            <a:srgbClr val="A4A3A4"/>
          </p15:clr>
        </p15:guide>
        <p15:guide id="7" pos="8048"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ral, Apra" initials="MA" lastIdx="38" clrIdx="0">
    <p:extLst>
      <p:ext uri="{19B8F6BF-5375-455C-9EA6-DF929625EA0E}">
        <p15:presenceInfo xmlns:p15="http://schemas.microsoft.com/office/powerpoint/2012/main" userId="S-1-5-21-220523388-1563985344-839522115-505126" providerId="AD"/>
      </p:ext>
    </p:extLst>
  </p:cmAuthor>
  <p:cmAuthor id="2" name="Simpson, Susan" initials="SS" lastIdx="30" clrIdx="1">
    <p:extLst>
      <p:ext uri="{19B8F6BF-5375-455C-9EA6-DF929625EA0E}">
        <p15:presenceInfo xmlns:p15="http://schemas.microsoft.com/office/powerpoint/2012/main" userId="S-1-5-21-329068152-854245398-839522115-1731796" providerId="AD"/>
      </p:ext>
    </p:extLst>
  </p:cmAuthor>
  <p:cmAuthor id="3" name="Best, Catherine" initials="BC" lastIdx="42" clrIdx="2">
    <p:extLst>
      <p:ext uri="{19B8F6BF-5375-455C-9EA6-DF929625EA0E}">
        <p15:presenceInfo xmlns:p15="http://schemas.microsoft.com/office/powerpoint/2012/main" userId="S-1-5-21-329068152-854245398-839522115-1816103" providerId="AD"/>
      </p:ext>
    </p:extLst>
  </p:cmAuthor>
  <p:cmAuthor id="4" name="SARAOGI, PRIYADARSHAN" initials="SP" lastIdx="18" clrIdx="3">
    <p:extLst>
      <p:ext uri="{19B8F6BF-5375-455C-9EA6-DF929625EA0E}">
        <p15:presenceInfo xmlns:p15="http://schemas.microsoft.com/office/powerpoint/2012/main" userId="S-1-5-21-220523388-1563985344-839522115-589006" providerId="AD"/>
      </p:ext>
    </p:extLst>
  </p:cmAuthor>
  <p:cmAuthor id="5" name="Sriram, Chandra Shaker" initials="SCS" lastIdx="2" clrIdx="4">
    <p:extLst>
      <p:ext uri="{19B8F6BF-5375-455C-9EA6-DF929625EA0E}">
        <p15:presenceInfo xmlns:p15="http://schemas.microsoft.com/office/powerpoint/2012/main" userId="S::SRIRACH2@novartis.net::36bebadb-0750-4640-a874-b3d0c0fdbe85" providerId="AD"/>
      </p:ext>
    </p:extLst>
  </p:cmAuthor>
  <p:cmAuthor id="6" name="Grover, Ruchi" initials="GR" lastIdx="3" clrIdx="5">
    <p:extLst>
      <p:ext uri="{19B8F6BF-5375-455C-9EA6-DF929625EA0E}">
        <p15:presenceInfo xmlns:p15="http://schemas.microsoft.com/office/powerpoint/2012/main" userId="S-1-5-21-220523388-1563985344-839522115-6034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BC"/>
    <a:srgbClr val="007392"/>
    <a:srgbClr val="FFFFFF"/>
    <a:srgbClr val="8FB6C7"/>
    <a:srgbClr val="9BBECD"/>
    <a:srgbClr val="A3C3D1"/>
    <a:srgbClr val="A0C1D0"/>
    <a:srgbClr val="ABC8D5"/>
    <a:srgbClr val="0CACE0"/>
    <a:srgbClr val="0096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5780E6-A8F4-46B0-B82D-9E7F56C639EF}">
  <a:tblStyle styleId="{1C5780E6-A8F4-46B0-B82D-9E7F56C639EF}" styleName="Novartis Table">
    <a:wholeTbl>
      <a:tcTxStyle>
        <a:fontRef idx="minor"/>
        <a:srgbClr val="000000"/>
      </a:tcTxStyle>
      <a:tcStyle>
        <a:tcBdr>
          <a:left>
            <a:ln>
              <a:noFill/>
            </a:ln>
          </a:left>
          <a:right>
            <a:ln>
              <a:noFill/>
            </a:ln>
          </a:right>
          <a:top>
            <a:ln w="6350">
              <a:solidFill>
                <a:srgbClr val="646464"/>
              </a:solidFill>
            </a:ln>
          </a:top>
          <a:bottom>
            <a:ln w="6350">
              <a:solidFill>
                <a:srgbClr val="646464"/>
              </a:solidFill>
            </a:ln>
          </a:bottom>
          <a:insideH>
            <a:ln w="6350">
              <a:solidFill>
                <a:srgbClr val="646464"/>
              </a:solidFill>
            </a:ln>
          </a:insideH>
          <a:insideV>
            <a:ln>
              <a:noFill/>
            </a:ln>
          </a:insideV>
        </a:tcBdr>
        <a:fill>
          <a:noFill/>
        </a:fill>
      </a:tcStyle>
    </a:wholeTbl>
    <a:band1H>
      <a:tcStyle>
        <a:tcBdr/>
        <a:fill>
          <a:noFill/>
        </a:fill>
      </a:tcStyle>
    </a:band1H>
    <a:band2H>
      <a:tcStyle>
        <a:tcBdr/>
        <a:fill>
          <a:noFill/>
        </a:fill>
      </a:tcStyle>
    </a:band2H>
    <a:band1V>
      <a:tcStyle>
        <a:tcBdr/>
        <a:fill>
          <a:noFill/>
        </a:fill>
      </a:tcStyle>
    </a:band1V>
    <a:band2V>
      <a:tcStyle>
        <a:tcBdr/>
        <a:fill>
          <a:noFill/>
        </a:fill>
      </a:tcStyle>
    </a:band2V>
    <a:lastCol>
      <a:tcTxStyle b="on">
        <a:fontRef idx="minor"/>
        <a:srgbClr val="000000"/>
      </a:tcTxStyle>
      <a:tcStyle>
        <a:tcBdr/>
      </a:tcStyle>
    </a:lastCol>
    <a:firstCol>
      <a:tcTxStyle b="on">
        <a:fontRef idx="minor"/>
        <a:srgbClr val="000000"/>
      </a:tcTxStyle>
      <a:tcStyle>
        <a:tcBdr/>
      </a:tcStyle>
    </a:firstCol>
    <a:lastRow>
      <a:tcTxStyle b="on">
        <a:fontRef idx="minor"/>
        <a:srgbClr val="000000"/>
      </a:tcTxStyle>
      <a:tcStyle>
        <a:tcBdr>
          <a:top>
            <a:ln w="19050">
              <a:solidFill>
                <a:srgbClr val="000000"/>
              </a:solidFill>
            </a:ln>
          </a:top>
          <a:bottom>
            <a:ln>
              <a:noFill/>
            </a:ln>
          </a:bottom>
        </a:tcBdr>
        <a:fill>
          <a:noFill/>
        </a:fill>
      </a:tcStyle>
    </a:lastRow>
    <a:firstRow>
      <a:tcTxStyle b="on">
        <a:fontRef idx="minor"/>
        <a:srgbClr val="0460A9"/>
      </a:tcTxStyle>
      <a:tcStyle>
        <a:tcBdr>
          <a:top>
            <a:ln>
              <a:noFill/>
            </a:ln>
          </a:top>
          <a:bottom>
            <a:ln w="19050">
              <a:solidFill>
                <a:srgbClr val="0460A9"/>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12" autoAdjust="0"/>
    <p:restoredTop sz="83557" autoAdjust="0"/>
  </p:normalViewPr>
  <p:slideViewPr>
    <p:cSldViewPr showGuides="1">
      <p:cViewPr varScale="1">
        <p:scale>
          <a:sx n="17" d="100"/>
          <a:sy n="17" d="100"/>
        </p:scale>
        <p:origin x="2020" y="92"/>
      </p:cViewPr>
      <p:guideLst>
        <p:guide orient="horz" pos="819"/>
        <p:guide orient="horz" pos="8977"/>
        <p:guide orient="horz" pos="3553"/>
        <p:guide pos="15155"/>
        <p:guide pos="8354"/>
        <p:guide pos="1229"/>
        <p:guide pos="8048"/>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49" d="100"/>
          <a:sy n="49" d="100"/>
        </p:scale>
        <p:origin x="2652" y="5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loju, Vineeth" userId="dc0102d4-4ef0-4dba-a095-e7408ae01905" providerId="ADAL" clId="{295BB0C6-8D36-4301-B602-158278CBB210}"/>
    <pc:docChg chg="undo redo custSel addSld delSld modSld modMainMaster modSection">
      <pc:chgData name="Salloju, Vineeth" userId="dc0102d4-4ef0-4dba-a095-e7408ae01905" providerId="ADAL" clId="{295BB0C6-8D36-4301-B602-158278CBB210}" dt="2021-09-08T08:28:46.027" v="21" actId="2696"/>
      <pc:docMkLst>
        <pc:docMk/>
      </pc:docMkLst>
      <pc:sldChg chg="delSp modSp mod">
        <pc:chgData name="Salloju, Vineeth" userId="dc0102d4-4ef0-4dba-a095-e7408ae01905" providerId="ADAL" clId="{295BB0C6-8D36-4301-B602-158278CBB210}" dt="2021-08-26T14:10:53.814" v="2" actId="478"/>
        <pc:sldMkLst>
          <pc:docMk/>
          <pc:sldMk cId="2869471353" sldId="358"/>
        </pc:sldMkLst>
        <pc:spChg chg="del mod">
          <ac:chgData name="Salloju, Vineeth" userId="dc0102d4-4ef0-4dba-a095-e7408ae01905" providerId="ADAL" clId="{295BB0C6-8D36-4301-B602-158278CBB210}" dt="2021-08-26T14:10:53.814" v="2" actId="478"/>
          <ac:spMkLst>
            <pc:docMk/>
            <pc:sldMk cId="2869471353" sldId="358"/>
            <ac:spMk id="9" creationId="{909D3F1E-FAAA-49CD-9530-B45BA4DC1A34}"/>
          </ac:spMkLst>
        </pc:spChg>
      </pc:sldChg>
      <pc:sldChg chg="modSp mod">
        <pc:chgData name="Salloju, Vineeth" userId="dc0102d4-4ef0-4dba-a095-e7408ae01905" providerId="ADAL" clId="{295BB0C6-8D36-4301-B602-158278CBB210}" dt="2021-09-08T08:28:42.855" v="20" actId="1076"/>
        <pc:sldMkLst>
          <pc:docMk/>
          <pc:sldMk cId="3601189092" sldId="359"/>
        </pc:sldMkLst>
        <pc:spChg chg="mod">
          <ac:chgData name="Salloju, Vineeth" userId="dc0102d4-4ef0-4dba-a095-e7408ae01905" providerId="ADAL" clId="{295BB0C6-8D36-4301-B602-158278CBB210}" dt="2021-09-08T08:28:42.855" v="20" actId="1076"/>
          <ac:spMkLst>
            <pc:docMk/>
            <pc:sldMk cId="3601189092" sldId="359"/>
            <ac:spMk id="12" creationId="{00000000-0000-0000-0000-000000000000}"/>
          </ac:spMkLst>
        </pc:spChg>
      </pc:sldChg>
      <pc:sldChg chg="add del">
        <pc:chgData name="Salloju, Vineeth" userId="dc0102d4-4ef0-4dba-a095-e7408ae01905" providerId="ADAL" clId="{295BB0C6-8D36-4301-B602-158278CBB210}" dt="2021-09-08T08:28:46.027" v="21" actId="2696"/>
        <pc:sldMkLst>
          <pc:docMk/>
          <pc:sldMk cId="3375055264" sldId="479"/>
        </pc:sldMkLst>
      </pc:sldChg>
      <pc:sldMasterChg chg="delSp modSp mod delSldLayout modSldLayout">
        <pc:chgData name="Salloju, Vineeth" userId="dc0102d4-4ef0-4dba-a095-e7408ae01905" providerId="ADAL" clId="{295BB0C6-8D36-4301-B602-158278CBB210}" dt="2021-09-08T08:28:46.027" v="21" actId="2696"/>
        <pc:sldMasterMkLst>
          <pc:docMk/>
          <pc:sldMasterMk cId="1686022313" sldId="2147483648"/>
        </pc:sldMasterMkLst>
        <pc:spChg chg="del">
          <ac:chgData name="Salloju, Vineeth" userId="dc0102d4-4ef0-4dba-a095-e7408ae01905" providerId="ADAL" clId="{295BB0C6-8D36-4301-B602-158278CBB210}" dt="2021-08-26T14:11:24.769" v="10" actId="478"/>
          <ac:spMkLst>
            <pc:docMk/>
            <pc:sldMasterMk cId="1686022313" sldId="2147483648"/>
            <ac:spMk id="2" creationId="{00000000-0000-0000-0000-000000000000}"/>
          </ac:spMkLst>
        </pc:spChg>
        <pc:spChg chg="mod">
          <ac:chgData name="Salloju, Vineeth" userId="dc0102d4-4ef0-4dba-a095-e7408ae01905" providerId="ADAL" clId="{295BB0C6-8D36-4301-B602-158278CBB210}" dt="2021-08-26T14:11:23.040" v="9" actId="20577"/>
          <ac:spMkLst>
            <pc:docMk/>
            <pc:sldMasterMk cId="1686022313" sldId="2147483648"/>
            <ac:spMk id="25" creationId="{00000000-0000-0000-0000-000000000000}"/>
          </ac:spMkLst>
        </pc:spChg>
        <pc:sldLayoutChg chg="delSp modSp mod">
          <pc:chgData name="Salloju, Vineeth" userId="dc0102d4-4ef0-4dba-a095-e7408ae01905" providerId="ADAL" clId="{295BB0C6-8D36-4301-B602-158278CBB210}" dt="2021-08-26T14:11:28.515" v="12" actId="478"/>
          <pc:sldLayoutMkLst>
            <pc:docMk/>
            <pc:sldMasterMk cId="1686022313" sldId="2147483648"/>
            <pc:sldLayoutMk cId="1808711482" sldId="2147483649"/>
          </pc:sldLayoutMkLst>
          <pc:spChg chg="del mod">
            <ac:chgData name="Salloju, Vineeth" userId="dc0102d4-4ef0-4dba-a095-e7408ae01905" providerId="ADAL" clId="{295BB0C6-8D36-4301-B602-158278CBB210}" dt="2021-08-26T14:11:28.515" v="12" actId="478"/>
            <ac:spMkLst>
              <pc:docMk/>
              <pc:sldMasterMk cId="1686022313" sldId="2147483648"/>
              <pc:sldLayoutMk cId="1808711482" sldId="2147483649"/>
              <ac:spMk id="22" creationId="{00000000-0000-0000-0000-000000000000}"/>
            </ac:spMkLst>
          </pc:spChg>
        </pc:sldLayoutChg>
        <pc:sldLayoutChg chg="delSp mod">
          <pc:chgData name="Salloju, Vineeth" userId="dc0102d4-4ef0-4dba-a095-e7408ae01905" providerId="ADAL" clId="{295BB0C6-8D36-4301-B602-158278CBB210}" dt="2021-08-26T14:11:34.180" v="13" actId="478"/>
          <pc:sldLayoutMkLst>
            <pc:docMk/>
            <pc:sldMasterMk cId="1686022313" sldId="2147483648"/>
            <pc:sldLayoutMk cId="2395444894" sldId="2147483701"/>
          </pc:sldLayoutMkLst>
          <pc:spChg chg="del">
            <ac:chgData name="Salloju, Vineeth" userId="dc0102d4-4ef0-4dba-a095-e7408ae01905" providerId="ADAL" clId="{295BB0C6-8D36-4301-B602-158278CBB210}" dt="2021-08-26T14:11:34.180" v="13" actId="478"/>
            <ac:spMkLst>
              <pc:docMk/>
              <pc:sldMasterMk cId="1686022313" sldId="2147483648"/>
              <pc:sldLayoutMk cId="2395444894" sldId="2147483701"/>
              <ac:spMk id="18" creationId="{00000000-0000-0000-0000-000000000000}"/>
            </ac:spMkLst>
          </pc:spChg>
        </pc:sldLayoutChg>
        <pc:sldLayoutChg chg="del">
          <pc:chgData name="Salloju, Vineeth" userId="dc0102d4-4ef0-4dba-a095-e7408ae01905" providerId="ADAL" clId="{295BB0C6-8D36-4301-B602-158278CBB210}" dt="2021-09-08T08:28:46.027" v="21" actId="2696"/>
          <pc:sldLayoutMkLst>
            <pc:docMk/>
            <pc:sldMasterMk cId="1686022313" sldId="2147483648"/>
            <pc:sldLayoutMk cId="2625279420" sldId="2147483703"/>
          </pc:sldLayoutMkLst>
        </pc:sldLayoutChg>
      </pc:sldMasterChg>
    </pc:docChg>
  </pc:docChgLst>
  <pc:docChgLst>
    <pc:chgData name="Hans, Nidhi" userId="26ab7c34-beac-4f57-8365-fdb10921a84d" providerId="ADAL" clId="{1B75FF9E-4B62-4B4F-B0B3-F77FA22BA572}"/>
    <pc:docChg chg="modSld">
      <pc:chgData name="Hans, Nidhi" userId="26ab7c34-beac-4f57-8365-fdb10921a84d" providerId="ADAL" clId="{1B75FF9E-4B62-4B4F-B0B3-F77FA22BA572}" dt="2021-04-26T06:31:20.410" v="18" actId="20577"/>
      <pc:docMkLst>
        <pc:docMk/>
      </pc:docMkLst>
      <pc:sldChg chg="modNotesTx">
        <pc:chgData name="Hans, Nidhi" userId="26ab7c34-beac-4f57-8365-fdb10921a84d" providerId="ADAL" clId="{1B75FF9E-4B62-4B4F-B0B3-F77FA22BA572}" dt="2021-04-26T06:29:37.600" v="0" actId="20577"/>
        <pc:sldMkLst>
          <pc:docMk/>
          <pc:sldMk cId="478791775" sldId="368"/>
        </pc:sldMkLst>
      </pc:sldChg>
      <pc:sldChg chg="modNotesTx">
        <pc:chgData name="Hans, Nidhi" userId="26ab7c34-beac-4f57-8365-fdb10921a84d" providerId="ADAL" clId="{1B75FF9E-4B62-4B4F-B0B3-F77FA22BA572}" dt="2021-04-26T06:29:43.260" v="2" actId="20577"/>
        <pc:sldMkLst>
          <pc:docMk/>
          <pc:sldMk cId="196389103" sldId="369"/>
        </pc:sldMkLst>
      </pc:sldChg>
      <pc:sldChg chg="modNotesTx">
        <pc:chgData name="Hans, Nidhi" userId="26ab7c34-beac-4f57-8365-fdb10921a84d" providerId="ADAL" clId="{1B75FF9E-4B62-4B4F-B0B3-F77FA22BA572}" dt="2021-04-26T06:30:57.092" v="8" actId="20577"/>
        <pc:sldMkLst>
          <pc:docMk/>
          <pc:sldMk cId="1866111211" sldId="380"/>
        </pc:sldMkLst>
      </pc:sldChg>
      <pc:sldChg chg="modNotesTx">
        <pc:chgData name="Hans, Nidhi" userId="26ab7c34-beac-4f57-8365-fdb10921a84d" providerId="ADAL" clId="{1B75FF9E-4B62-4B4F-B0B3-F77FA22BA572}" dt="2021-04-26T06:30:35.879" v="4" actId="20577"/>
        <pc:sldMkLst>
          <pc:docMk/>
          <pc:sldMk cId="87665758" sldId="439"/>
        </pc:sldMkLst>
      </pc:sldChg>
      <pc:sldChg chg="modNotesTx">
        <pc:chgData name="Hans, Nidhi" userId="26ab7c34-beac-4f57-8365-fdb10921a84d" providerId="ADAL" clId="{1B75FF9E-4B62-4B4F-B0B3-F77FA22BA572}" dt="2021-04-26T06:31:20.410" v="18" actId="20577"/>
        <pc:sldMkLst>
          <pc:docMk/>
          <pc:sldMk cId="2254268724" sldId="440"/>
        </pc:sldMkLst>
      </pc:sldChg>
    </pc:docChg>
  </pc:docChgLst>
  <pc:docChgLst>
    <pc:chgData name="Salloju, Vineeth" userId="dc0102d4-4ef0-4dba-a095-e7408ae01905" providerId="ADAL" clId="{A125A421-B3E0-42BF-BAF4-7464E3C05767}"/>
    <pc:docChg chg="modSld">
      <pc:chgData name="Salloju, Vineeth" userId="dc0102d4-4ef0-4dba-a095-e7408ae01905" providerId="ADAL" clId="{A125A421-B3E0-42BF-BAF4-7464E3C05767}" dt="2021-09-15T13:11:54.995" v="4" actId="404"/>
      <pc:docMkLst>
        <pc:docMk/>
      </pc:docMkLst>
      <pc:sldChg chg="addSp modSp mod">
        <pc:chgData name="Salloju, Vineeth" userId="dc0102d4-4ef0-4dba-a095-e7408ae01905" providerId="ADAL" clId="{A125A421-B3E0-42BF-BAF4-7464E3C05767}" dt="2021-09-15T13:11:54.995" v="4" actId="404"/>
        <pc:sldMkLst>
          <pc:docMk/>
          <pc:sldMk cId="2869471353" sldId="358"/>
        </pc:sldMkLst>
        <pc:spChg chg="add mod">
          <ac:chgData name="Salloju, Vineeth" userId="dc0102d4-4ef0-4dba-a095-e7408ae01905" providerId="ADAL" clId="{A125A421-B3E0-42BF-BAF4-7464E3C05767}" dt="2021-09-15T13:11:54.995" v="4" actId="404"/>
          <ac:spMkLst>
            <pc:docMk/>
            <pc:sldMk cId="2869471353" sldId="358"/>
            <ac:spMk id="4" creationId="{50EB4E6E-CF12-4A9B-85BB-D02FE906286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61BB60FF-ACF0-5A4A-9C79-4881E6B16567}" type="datetimeFigureOut">
              <a:rPr lang="en-US" smtClean="0">
                <a:latin typeface="Arial"/>
              </a:rPr>
              <a:pPr/>
              <a:t>9/15/2021</a:t>
            </a:fld>
            <a:endParaRPr lang="en-US" dirty="0">
              <a:latin typeface="Arial"/>
            </a:endParaRPr>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56ABA786-EB35-BA4C-A7F7-24740D3067F1}"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2379947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atin typeface="Arial"/>
              </a:defRPr>
            </a:lvl1pPr>
          </a:lstStyle>
          <a:p>
            <a:fld id="{0C4595FF-6E7F-4C41-B8DF-4AE76FC1F075}" type="datetimeFigureOut">
              <a:rPr lang="en-US" smtClean="0"/>
              <a:pPr/>
              <a:t>9/15/2021</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atin typeface="Arial"/>
              </a:defRPr>
            </a:lvl1pPr>
          </a:lstStyle>
          <a:p>
            <a:fld id="{5A6330BE-D91A-D240-B266-E5D5F99B4CCE}" type="slidenum">
              <a:rPr lang="en-US" smtClean="0"/>
              <a:pPr/>
              <a:t>‹#›</a:t>
            </a:fld>
            <a:endParaRPr lang="en-US" dirty="0"/>
          </a:p>
        </p:txBody>
      </p:sp>
    </p:spTree>
    <p:extLst>
      <p:ext uri="{BB962C8B-B14F-4D97-AF65-F5344CB8AC3E}">
        <p14:creationId xmlns:p14="http://schemas.microsoft.com/office/powerpoint/2010/main" val="3126316716"/>
      </p:ext>
    </p:extLst>
  </p:cSld>
  <p:clrMap bg1="lt1" tx1="dk1" bg2="lt2" tx2="dk2" accent1="accent1" accent2="accent2" accent3="accent3" accent4="accent4" accent5="accent5" accent6="accent6" hlink="hlink" folHlink="folHlink"/>
  <p:hf hdr="0" ftr="0" dt="0"/>
  <p:notesStyle>
    <a:lvl1pPr marL="0" algn="l" defTabSz="1300505" rtl="0" eaLnBrk="1" latinLnBrk="0" hangingPunct="1">
      <a:defRPr sz="3413" kern="1200">
        <a:solidFill>
          <a:schemeClr val="tx1"/>
        </a:solidFill>
        <a:latin typeface="Arial"/>
        <a:ea typeface="+mn-ea"/>
        <a:cs typeface="+mn-cs"/>
      </a:defRPr>
    </a:lvl1pPr>
    <a:lvl2pPr marL="1300505" algn="l" defTabSz="1300505" rtl="0" eaLnBrk="1" latinLnBrk="0" hangingPunct="1">
      <a:defRPr sz="3413" kern="1200">
        <a:solidFill>
          <a:schemeClr val="tx1"/>
        </a:solidFill>
        <a:latin typeface="Arial"/>
        <a:ea typeface="+mn-ea"/>
        <a:cs typeface="+mn-cs"/>
      </a:defRPr>
    </a:lvl2pPr>
    <a:lvl3pPr marL="2601011" algn="l" defTabSz="1300505" rtl="0" eaLnBrk="1" latinLnBrk="0" hangingPunct="1">
      <a:defRPr sz="3413" kern="1200">
        <a:solidFill>
          <a:schemeClr val="tx1"/>
        </a:solidFill>
        <a:latin typeface="Arial"/>
        <a:ea typeface="+mn-ea"/>
        <a:cs typeface="+mn-cs"/>
      </a:defRPr>
    </a:lvl3pPr>
    <a:lvl4pPr marL="3901516" algn="l" defTabSz="1300505" rtl="0" eaLnBrk="1" latinLnBrk="0" hangingPunct="1">
      <a:defRPr sz="3413" kern="1200">
        <a:solidFill>
          <a:schemeClr val="tx1"/>
        </a:solidFill>
        <a:latin typeface="Arial"/>
        <a:ea typeface="+mn-ea"/>
        <a:cs typeface="+mn-cs"/>
      </a:defRPr>
    </a:lvl4pPr>
    <a:lvl5pPr marL="5202022" algn="l" defTabSz="1300505" rtl="0" eaLnBrk="1" latinLnBrk="0" hangingPunct="1">
      <a:defRPr sz="3413" kern="1200">
        <a:solidFill>
          <a:schemeClr val="tx1"/>
        </a:solidFill>
        <a:latin typeface="Arial"/>
        <a:ea typeface="+mn-ea"/>
        <a:cs typeface="+mn-cs"/>
      </a:defRPr>
    </a:lvl5pPr>
    <a:lvl6pPr marL="6502527" algn="l" defTabSz="1300505" rtl="0" eaLnBrk="1" latinLnBrk="0" hangingPunct="1">
      <a:defRPr sz="3413" kern="1200">
        <a:solidFill>
          <a:schemeClr val="tx1"/>
        </a:solidFill>
        <a:latin typeface="+mn-lt"/>
        <a:ea typeface="+mn-ea"/>
        <a:cs typeface="+mn-cs"/>
      </a:defRPr>
    </a:lvl6pPr>
    <a:lvl7pPr marL="7803032" algn="l" defTabSz="1300505" rtl="0" eaLnBrk="1" latinLnBrk="0" hangingPunct="1">
      <a:defRPr sz="3413" kern="1200">
        <a:solidFill>
          <a:schemeClr val="tx1"/>
        </a:solidFill>
        <a:latin typeface="+mn-lt"/>
        <a:ea typeface="+mn-ea"/>
        <a:cs typeface="+mn-cs"/>
      </a:defRPr>
    </a:lvl7pPr>
    <a:lvl8pPr marL="9103538" algn="l" defTabSz="1300505" rtl="0" eaLnBrk="1" latinLnBrk="0" hangingPunct="1">
      <a:defRPr sz="3413" kern="1200">
        <a:solidFill>
          <a:schemeClr val="tx1"/>
        </a:solidFill>
        <a:latin typeface="+mn-lt"/>
        <a:ea typeface="+mn-ea"/>
        <a:cs typeface="+mn-cs"/>
      </a:defRPr>
    </a:lvl8pPr>
    <a:lvl9pPr marL="10404043" algn="l" defTabSz="1300505" rtl="0" eaLnBrk="1" latinLnBrk="0" hangingPunct="1">
      <a:defRPr sz="34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330BE-D91A-D240-B266-E5D5F99B4CCE}" type="slidenum">
              <a:rPr lang="en-US" smtClean="0"/>
              <a:pPr/>
              <a:t>1</a:t>
            </a:fld>
            <a:endParaRPr lang="en-US" dirty="0"/>
          </a:p>
        </p:txBody>
      </p:sp>
    </p:spTree>
    <p:extLst>
      <p:ext uri="{BB962C8B-B14F-4D97-AF65-F5344CB8AC3E}">
        <p14:creationId xmlns:p14="http://schemas.microsoft.com/office/powerpoint/2010/main" val="526625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00505" rtl="0" eaLnBrk="1" fontAlgn="auto" latinLnBrk="0" hangingPunct="1">
              <a:lnSpc>
                <a:spcPct val="100000"/>
              </a:lnSpc>
              <a:spcBef>
                <a:spcPts val="0"/>
              </a:spcBef>
              <a:spcAft>
                <a:spcPts val="0"/>
              </a:spcAft>
              <a:buClrTx/>
              <a:buSzTx/>
              <a:buFontTx/>
              <a:buNone/>
              <a:tabLst/>
              <a:defRPr/>
            </a:pPr>
            <a:r>
              <a:rPr lang="en-US" sz="3600" kern="1200" dirty="0">
                <a:solidFill>
                  <a:schemeClr val="tx1"/>
                </a:solidFill>
                <a:effectLst/>
                <a:latin typeface="Arial"/>
                <a:ea typeface="+mn-ea"/>
                <a:cs typeface="+mn-cs"/>
              </a:rPr>
              <a:t>010_Jansen ME et al_2018</a:t>
            </a:r>
          </a:p>
        </p:txBody>
      </p:sp>
      <p:sp>
        <p:nvSpPr>
          <p:cNvPr id="4" name="Slide Number Placeholder 3"/>
          <p:cNvSpPr>
            <a:spLocks noGrp="1"/>
          </p:cNvSpPr>
          <p:nvPr>
            <p:ph type="sldNum" sz="quarter" idx="10"/>
          </p:nvPr>
        </p:nvSpPr>
        <p:spPr/>
        <p:txBody>
          <a:bodyPr/>
          <a:lstStyle/>
          <a:p>
            <a:fld id="{5A6330BE-D91A-D240-B266-E5D5F99B4CCE}" type="slidenum">
              <a:rPr lang="en-US" smtClean="0"/>
              <a:pPr/>
              <a:t>12</a:t>
            </a:fld>
            <a:endParaRPr lang="en-US" dirty="0"/>
          </a:p>
        </p:txBody>
      </p:sp>
    </p:spTree>
    <p:extLst>
      <p:ext uri="{BB962C8B-B14F-4D97-AF65-F5344CB8AC3E}">
        <p14:creationId xmlns:p14="http://schemas.microsoft.com/office/powerpoint/2010/main" val="1059049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00505" rtl="0" eaLnBrk="1" fontAlgn="auto" latinLnBrk="0" hangingPunct="1">
              <a:lnSpc>
                <a:spcPct val="100000"/>
              </a:lnSpc>
              <a:spcBef>
                <a:spcPts val="0"/>
              </a:spcBef>
              <a:spcAft>
                <a:spcPts val="0"/>
              </a:spcAft>
              <a:buClrTx/>
              <a:buSzTx/>
              <a:buFontTx/>
              <a:buNone/>
              <a:tabLst/>
              <a:defRPr/>
            </a:pPr>
            <a:r>
              <a:rPr lang="en-US" sz="3600" kern="1200" dirty="0">
                <a:solidFill>
                  <a:schemeClr val="tx1"/>
                </a:solidFill>
                <a:effectLst/>
                <a:latin typeface="Arial"/>
                <a:ea typeface="+mn-ea"/>
                <a:cs typeface="+mn-cs"/>
              </a:rPr>
              <a:t>011_Kiss S et al_2014</a:t>
            </a:r>
          </a:p>
          <a:p>
            <a:pPr marL="0" marR="0" lvl="0" indent="0" algn="l" defTabSz="1300505" rtl="0" eaLnBrk="1" fontAlgn="auto" latinLnBrk="0" hangingPunct="1">
              <a:lnSpc>
                <a:spcPct val="100000"/>
              </a:lnSpc>
              <a:spcBef>
                <a:spcPts val="0"/>
              </a:spcBef>
              <a:spcAft>
                <a:spcPts val="0"/>
              </a:spcAft>
              <a:buClrTx/>
              <a:buSzTx/>
              <a:buFontTx/>
              <a:buNone/>
              <a:tabLst/>
              <a:defRPr/>
            </a:pPr>
            <a:r>
              <a:rPr lang="en-US" sz="3600" kern="1200" dirty="0">
                <a:solidFill>
                  <a:schemeClr val="tx1"/>
                </a:solidFill>
                <a:effectLst/>
                <a:latin typeface="Arial"/>
                <a:ea typeface="+mn-ea"/>
                <a:cs typeface="+mn-cs"/>
              </a:rPr>
              <a:t>012_Jiang S et al_2015</a:t>
            </a:r>
          </a:p>
          <a:p>
            <a:pPr marL="0" marR="0" lvl="0" indent="0" algn="l" defTabSz="1300505" rtl="0" eaLnBrk="1" fontAlgn="auto" latinLnBrk="0" hangingPunct="1">
              <a:lnSpc>
                <a:spcPct val="100000"/>
              </a:lnSpc>
              <a:spcBef>
                <a:spcPts val="0"/>
              </a:spcBef>
              <a:spcAft>
                <a:spcPts val="0"/>
              </a:spcAft>
              <a:buClrTx/>
              <a:buSzTx/>
              <a:buFontTx/>
              <a:buNone/>
              <a:tabLst/>
              <a:defRPr/>
            </a:pPr>
            <a:r>
              <a:rPr lang="en-US" sz="3600" kern="1200" dirty="0">
                <a:solidFill>
                  <a:schemeClr val="tx1"/>
                </a:solidFill>
                <a:effectLst/>
                <a:latin typeface="Arial"/>
                <a:ea typeface="+mn-ea"/>
                <a:cs typeface="+mn-cs"/>
              </a:rPr>
              <a:t>013_Mitchell P et al_2017</a:t>
            </a:r>
          </a:p>
          <a:p>
            <a:pPr marL="0" marR="0" lvl="0" indent="0" algn="l" defTabSz="1300505" rtl="0" eaLnBrk="1" fontAlgn="auto" latinLnBrk="0" hangingPunct="1">
              <a:lnSpc>
                <a:spcPct val="100000"/>
              </a:lnSpc>
              <a:spcBef>
                <a:spcPts val="0"/>
              </a:spcBef>
              <a:spcAft>
                <a:spcPts val="0"/>
              </a:spcAft>
              <a:buClrTx/>
              <a:buSzTx/>
              <a:buFontTx/>
              <a:buNone/>
              <a:tabLst/>
              <a:defRPr/>
            </a:pPr>
            <a:endParaRPr lang="en-US" sz="3600" kern="1200" dirty="0">
              <a:solidFill>
                <a:schemeClr val="tx1"/>
              </a:solidFill>
              <a:effectLst/>
              <a:latin typeface="Arial"/>
              <a:ea typeface="+mn-ea"/>
              <a:cs typeface="+mn-cs"/>
            </a:endParaRPr>
          </a:p>
        </p:txBody>
      </p:sp>
      <p:sp>
        <p:nvSpPr>
          <p:cNvPr id="4" name="Slide Number Placeholder 3"/>
          <p:cNvSpPr>
            <a:spLocks noGrp="1"/>
          </p:cNvSpPr>
          <p:nvPr>
            <p:ph type="sldNum" sz="quarter" idx="10"/>
          </p:nvPr>
        </p:nvSpPr>
        <p:spPr/>
        <p:txBody>
          <a:bodyPr/>
          <a:lstStyle/>
          <a:p>
            <a:fld id="{5A6330BE-D91A-D240-B266-E5D5F99B4CCE}" type="slidenum">
              <a:rPr lang="en-US" smtClean="0"/>
              <a:pPr/>
              <a:t>13</a:t>
            </a:fld>
            <a:endParaRPr lang="en-US" dirty="0"/>
          </a:p>
        </p:txBody>
      </p:sp>
    </p:spTree>
    <p:extLst>
      <p:ext uri="{BB962C8B-B14F-4D97-AF65-F5344CB8AC3E}">
        <p14:creationId xmlns:p14="http://schemas.microsoft.com/office/powerpoint/2010/main" val="4023318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GB" sz="3600" dirty="0">
                <a:solidFill>
                  <a:srgbClr val="FF0000"/>
                </a:solidFill>
              </a:rPr>
              <a:t>014_Lu AJ et al_2019</a:t>
            </a:r>
          </a:p>
        </p:txBody>
      </p:sp>
      <p:sp>
        <p:nvSpPr>
          <p:cNvPr id="4" name="Slide Number Placeholder 3"/>
          <p:cNvSpPr>
            <a:spLocks noGrp="1"/>
          </p:cNvSpPr>
          <p:nvPr>
            <p:ph type="sldNum" sz="quarter" idx="10"/>
          </p:nvPr>
        </p:nvSpPr>
        <p:spPr/>
        <p:txBody>
          <a:bodyPr/>
          <a:lstStyle/>
          <a:p>
            <a:fld id="{5A6330BE-D91A-D240-B266-E5D5F99B4CCE}" type="slidenum">
              <a:rPr lang="en-US" smtClean="0"/>
              <a:pPr/>
              <a:t>14</a:t>
            </a:fld>
            <a:endParaRPr lang="en-US" dirty="0"/>
          </a:p>
        </p:txBody>
      </p:sp>
    </p:spTree>
    <p:extLst>
      <p:ext uri="{BB962C8B-B14F-4D97-AF65-F5344CB8AC3E}">
        <p14:creationId xmlns:p14="http://schemas.microsoft.com/office/powerpoint/2010/main" val="1270782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413" kern="1200" dirty="0">
                <a:solidFill>
                  <a:schemeClr val="tx1"/>
                </a:solidFill>
                <a:effectLst/>
                <a:latin typeface="Arial"/>
                <a:ea typeface="+mn-ea"/>
                <a:cs typeface="+mn-cs"/>
              </a:rPr>
              <a:t>015_Weiss M et al_2018</a:t>
            </a:r>
          </a:p>
        </p:txBody>
      </p:sp>
      <p:sp>
        <p:nvSpPr>
          <p:cNvPr id="4" name="Slide Number Placeholder 3"/>
          <p:cNvSpPr>
            <a:spLocks noGrp="1"/>
          </p:cNvSpPr>
          <p:nvPr>
            <p:ph type="sldNum" sz="quarter" idx="10"/>
          </p:nvPr>
        </p:nvSpPr>
        <p:spPr/>
        <p:txBody>
          <a:bodyPr/>
          <a:lstStyle/>
          <a:p>
            <a:fld id="{5A6330BE-D91A-D240-B266-E5D5F99B4CCE}" type="slidenum">
              <a:rPr lang="en-US" smtClean="0"/>
              <a:pPr/>
              <a:t>15</a:t>
            </a:fld>
            <a:endParaRPr lang="en-US" dirty="0"/>
          </a:p>
        </p:txBody>
      </p:sp>
    </p:spTree>
    <p:extLst>
      <p:ext uri="{BB962C8B-B14F-4D97-AF65-F5344CB8AC3E}">
        <p14:creationId xmlns:p14="http://schemas.microsoft.com/office/powerpoint/2010/main" val="1481756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413" kern="1200" dirty="0">
                <a:solidFill>
                  <a:schemeClr val="tx1"/>
                </a:solidFill>
                <a:effectLst/>
                <a:latin typeface="Arial"/>
                <a:ea typeface="+mn-ea"/>
                <a:cs typeface="+mn-cs"/>
              </a:rPr>
              <a:t>016_Ehlken C et al_2018</a:t>
            </a:r>
          </a:p>
        </p:txBody>
      </p:sp>
      <p:sp>
        <p:nvSpPr>
          <p:cNvPr id="4" name="Slide Number Placeholder 3"/>
          <p:cNvSpPr>
            <a:spLocks noGrp="1"/>
          </p:cNvSpPr>
          <p:nvPr>
            <p:ph type="sldNum" sz="quarter" idx="10"/>
          </p:nvPr>
        </p:nvSpPr>
        <p:spPr/>
        <p:txBody>
          <a:bodyPr/>
          <a:lstStyle/>
          <a:p>
            <a:fld id="{5A6330BE-D91A-D240-B266-E5D5F99B4CCE}" type="slidenum">
              <a:rPr lang="en-US" smtClean="0"/>
              <a:pPr/>
              <a:t>16</a:t>
            </a:fld>
            <a:endParaRPr lang="en-US" dirty="0"/>
          </a:p>
        </p:txBody>
      </p:sp>
    </p:spTree>
    <p:extLst>
      <p:ext uri="{BB962C8B-B14F-4D97-AF65-F5344CB8AC3E}">
        <p14:creationId xmlns:p14="http://schemas.microsoft.com/office/powerpoint/2010/main" val="3047104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413" kern="1200" dirty="0">
                <a:solidFill>
                  <a:schemeClr val="tx1"/>
                </a:solidFill>
                <a:effectLst/>
                <a:latin typeface="Arial"/>
                <a:ea typeface="+mn-ea"/>
                <a:cs typeface="+mn-cs"/>
              </a:rPr>
              <a:t>017_Brown DM et al_2013</a:t>
            </a:r>
          </a:p>
          <a:p>
            <a:r>
              <a:rPr lang="en-US" sz="3413" kern="1200" dirty="0">
                <a:solidFill>
                  <a:schemeClr val="tx1"/>
                </a:solidFill>
                <a:effectLst/>
                <a:latin typeface="Arial"/>
                <a:ea typeface="+mn-ea"/>
                <a:cs typeface="+mn-cs"/>
              </a:rPr>
              <a:t>018_Elman MJ et al_2010</a:t>
            </a:r>
          </a:p>
          <a:p>
            <a:r>
              <a:rPr lang="en-US" sz="3413" kern="1200" dirty="0">
                <a:solidFill>
                  <a:schemeClr val="tx1"/>
                </a:solidFill>
                <a:effectLst/>
                <a:latin typeface="Arial"/>
                <a:ea typeface="+mn-ea"/>
                <a:cs typeface="+mn-cs"/>
              </a:rPr>
              <a:t>019_Elman MJ et al_2011</a:t>
            </a:r>
          </a:p>
          <a:p>
            <a:r>
              <a:rPr lang="en-US" sz="3413" kern="1200" dirty="0">
                <a:solidFill>
                  <a:schemeClr val="tx1"/>
                </a:solidFill>
                <a:effectLst/>
                <a:latin typeface="Arial"/>
                <a:ea typeface="+mn-ea"/>
                <a:cs typeface="+mn-cs"/>
              </a:rPr>
              <a:t>020_Elman MJ et al_2012</a:t>
            </a:r>
          </a:p>
          <a:p>
            <a:pPr marL="0" marR="0" lvl="0" indent="0" algn="l" defTabSz="1300505" rtl="0" eaLnBrk="1" fontAlgn="auto" latinLnBrk="0" hangingPunct="1">
              <a:lnSpc>
                <a:spcPct val="100000"/>
              </a:lnSpc>
              <a:spcBef>
                <a:spcPts val="0"/>
              </a:spcBef>
              <a:spcAft>
                <a:spcPts val="0"/>
              </a:spcAft>
              <a:buClrTx/>
              <a:buSzTx/>
              <a:buFontTx/>
              <a:buNone/>
              <a:tabLst/>
              <a:defRPr/>
            </a:pPr>
            <a:r>
              <a:rPr lang="en-US" sz="3413" kern="1200" dirty="0">
                <a:solidFill>
                  <a:schemeClr val="tx1"/>
                </a:solidFill>
                <a:effectLst/>
                <a:latin typeface="Arial"/>
                <a:ea typeface="+mn-ea"/>
                <a:cs typeface="+mn-cs"/>
              </a:rPr>
              <a:t>021_Elman MJ et al_2015</a:t>
            </a:r>
          </a:p>
          <a:p>
            <a:pPr marL="0" marR="0" lvl="0" indent="0" algn="l" defTabSz="1300505" rtl="0" eaLnBrk="1" fontAlgn="auto" latinLnBrk="0" hangingPunct="1">
              <a:lnSpc>
                <a:spcPct val="100000"/>
              </a:lnSpc>
              <a:spcBef>
                <a:spcPts val="0"/>
              </a:spcBef>
              <a:spcAft>
                <a:spcPts val="0"/>
              </a:spcAft>
              <a:buClrTx/>
              <a:buSzTx/>
              <a:buFontTx/>
              <a:buNone/>
              <a:tabLst/>
              <a:defRPr/>
            </a:pPr>
            <a:r>
              <a:rPr lang="en-US" sz="3413" kern="1200" dirty="0">
                <a:solidFill>
                  <a:schemeClr val="tx1"/>
                </a:solidFill>
                <a:effectLst/>
                <a:latin typeface="Arial"/>
                <a:ea typeface="+mn-ea"/>
                <a:cs typeface="+mn-cs"/>
              </a:rPr>
              <a:t>022_</a:t>
            </a:r>
            <a:r>
              <a:rPr lang="en-GB" sz="3600" dirty="0">
                <a:solidFill>
                  <a:schemeClr val="bg1">
                    <a:lumMod val="50000"/>
                  </a:schemeClr>
                </a:solidFill>
              </a:rPr>
              <a:t>Schmidt-</a:t>
            </a:r>
            <a:r>
              <a:rPr lang="en-GB" sz="3600" dirty="0" err="1">
                <a:solidFill>
                  <a:schemeClr val="bg1">
                    <a:lumMod val="50000"/>
                  </a:schemeClr>
                </a:solidFill>
              </a:rPr>
              <a:t>Erfurth</a:t>
            </a:r>
            <a:r>
              <a:rPr lang="en-GB" sz="3600" dirty="0">
                <a:solidFill>
                  <a:schemeClr val="bg1">
                    <a:lumMod val="50000"/>
                  </a:schemeClr>
                </a:solidFill>
              </a:rPr>
              <a:t> U et al_2014</a:t>
            </a:r>
          </a:p>
          <a:p>
            <a:pPr marL="0" marR="0" lvl="0" indent="0" algn="l" defTabSz="1300505" rtl="0" eaLnBrk="1" fontAlgn="auto" latinLnBrk="0" hangingPunct="1">
              <a:lnSpc>
                <a:spcPct val="100000"/>
              </a:lnSpc>
              <a:spcBef>
                <a:spcPts val="0"/>
              </a:spcBef>
              <a:spcAft>
                <a:spcPts val="0"/>
              </a:spcAft>
              <a:buClrTx/>
              <a:buSzTx/>
              <a:buFontTx/>
              <a:buNone/>
              <a:tabLst/>
              <a:defRPr/>
            </a:pPr>
            <a:r>
              <a:rPr lang="en-GB" sz="3600" dirty="0">
                <a:solidFill>
                  <a:schemeClr val="bg1">
                    <a:lumMod val="50000"/>
                  </a:schemeClr>
                </a:solidFill>
              </a:rPr>
              <a:t>023_Ishibashi T et al_2015</a:t>
            </a:r>
          </a:p>
          <a:p>
            <a:pPr marL="0" marR="0" lvl="0" indent="0" algn="l" defTabSz="1300505" rtl="0" eaLnBrk="1" fontAlgn="auto" latinLnBrk="0" hangingPunct="1">
              <a:lnSpc>
                <a:spcPct val="100000"/>
              </a:lnSpc>
              <a:spcBef>
                <a:spcPts val="0"/>
              </a:spcBef>
              <a:spcAft>
                <a:spcPts val="0"/>
              </a:spcAft>
              <a:buClrTx/>
              <a:buSzTx/>
              <a:buFontTx/>
              <a:buNone/>
              <a:tabLst/>
              <a:defRPr/>
            </a:pPr>
            <a:r>
              <a:rPr lang="en-US" sz="3413" kern="1200" dirty="0">
                <a:solidFill>
                  <a:schemeClr val="tx1"/>
                </a:solidFill>
                <a:effectLst/>
                <a:latin typeface="Arial"/>
                <a:ea typeface="+mn-ea"/>
                <a:cs typeface="+mn-cs"/>
              </a:rPr>
              <a:t>024_Li X et al_2019</a:t>
            </a:r>
          </a:p>
          <a:p>
            <a:pPr marL="0" marR="0" lvl="0" indent="0" algn="l" defTabSz="1300505" rtl="0" eaLnBrk="1" fontAlgn="auto" latinLnBrk="0" hangingPunct="1">
              <a:lnSpc>
                <a:spcPct val="100000"/>
              </a:lnSpc>
              <a:spcBef>
                <a:spcPts val="0"/>
              </a:spcBef>
              <a:spcAft>
                <a:spcPts val="0"/>
              </a:spcAft>
              <a:buClrTx/>
              <a:buSzTx/>
              <a:buFontTx/>
              <a:buNone/>
              <a:tabLst/>
              <a:defRPr/>
            </a:pPr>
            <a:r>
              <a:rPr lang="en-US" sz="3413" kern="1200" dirty="0">
                <a:solidFill>
                  <a:schemeClr val="tx1"/>
                </a:solidFill>
                <a:effectLst/>
                <a:latin typeface="Arial"/>
                <a:ea typeface="+mn-ea"/>
                <a:cs typeface="+mn-cs"/>
              </a:rPr>
              <a:t>025_Prunte C et al_2016</a:t>
            </a:r>
          </a:p>
          <a:p>
            <a:pPr marL="0" marR="0" lvl="0" indent="0" algn="l" defTabSz="1300505" rtl="0" eaLnBrk="1" fontAlgn="auto" latinLnBrk="0" hangingPunct="1">
              <a:lnSpc>
                <a:spcPct val="100000"/>
              </a:lnSpc>
              <a:spcBef>
                <a:spcPts val="0"/>
              </a:spcBef>
              <a:spcAft>
                <a:spcPts val="0"/>
              </a:spcAft>
              <a:buClrTx/>
              <a:buSzTx/>
              <a:buFontTx/>
              <a:buNone/>
              <a:tabLst/>
              <a:defRPr/>
            </a:pPr>
            <a:r>
              <a:rPr lang="en-US" sz="3413" kern="1200" dirty="0">
                <a:solidFill>
                  <a:schemeClr val="tx1"/>
                </a:solidFill>
                <a:effectLst/>
                <a:latin typeface="Arial"/>
                <a:ea typeface="+mn-ea"/>
                <a:cs typeface="+mn-cs"/>
              </a:rPr>
              <a:t>026_Korobelnik JF et al_2014</a:t>
            </a:r>
          </a:p>
          <a:p>
            <a:pPr marL="0" marR="0" lvl="0" indent="0" algn="l" defTabSz="1300505" rtl="0" eaLnBrk="1" fontAlgn="auto" latinLnBrk="0" hangingPunct="1">
              <a:lnSpc>
                <a:spcPct val="100000"/>
              </a:lnSpc>
              <a:spcBef>
                <a:spcPts val="0"/>
              </a:spcBef>
              <a:spcAft>
                <a:spcPts val="0"/>
              </a:spcAft>
              <a:buClrTx/>
              <a:buSzTx/>
              <a:buFontTx/>
              <a:buNone/>
              <a:tabLst/>
              <a:defRPr/>
            </a:pPr>
            <a:r>
              <a:rPr lang="en-US" sz="3200" kern="1200" dirty="0">
                <a:solidFill>
                  <a:schemeClr val="tx1"/>
                </a:solidFill>
                <a:effectLst/>
                <a:latin typeface="Arial"/>
                <a:ea typeface="+mn-ea"/>
                <a:cs typeface="+mn-cs"/>
              </a:rPr>
              <a:t>013_Mitchell P et al_2017</a:t>
            </a:r>
          </a:p>
          <a:p>
            <a:pPr marL="0" marR="0" lvl="0" indent="0" algn="l" defTabSz="1300505" rtl="0" eaLnBrk="1" fontAlgn="auto" latinLnBrk="0" hangingPunct="1">
              <a:lnSpc>
                <a:spcPct val="100000"/>
              </a:lnSpc>
              <a:spcBef>
                <a:spcPts val="0"/>
              </a:spcBef>
              <a:spcAft>
                <a:spcPts val="0"/>
              </a:spcAft>
              <a:buClrTx/>
              <a:buSzTx/>
              <a:buFontTx/>
              <a:buNone/>
              <a:tabLst/>
              <a:defRPr/>
            </a:pPr>
            <a:r>
              <a:rPr lang="fr-FR" sz="3413" kern="1200" dirty="0">
                <a:solidFill>
                  <a:schemeClr val="tx1"/>
                </a:solidFill>
                <a:effectLst/>
                <a:latin typeface="Arial"/>
                <a:ea typeface="+mn-ea"/>
                <a:cs typeface="+mn-cs"/>
              </a:rPr>
              <a:t>027_Menchini U et al_2015</a:t>
            </a:r>
          </a:p>
          <a:p>
            <a:pPr marL="0" marR="0" lvl="0" indent="0" algn="l" defTabSz="1300505" rtl="0" eaLnBrk="1" fontAlgn="auto" latinLnBrk="0" hangingPunct="1">
              <a:lnSpc>
                <a:spcPct val="100000"/>
              </a:lnSpc>
              <a:spcBef>
                <a:spcPts val="0"/>
              </a:spcBef>
              <a:spcAft>
                <a:spcPts val="0"/>
              </a:spcAft>
              <a:buClrTx/>
              <a:buSzTx/>
              <a:buFontTx/>
              <a:buNone/>
              <a:tabLst/>
              <a:defRPr/>
            </a:pPr>
            <a:r>
              <a:rPr lang="fr-FR" sz="3413" kern="1200" dirty="0">
                <a:solidFill>
                  <a:schemeClr val="tx1"/>
                </a:solidFill>
                <a:effectLst/>
                <a:latin typeface="Arial"/>
                <a:ea typeface="+mn-ea"/>
                <a:cs typeface="+mn-cs"/>
              </a:rPr>
              <a:t>028_Ziemssen F et al_2018</a:t>
            </a:r>
          </a:p>
          <a:p>
            <a:pPr marL="0" marR="0" lvl="0" indent="0" algn="l" defTabSz="1300505" rtl="0" eaLnBrk="1" fontAlgn="auto" latinLnBrk="0" hangingPunct="1">
              <a:lnSpc>
                <a:spcPct val="100000"/>
              </a:lnSpc>
              <a:spcBef>
                <a:spcPts val="0"/>
              </a:spcBef>
              <a:spcAft>
                <a:spcPts val="0"/>
              </a:spcAft>
              <a:buClrTx/>
              <a:buSzTx/>
              <a:buFontTx/>
              <a:buNone/>
              <a:tabLst/>
              <a:defRPr/>
            </a:pPr>
            <a:r>
              <a:rPr lang="fr-FR" sz="3413" kern="1200" dirty="0">
                <a:solidFill>
                  <a:schemeClr val="tx1"/>
                </a:solidFill>
                <a:effectLst/>
                <a:latin typeface="Arial"/>
                <a:ea typeface="+mn-ea"/>
                <a:cs typeface="+mn-cs"/>
              </a:rPr>
              <a:t>029_Stefanickova J et al_2018</a:t>
            </a:r>
          </a:p>
          <a:p>
            <a:pPr marL="0" marR="0" lvl="0" indent="0" algn="l" defTabSz="1300505" rtl="0" eaLnBrk="1" fontAlgn="auto" latinLnBrk="0" hangingPunct="1">
              <a:lnSpc>
                <a:spcPct val="100000"/>
              </a:lnSpc>
              <a:spcBef>
                <a:spcPts val="0"/>
              </a:spcBef>
              <a:spcAft>
                <a:spcPts val="0"/>
              </a:spcAft>
              <a:buClrTx/>
              <a:buSzTx/>
              <a:buFontTx/>
              <a:buNone/>
              <a:tabLst/>
              <a:defRPr/>
            </a:pPr>
            <a:r>
              <a:rPr lang="fr-FR" sz="3413" kern="1200" dirty="0">
                <a:solidFill>
                  <a:schemeClr val="tx1"/>
                </a:solidFill>
                <a:effectLst/>
                <a:latin typeface="Arial"/>
                <a:ea typeface="+mn-ea"/>
                <a:cs typeface="+mn-cs"/>
              </a:rPr>
              <a:t>030_Massin P et al_2019</a:t>
            </a:r>
          </a:p>
        </p:txBody>
      </p:sp>
      <p:sp>
        <p:nvSpPr>
          <p:cNvPr id="4" name="Slide Number Placeholder 3"/>
          <p:cNvSpPr>
            <a:spLocks noGrp="1"/>
          </p:cNvSpPr>
          <p:nvPr>
            <p:ph type="sldNum" sz="quarter" idx="10"/>
          </p:nvPr>
        </p:nvSpPr>
        <p:spPr/>
        <p:txBody>
          <a:bodyPr/>
          <a:lstStyle/>
          <a:p>
            <a:fld id="{5A6330BE-D91A-D240-B266-E5D5F99B4CCE}" type="slidenum">
              <a:rPr lang="en-US" smtClean="0"/>
              <a:pPr/>
              <a:t>17</a:t>
            </a:fld>
            <a:endParaRPr lang="en-US" dirty="0"/>
          </a:p>
        </p:txBody>
      </p:sp>
    </p:spTree>
    <p:extLst>
      <p:ext uri="{BB962C8B-B14F-4D97-AF65-F5344CB8AC3E}">
        <p14:creationId xmlns:p14="http://schemas.microsoft.com/office/powerpoint/2010/main" val="3978523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330BE-D91A-D240-B266-E5D5F99B4CCE}" type="slidenum">
              <a:rPr lang="en-US" smtClean="0"/>
              <a:pPr/>
              <a:t>18</a:t>
            </a:fld>
            <a:endParaRPr lang="en-US" dirty="0"/>
          </a:p>
        </p:txBody>
      </p:sp>
    </p:spTree>
    <p:extLst>
      <p:ext uri="{BB962C8B-B14F-4D97-AF65-F5344CB8AC3E}">
        <p14:creationId xmlns:p14="http://schemas.microsoft.com/office/powerpoint/2010/main" val="3674011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031_ASRS survey 2017</a:t>
            </a:r>
          </a:p>
        </p:txBody>
      </p:sp>
      <p:sp>
        <p:nvSpPr>
          <p:cNvPr id="4" name="Slide Number Placeholder 3"/>
          <p:cNvSpPr>
            <a:spLocks noGrp="1"/>
          </p:cNvSpPr>
          <p:nvPr>
            <p:ph type="sldNum" sz="quarter" idx="10"/>
          </p:nvPr>
        </p:nvSpPr>
        <p:spPr/>
        <p:txBody>
          <a:bodyPr/>
          <a:lstStyle/>
          <a:p>
            <a:fld id="{5A6330BE-D91A-D240-B266-E5D5F99B4CCE}" type="slidenum">
              <a:rPr lang="en-US" smtClean="0"/>
              <a:pPr/>
              <a:t>20</a:t>
            </a:fld>
            <a:endParaRPr lang="en-US" dirty="0"/>
          </a:p>
        </p:txBody>
      </p:sp>
    </p:spTree>
    <p:extLst>
      <p:ext uri="{BB962C8B-B14F-4D97-AF65-F5344CB8AC3E}">
        <p14:creationId xmlns:p14="http://schemas.microsoft.com/office/powerpoint/2010/main" val="1525534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601011" rtl="0" eaLnBrk="1" fontAlgn="auto" latinLnBrk="0" hangingPunct="1">
              <a:lnSpc>
                <a:spcPct val="100000"/>
              </a:lnSpc>
              <a:spcBef>
                <a:spcPts val="0"/>
              </a:spcBef>
              <a:spcAft>
                <a:spcPts val="0"/>
              </a:spcAft>
              <a:buClrTx/>
              <a:buSzTx/>
              <a:buFontTx/>
              <a:buNone/>
              <a:tabLst/>
              <a:defRPr/>
            </a:pPr>
            <a:fld id="{5A6330BE-D91A-D240-B266-E5D5F99B4CCE}"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2601011"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58015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032_US and EU survey results 2018</a:t>
            </a:r>
          </a:p>
          <a:p>
            <a:endParaRPr lang="en-US" dirty="0"/>
          </a:p>
        </p:txBody>
      </p:sp>
      <p:sp>
        <p:nvSpPr>
          <p:cNvPr id="4" name="Slide Number Placeholder 3"/>
          <p:cNvSpPr>
            <a:spLocks noGrp="1"/>
          </p:cNvSpPr>
          <p:nvPr>
            <p:ph type="sldNum" sz="quarter" idx="10"/>
          </p:nvPr>
        </p:nvSpPr>
        <p:spPr/>
        <p:txBody>
          <a:bodyPr/>
          <a:lstStyle/>
          <a:p>
            <a:fld id="{5A6330BE-D91A-D240-B266-E5D5F99B4CCE}" type="slidenum">
              <a:rPr lang="en-US" smtClean="0"/>
              <a:pPr/>
              <a:t>22</a:t>
            </a:fld>
            <a:endParaRPr lang="en-US" dirty="0"/>
          </a:p>
        </p:txBody>
      </p:sp>
    </p:spTree>
    <p:extLst>
      <p:ext uri="{BB962C8B-B14F-4D97-AF65-F5344CB8AC3E}">
        <p14:creationId xmlns:p14="http://schemas.microsoft.com/office/powerpoint/2010/main" val="3961747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330BE-D91A-D240-B266-E5D5F99B4CCE}" type="slidenum">
              <a:rPr lang="en-US" smtClean="0"/>
              <a:pPr/>
              <a:t>2</a:t>
            </a:fld>
            <a:endParaRPr lang="en-US" dirty="0"/>
          </a:p>
        </p:txBody>
      </p:sp>
    </p:spTree>
    <p:extLst>
      <p:ext uri="{BB962C8B-B14F-4D97-AF65-F5344CB8AC3E}">
        <p14:creationId xmlns:p14="http://schemas.microsoft.com/office/powerpoint/2010/main" val="1782140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6330BE-D91A-D240-B266-E5D5F99B4CCE}" type="slidenum">
              <a:rPr lang="en-US" smtClean="0"/>
              <a:pPr/>
              <a:t>23</a:t>
            </a:fld>
            <a:endParaRPr lang="en-US" dirty="0"/>
          </a:p>
        </p:txBody>
      </p:sp>
    </p:spTree>
    <p:extLst>
      <p:ext uri="{BB962C8B-B14F-4D97-AF65-F5344CB8AC3E}">
        <p14:creationId xmlns:p14="http://schemas.microsoft.com/office/powerpoint/2010/main" val="308469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033_Kiss S et al_2016</a:t>
            </a:r>
          </a:p>
        </p:txBody>
      </p:sp>
      <p:sp>
        <p:nvSpPr>
          <p:cNvPr id="4" name="Slide Number Placeholder 3"/>
          <p:cNvSpPr>
            <a:spLocks noGrp="1"/>
          </p:cNvSpPr>
          <p:nvPr>
            <p:ph type="sldNum" sz="quarter" idx="5"/>
          </p:nvPr>
        </p:nvSpPr>
        <p:spPr/>
        <p:txBody>
          <a:bodyPr/>
          <a:lstStyle/>
          <a:p>
            <a:fld id="{5A6330BE-D91A-D240-B266-E5D5F99B4CCE}" type="slidenum">
              <a:rPr lang="en-US" smtClean="0"/>
              <a:pPr/>
              <a:t>26</a:t>
            </a:fld>
            <a:endParaRPr lang="en-US" dirty="0"/>
          </a:p>
        </p:txBody>
      </p:sp>
    </p:spTree>
    <p:extLst>
      <p:ext uri="{BB962C8B-B14F-4D97-AF65-F5344CB8AC3E}">
        <p14:creationId xmlns:p14="http://schemas.microsoft.com/office/powerpoint/2010/main" val="3005923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00505" rtl="0" eaLnBrk="1" fontAlgn="auto" latinLnBrk="0" hangingPunct="1">
              <a:lnSpc>
                <a:spcPct val="100000"/>
              </a:lnSpc>
              <a:spcBef>
                <a:spcPts val="0"/>
              </a:spcBef>
              <a:spcAft>
                <a:spcPts val="0"/>
              </a:spcAft>
              <a:buClrTx/>
              <a:buSzTx/>
              <a:buFontTx/>
              <a:buNone/>
              <a:tabLst/>
              <a:defRPr/>
            </a:pPr>
            <a:r>
              <a:rPr lang="en-US" dirty="0"/>
              <a:t>033_Kiss S et al_2016</a:t>
            </a:r>
          </a:p>
          <a:p>
            <a:r>
              <a:rPr lang="da-DK" dirty="0"/>
              <a:t>034_Angermann R et al_2019</a:t>
            </a:r>
            <a:endParaRPr lang="en-US" dirty="0"/>
          </a:p>
        </p:txBody>
      </p:sp>
      <p:sp>
        <p:nvSpPr>
          <p:cNvPr id="4" name="Slide Number Placeholder 3"/>
          <p:cNvSpPr>
            <a:spLocks noGrp="1"/>
          </p:cNvSpPr>
          <p:nvPr>
            <p:ph type="sldNum" sz="quarter" idx="10"/>
          </p:nvPr>
        </p:nvSpPr>
        <p:spPr/>
        <p:txBody>
          <a:bodyPr/>
          <a:lstStyle/>
          <a:p>
            <a:fld id="{5A6330BE-D91A-D240-B266-E5D5F99B4CCE}" type="slidenum">
              <a:rPr lang="en-US" smtClean="0"/>
              <a:pPr/>
              <a:t>27</a:t>
            </a:fld>
            <a:endParaRPr lang="en-US" dirty="0"/>
          </a:p>
        </p:txBody>
      </p:sp>
    </p:spTree>
    <p:extLst>
      <p:ext uri="{BB962C8B-B14F-4D97-AF65-F5344CB8AC3E}">
        <p14:creationId xmlns:p14="http://schemas.microsoft.com/office/powerpoint/2010/main" val="338679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035_Wallick CJ et al_2015</a:t>
            </a:r>
          </a:p>
          <a:p>
            <a:r>
              <a:rPr lang="en-US" dirty="0"/>
              <a:t>036_Blinder KJ et al_2017</a:t>
            </a:r>
          </a:p>
          <a:p>
            <a:r>
              <a:rPr lang="en-US" dirty="0"/>
              <a:t>033_Kiss S et al_2016</a:t>
            </a:r>
          </a:p>
          <a:p>
            <a:r>
              <a:rPr lang="en-US" dirty="0"/>
              <a:t>037_Ho M et al_2016</a:t>
            </a:r>
          </a:p>
          <a:p>
            <a:r>
              <a:rPr lang="en-US" dirty="0"/>
              <a:t>038_Jumper JM et al_2018</a:t>
            </a:r>
          </a:p>
          <a:p>
            <a:endParaRPr lang="en-US" dirty="0"/>
          </a:p>
        </p:txBody>
      </p:sp>
      <p:sp>
        <p:nvSpPr>
          <p:cNvPr id="4" name="Slide Number Placeholder 3"/>
          <p:cNvSpPr>
            <a:spLocks noGrp="1"/>
          </p:cNvSpPr>
          <p:nvPr>
            <p:ph type="sldNum" sz="quarter" idx="10"/>
          </p:nvPr>
        </p:nvSpPr>
        <p:spPr/>
        <p:txBody>
          <a:bodyPr/>
          <a:lstStyle/>
          <a:p>
            <a:fld id="{5A6330BE-D91A-D240-B266-E5D5F99B4CCE}" type="slidenum">
              <a:rPr lang="en-US" smtClean="0"/>
              <a:pPr/>
              <a:t>28</a:t>
            </a:fld>
            <a:endParaRPr lang="en-US" dirty="0"/>
          </a:p>
        </p:txBody>
      </p:sp>
    </p:spTree>
    <p:extLst>
      <p:ext uri="{BB962C8B-B14F-4D97-AF65-F5344CB8AC3E}">
        <p14:creationId xmlns:p14="http://schemas.microsoft.com/office/powerpoint/2010/main" val="3929134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330BE-D91A-D240-B266-E5D5F99B4CCE}" type="slidenum">
              <a:rPr lang="en-US" smtClean="0"/>
              <a:pPr/>
              <a:t>29</a:t>
            </a:fld>
            <a:endParaRPr lang="en-US" dirty="0"/>
          </a:p>
        </p:txBody>
      </p:sp>
    </p:spTree>
    <p:extLst>
      <p:ext uri="{BB962C8B-B14F-4D97-AF65-F5344CB8AC3E}">
        <p14:creationId xmlns:p14="http://schemas.microsoft.com/office/powerpoint/2010/main" val="1151759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00505" rtl="0" eaLnBrk="1" fontAlgn="auto" latinLnBrk="0" hangingPunct="1">
              <a:lnSpc>
                <a:spcPct val="100000"/>
              </a:lnSpc>
              <a:spcBef>
                <a:spcPts val="0"/>
              </a:spcBef>
              <a:spcAft>
                <a:spcPts val="0"/>
              </a:spcAft>
              <a:buClrTx/>
              <a:buSzTx/>
              <a:buFontTx/>
              <a:buNone/>
              <a:tabLst/>
              <a:defRPr/>
            </a:pPr>
            <a:endParaRPr lang="en-US" sz="3600" kern="1200" dirty="0">
              <a:solidFill>
                <a:schemeClr val="tx1"/>
              </a:solidFill>
              <a:effectLst/>
              <a:latin typeface="Arial"/>
              <a:ea typeface="+mn-ea"/>
              <a:cs typeface="+mn-cs"/>
            </a:endParaRPr>
          </a:p>
        </p:txBody>
      </p:sp>
      <p:sp>
        <p:nvSpPr>
          <p:cNvPr id="4" name="Slide Number Placeholder 3"/>
          <p:cNvSpPr>
            <a:spLocks noGrp="1"/>
          </p:cNvSpPr>
          <p:nvPr>
            <p:ph type="sldNum" sz="quarter" idx="10"/>
          </p:nvPr>
        </p:nvSpPr>
        <p:spPr/>
        <p:txBody>
          <a:bodyPr/>
          <a:lstStyle/>
          <a:p>
            <a:fld id="{5A6330BE-D91A-D240-B266-E5D5F99B4CCE}" type="slidenum">
              <a:rPr lang="en-US" smtClean="0"/>
              <a:pPr/>
              <a:t>31</a:t>
            </a:fld>
            <a:endParaRPr lang="en-US" dirty="0"/>
          </a:p>
        </p:txBody>
      </p:sp>
    </p:spTree>
    <p:extLst>
      <p:ext uri="{BB962C8B-B14F-4D97-AF65-F5344CB8AC3E}">
        <p14:creationId xmlns:p14="http://schemas.microsoft.com/office/powerpoint/2010/main" val="1394859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330BE-D91A-D240-B266-E5D5F99B4CCE}" type="slidenum">
              <a:rPr lang="en-US" smtClean="0"/>
              <a:pPr/>
              <a:t>32</a:t>
            </a:fld>
            <a:endParaRPr lang="en-US" dirty="0"/>
          </a:p>
        </p:txBody>
      </p:sp>
    </p:spTree>
    <p:extLst>
      <p:ext uri="{BB962C8B-B14F-4D97-AF65-F5344CB8AC3E}">
        <p14:creationId xmlns:p14="http://schemas.microsoft.com/office/powerpoint/2010/main" val="591038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330BE-D91A-D240-B266-E5D5F99B4CCE}" type="slidenum">
              <a:rPr lang="en-US" smtClean="0"/>
              <a:pPr/>
              <a:t>3</a:t>
            </a:fld>
            <a:endParaRPr lang="en-US" dirty="0"/>
          </a:p>
        </p:txBody>
      </p:sp>
    </p:spTree>
    <p:extLst>
      <p:ext uri="{BB962C8B-B14F-4D97-AF65-F5344CB8AC3E}">
        <p14:creationId xmlns:p14="http://schemas.microsoft.com/office/powerpoint/2010/main" val="1623137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001_Diabetes atlas 2019</a:t>
            </a:r>
          </a:p>
          <a:p>
            <a:endParaRPr lang="en-US" dirty="0"/>
          </a:p>
        </p:txBody>
      </p:sp>
      <p:sp>
        <p:nvSpPr>
          <p:cNvPr id="4" name="Slide Number Placeholder 3"/>
          <p:cNvSpPr>
            <a:spLocks noGrp="1"/>
          </p:cNvSpPr>
          <p:nvPr>
            <p:ph type="sldNum" sz="quarter" idx="10"/>
          </p:nvPr>
        </p:nvSpPr>
        <p:spPr/>
        <p:txBody>
          <a:bodyPr/>
          <a:lstStyle/>
          <a:p>
            <a:fld id="{2065BE37-E2BE-4F7F-830B-F3BEC551ADFB}"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3535861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00505" rtl="0" eaLnBrk="1" fontAlgn="auto" latinLnBrk="0" hangingPunct="1">
              <a:lnSpc>
                <a:spcPct val="100000"/>
              </a:lnSpc>
              <a:spcBef>
                <a:spcPts val="0"/>
              </a:spcBef>
              <a:spcAft>
                <a:spcPts val="0"/>
              </a:spcAft>
              <a:buClrTx/>
              <a:buSzTx/>
              <a:buFontTx/>
              <a:buNone/>
              <a:tabLst/>
              <a:defRPr/>
            </a:pPr>
            <a:r>
              <a:rPr lang="en-US" dirty="0"/>
              <a:t>001_Diabetes atlas 2019</a:t>
            </a:r>
            <a:endParaRPr lang="en-US" sz="3413" kern="1200" dirty="0">
              <a:solidFill>
                <a:schemeClr val="tx1"/>
              </a:solidFill>
              <a:effectLst/>
              <a:latin typeface="Arial"/>
              <a:ea typeface="+mn-ea"/>
              <a:cs typeface="+mn-cs"/>
            </a:endParaRPr>
          </a:p>
          <a:p>
            <a:pPr marL="0" marR="0" lvl="0" indent="0" algn="l" defTabSz="1300505" rtl="0" eaLnBrk="1" fontAlgn="auto" latinLnBrk="0" hangingPunct="1">
              <a:lnSpc>
                <a:spcPct val="100000"/>
              </a:lnSpc>
              <a:spcBef>
                <a:spcPts val="0"/>
              </a:spcBef>
              <a:spcAft>
                <a:spcPts val="0"/>
              </a:spcAft>
              <a:buClrTx/>
              <a:buSzTx/>
              <a:buFontTx/>
              <a:buNone/>
              <a:tabLst/>
              <a:defRPr/>
            </a:pPr>
            <a:r>
              <a:rPr lang="en-US" sz="3413" kern="1200" dirty="0">
                <a:solidFill>
                  <a:schemeClr val="tx1"/>
                </a:solidFill>
                <a:effectLst/>
                <a:latin typeface="Arial"/>
                <a:ea typeface="+mn-ea"/>
                <a:cs typeface="+mn-cs"/>
              </a:rPr>
              <a:t>002_Thomas RL et al_2019</a:t>
            </a:r>
            <a:endParaRPr lang="en-US" dirty="0"/>
          </a:p>
        </p:txBody>
      </p:sp>
      <p:sp>
        <p:nvSpPr>
          <p:cNvPr id="4" name="Slide Number Placeholder 3"/>
          <p:cNvSpPr>
            <a:spLocks noGrp="1"/>
          </p:cNvSpPr>
          <p:nvPr>
            <p:ph type="sldNum" sz="quarter" idx="10"/>
          </p:nvPr>
        </p:nvSpPr>
        <p:spPr/>
        <p:txBody>
          <a:bodyPr/>
          <a:lstStyle/>
          <a:p>
            <a:fld id="{5A6330BE-D91A-D240-B266-E5D5F99B4CCE}" type="slidenum">
              <a:rPr lang="en-US" smtClean="0"/>
              <a:pPr/>
              <a:t>5</a:t>
            </a:fld>
            <a:endParaRPr lang="en-US" dirty="0"/>
          </a:p>
        </p:txBody>
      </p:sp>
    </p:spTree>
    <p:extLst>
      <p:ext uri="{BB962C8B-B14F-4D97-AF65-F5344CB8AC3E}">
        <p14:creationId xmlns:p14="http://schemas.microsoft.com/office/powerpoint/2010/main" val="2819107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00505"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A6330BE-D91A-D240-B266-E5D5F99B4CCE}" type="slidenum">
              <a:rPr lang="en-US" smtClean="0"/>
              <a:pPr/>
              <a:t>7</a:t>
            </a:fld>
            <a:endParaRPr lang="en-US" dirty="0"/>
          </a:p>
        </p:txBody>
      </p:sp>
    </p:spTree>
    <p:extLst>
      <p:ext uri="{BB962C8B-B14F-4D97-AF65-F5344CB8AC3E}">
        <p14:creationId xmlns:p14="http://schemas.microsoft.com/office/powerpoint/2010/main" val="3231093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413" kern="1200" dirty="0">
                <a:solidFill>
                  <a:schemeClr val="tx1"/>
                </a:solidFill>
                <a:effectLst/>
                <a:latin typeface="Arial"/>
                <a:ea typeface="+mn-ea"/>
                <a:cs typeface="+mn-cs"/>
              </a:rPr>
              <a:t>003_Centers for Disease Control and Prevention 2011</a:t>
            </a:r>
          </a:p>
          <a:p>
            <a:r>
              <a:rPr lang="en-US" sz="3413" kern="1200" dirty="0">
                <a:solidFill>
                  <a:srgbClr val="FF0000"/>
                </a:solidFill>
                <a:effectLst/>
                <a:latin typeface="Arial"/>
                <a:ea typeface="+mn-ea"/>
                <a:cs typeface="+mn-cs"/>
              </a:rPr>
              <a:t>004_Long AN_2011</a:t>
            </a:r>
          </a:p>
          <a:p>
            <a:r>
              <a:rPr lang="en-US" sz="3413" kern="1200" dirty="0">
                <a:solidFill>
                  <a:schemeClr val="tx1"/>
                </a:solidFill>
                <a:effectLst/>
                <a:latin typeface="Arial"/>
                <a:ea typeface="+mn-ea"/>
                <a:cs typeface="+mn-cs"/>
              </a:rPr>
              <a:t>001_Diabetes atlas 2019</a:t>
            </a:r>
          </a:p>
          <a:p>
            <a:r>
              <a:rPr lang="en-US" sz="3413" kern="1200" dirty="0">
                <a:solidFill>
                  <a:schemeClr val="tx1"/>
                </a:solidFill>
                <a:effectLst/>
                <a:latin typeface="Arial"/>
                <a:ea typeface="+mn-ea"/>
                <a:cs typeface="+mn-cs"/>
              </a:rPr>
              <a:t>005_Kosiborod M et al_2018</a:t>
            </a:r>
          </a:p>
          <a:p>
            <a:r>
              <a:rPr lang="en-US" sz="3413" kern="1200" dirty="0">
                <a:solidFill>
                  <a:schemeClr val="tx1"/>
                </a:solidFill>
                <a:effectLst/>
                <a:latin typeface="Arial"/>
                <a:ea typeface="+mn-ea"/>
                <a:cs typeface="+mn-cs"/>
              </a:rPr>
              <a:t>006_Rowley WR et al_2017</a:t>
            </a:r>
          </a:p>
          <a:p>
            <a:r>
              <a:rPr lang="en-US" sz="3413" kern="1200" dirty="0">
                <a:solidFill>
                  <a:schemeClr val="tx1"/>
                </a:solidFill>
                <a:effectLst/>
                <a:latin typeface="Arial"/>
                <a:ea typeface="+mn-ea"/>
                <a:cs typeface="+mn-cs"/>
              </a:rPr>
              <a:t>007_Li JQ et al_2019</a:t>
            </a:r>
          </a:p>
        </p:txBody>
      </p:sp>
      <p:sp>
        <p:nvSpPr>
          <p:cNvPr id="4" name="Slide Number Placeholder 3"/>
          <p:cNvSpPr>
            <a:spLocks noGrp="1"/>
          </p:cNvSpPr>
          <p:nvPr>
            <p:ph type="sldNum" sz="quarter" idx="10"/>
          </p:nvPr>
        </p:nvSpPr>
        <p:spPr/>
        <p:txBody>
          <a:bodyPr/>
          <a:lstStyle/>
          <a:p>
            <a:fld id="{5A6330BE-D91A-D240-B266-E5D5F99B4CCE}" type="slidenum">
              <a:rPr lang="en-US" smtClean="0"/>
              <a:pPr/>
              <a:t>9</a:t>
            </a:fld>
            <a:endParaRPr lang="en-US" dirty="0"/>
          </a:p>
        </p:txBody>
      </p:sp>
    </p:spTree>
    <p:extLst>
      <p:ext uri="{BB962C8B-B14F-4D97-AF65-F5344CB8AC3E}">
        <p14:creationId xmlns:p14="http://schemas.microsoft.com/office/powerpoint/2010/main" val="2276891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413" kern="1200" dirty="0">
                <a:solidFill>
                  <a:schemeClr val="tx1"/>
                </a:solidFill>
                <a:effectLst/>
                <a:latin typeface="Arial"/>
                <a:ea typeface="+mn-ea"/>
                <a:cs typeface="+mn-cs"/>
              </a:rPr>
              <a:t>008_Sivaprasad S et al_2016</a:t>
            </a:r>
          </a:p>
        </p:txBody>
      </p:sp>
      <p:sp>
        <p:nvSpPr>
          <p:cNvPr id="4" name="Slide Number Placeholder 3"/>
          <p:cNvSpPr>
            <a:spLocks noGrp="1"/>
          </p:cNvSpPr>
          <p:nvPr>
            <p:ph type="sldNum" sz="quarter" idx="10"/>
          </p:nvPr>
        </p:nvSpPr>
        <p:spPr/>
        <p:txBody>
          <a:bodyPr/>
          <a:lstStyle/>
          <a:p>
            <a:pPr marL="0" marR="0" lvl="0" indent="0" algn="r" defTabSz="2601011" rtl="0" eaLnBrk="1" fontAlgn="auto" latinLnBrk="0" hangingPunct="1">
              <a:lnSpc>
                <a:spcPct val="100000"/>
              </a:lnSpc>
              <a:spcBef>
                <a:spcPts val="0"/>
              </a:spcBef>
              <a:spcAft>
                <a:spcPts val="0"/>
              </a:spcAft>
              <a:buClrTx/>
              <a:buSzTx/>
              <a:buFontTx/>
              <a:buNone/>
              <a:tabLst/>
              <a:defRPr/>
            </a:pPr>
            <a:fld id="{5A6330BE-D91A-D240-B266-E5D5F99B4CCE}"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2601011"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6772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00505" rtl="0" eaLnBrk="1" fontAlgn="auto" latinLnBrk="0" hangingPunct="1">
              <a:lnSpc>
                <a:spcPct val="100000"/>
              </a:lnSpc>
              <a:spcBef>
                <a:spcPts val="0"/>
              </a:spcBef>
              <a:spcAft>
                <a:spcPts val="0"/>
              </a:spcAft>
              <a:buClrTx/>
              <a:buSzTx/>
              <a:buFontTx/>
              <a:buNone/>
              <a:tabLst/>
              <a:defRPr/>
            </a:pPr>
            <a:r>
              <a:rPr lang="en-US" sz="3200" kern="1200" dirty="0">
                <a:solidFill>
                  <a:schemeClr val="tx1"/>
                </a:solidFill>
                <a:effectLst/>
                <a:latin typeface="Arial"/>
                <a:ea typeface="+mn-ea"/>
                <a:cs typeface="+mn-cs"/>
              </a:rPr>
              <a:t>009_Hariprasad SM et al_2008</a:t>
            </a:r>
          </a:p>
        </p:txBody>
      </p:sp>
      <p:sp>
        <p:nvSpPr>
          <p:cNvPr id="4" name="Slide Number Placeholder 3"/>
          <p:cNvSpPr>
            <a:spLocks noGrp="1"/>
          </p:cNvSpPr>
          <p:nvPr>
            <p:ph type="sldNum" sz="quarter" idx="10"/>
          </p:nvPr>
        </p:nvSpPr>
        <p:spPr/>
        <p:txBody>
          <a:bodyPr/>
          <a:lstStyle/>
          <a:p>
            <a:fld id="{5A6330BE-D91A-D240-B266-E5D5F99B4CCE}" type="slidenum">
              <a:rPr lang="en-US" smtClean="0"/>
              <a:pPr/>
              <a:t>11</a:t>
            </a:fld>
            <a:endParaRPr lang="en-US" dirty="0"/>
          </a:p>
        </p:txBody>
      </p:sp>
    </p:spTree>
    <p:extLst>
      <p:ext uri="{BB962C8B-B14F-4D97-AF65-F5344CB8AC3E}">
        <p14:creationId xmlns:p14="http://schemas.microsoft.com/office/powerpoint/2010/main" val="2180849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 name="Round Single Corner Rectangle 29"/>
          <p:cNvSpPr/>
          <p:nvPr userDrawn="1"/>
        </p:nvSpPr>
        <p:spPr>
          <a:xfrm>
            <a:off x="-2" y="1089158"/>
            <a:ext cx="26009602" cy="7386954"/>
          </a:xfrm>
          <a:prstGeom prst="round1Rect">
            <a:avLst>
              <a:gd name="adj" fmla="val 0"/>
            </a:avLst>
          </a:prstGeom>
          <a:gradFill flip="none" rotWithShape="1">
            <a:gsLst>
              <a:gs pos="0">
                <a:srgbClr val="007DA0"/>
              </a:gs>
              <a:gs pos="100000">
                <a:srgbClr val="0095C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20" dirty="0"/>
          </a:p>
        </p:txBody>
      </p:sp>
      <p:grpSp>
        <p:nvGrpSpPr>
          <p:cNvPr id="4" name="Group 3"/>
          <p:cNvGrpSpPr/>
          <p:nvPr userDrawn="1"/>
        </p:nvGrpSpPr>
        <p:grpSpPr>
          <a:xfrm>
            <a:off x="-390144" y="-390176"/>
            <a:ext cx="26789888" cy="2028914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7" name="Rectangle 7"/>
          <p:cNvSpPr>
            <a:spLocks noChangeArrowheads="1"/>
          </p:cNvSpPr>
          <p:nvPr userDrawn="1"/>
        </p:nvSpPr>
        <p:spPr bwMode="auto">
          <a:xfrm>
            <a:off x="0" y="18212594"/>
            <a:ext cx="26009600" cy="839962"/>
          </a:xfrm>
          <a:prstGeom prst="rect">
            <a:avLst/>
          </a:prstGeom>
          <a:solidFill>
            <a:srgbClr val="007C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5120" dirty="0"/>
          </a:p>
        </p:txBody>
      </p:sp>
      <p:sp>
        <p:nvSpPr>
          <p:cNvPr id="29" name="Rectangle 7"/>
          <p:cNvSpPr>
            <a:spLocks noChangeArrowheads="1"/>
          </p:cNvSpPr>
          <p:nvPr userDrawn="1"/>
        </p:nvSpPr>
        <p:spPr bwMode="auto">
          <a:xfrm>
            <a:off x="1" y="7303196"/>
            <a:ext cx="21457923" cy="1182458"/>
          </a:xfrm>
          <a:prstGeom prst="rect">
            <a:avLst/>
          </a:prstGeom>
          <a:solidFill>
            <a:srgbClr val="0095C4"/>
          </a:solidFill>
          <a:ln>
            <a:noFill/>
          </a:ln>
        </p:spPr>
        <p:txBody>
          <a:bodyPr vert="horz" wrap="square" lIns="91440" tIns="45720" rIns="91440" bIns="45720" numCol="1" anchor="t" anchorCtr="0" compatLnSpc="1">
            <a:prstTxWarp prst="textNoShape">
              <a:avLst/>
            </a:prstTxWarp>
          </a:bodyPr>
          <a:lstStyle/>
          <a:p>
            <a:endParaRPr lang="en-US" sz="5120" dirty="0"/>
          </a:p>
        </p:txBody>
      </p:sp>
      <p:sp>
        <p:nvSpPr>
          <p:cNvPr id="2" name="Title 1"/>
          <p:cNvSpPr>
            <a:spLocks noGrp="1"/>
          </p:cNvSpPr>
          <p:nvPr userDrawn="1">
            <p:ph type="ctrTitle"/>
          </p:nvPr>
        </p:nvSpPr>
        <p:spPr bwMode="auto">
          <a:xfrm>
            <a:off x="1033193" y="1089158"/>
            <a:ext cx="19421514" cy="6613912"/>
          </a:xfrm>
          <a:prstGeom prst="rect">
            <a:avLst/>
          </a:prstGeom>
        </p:spPr>
        <p:txBody>
          <a:bodyPr anchor="b" anchorCtr="0">
            <a:noAutofit/>
          </a:bodyPr>
          <a:lstStyle>
            <a:lvl1pPr>
              <a:defRPr sz="9600">
                <a:solidFill>
                  <a:schemeClr val="bg1"/>
                </a:solidFill>
                <a:latin typeface="+mj-lt"/>
              </a:defRPr>
            </a:lvl1pPr>
          </a:lstStyle>
          <a:p>
            <a:r>
              <a:rPr lang="en-US" dirty="0"/>
              <a:t>Click to edit Master title style</a:t>
            </a:r>
          </a:p>
        </p:txBody>
      </p:sp>
      <p:sp>
        <p:nvSpPr>
          <p:cNvPr id="9" name="Rectangle 6"/>
          <p:cNvSpPr>
            <a:spLocks noChangeArrowheads="1"/>
          </p:cNvSpPr>
          <p:nvPr userDrawn="1"/>
        </p:nvSpPr>
        <p:spPr bwMode="auto">
          <a:xfrm>
            <a:off x="0" y="8354459"/>
            <a:ext cx="26009600" cy="31611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5120" dirty="0"/>
          </a:p>
        </p:txBody>
      </p:sp>
      <p:pic>
        <p:nvPicPr>
          <p:cNvPr id="23" name="Picture 22" descr="Text, logo&#10;&#10;Description automatically generated">
            <a:extLst>
              <a:ext uri="{FF2B5EF4-FFF2-40B4-BE49-F238E27FC236}">
                <a16:creationId xmlns:a16="http://schemas.microsoft.com/office/drawing/2014/main" id="{15320482-815E-4FC4-9912-9162C3178036}"/>
              </a:ext>
            </a:extLst>
          </p:cNvPr>
          <p:cNvPicPr>
            <a:picLocks noChangeAspect="1"/>
          </p:cNvPicPr>
          <p:nvPr userDrawn="1"/>
        </p:nvPicPr>
        <p:blipFill rotWithShape="1">
          <a:blip r:embed="rId2"/>
          <a:srcRect l="6280" t="14741" r="4813" b="34884"/>
          <a:stretch/>
        </p:blipFill>
        <p:spPr>
          <a:xfrm>
            <a:off x="15194794" y="16726199"/>
            <a:ext cx="10787664" cy="1143000"/>
          </a:xfrm>
          <a:prstGeom prst="rect">
            <a:avLst/>
          </a:prstGeom>
        </p:spPr>
      </p:pic>
    </p:spTree>
    <p:extLst>
      <p:ext uri="{BB962C8B-B14F-4D97-AF65-F5344CB8AC3E}">
        <p14:creationId xmlns:p14="http://schemas.microsoft.com/office/powerpoint/2010/main" val="180871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452438" indent="-452438">
              <a:buSzPct val="100000"/>
              <a:buFont typeface="+mj-lt"/>
              <a:buAutoNum type="arabicPeriod"/>
              <a:defRPr/>
            </a:lvl1pPr>
            <a:lvl2pPr marL="684213" indent="-231775">
              <a:defRPr/>
            </a:lvl2pPr>
            <a:lvl3pPr marL="914400" indent="-230188">
              <a:defRPr/>
            </a:lvl3pPr>
            <a:lvl4pPr marL="1146175" indent="-231775">
              <a:defRPr/>
            </a:lvl4pPr>
            <a:lvl5pPr marL="1368425" indent="-22225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5"/>
          <p:cNvSpPr>
            <a:spLocks noGrp="1"/>
          </p:cNvSpPr>
          <p:nvPr>
            <p:ph type="title"/>
          </p:nvPr>
        </p:nvSpPr>
        <p:spPr>
          <a:xfrm>
            <a:off x="965200" y="1300586"/>
            <a:ext cx="22434550" cy="1968282"/>
          </a:xfrm>
          <a:prstGeom prst="rect">
            <a:avLst/>
          </a:prstGeom>
        </p:spPr>
        <p:txBody>
          <a:bodyPr vert="horz" lIns="91440" tIns="45720" rIns="91440" bIns="45720" rtlCol="0" anchor="b">
            <a:normAutofit/>
          </a:bodyPr>
          <a:lstStyle/>
          <a:p>
            <a:r>
              <a:rPr lang="en-US" dirty="0"/>
              <a:t>Click to edit Master title style</a:t>
            </a:r>
          </a:p>
        </p:txBody>
      </p:sp>
      <p:sp>
        <p:nvSpPr>
          <p:cNvPr id="4" name="Slide Number Placeholder 4"/>
          <p:cNvSpPr>
            <a:spLocks noGrp="1"/>
          </p:cNvSpPr>
          <p:nvPr>
            <p:ph type="sldNum" sz="quarter" idx="11"/>
          </p:nvPr>
        </p:nvSpPr>
        <p:spPr>
          <a:xfrm>
            <a:off x="24492373" y="17907794"/>
            <a:ext cx="650240" cy="650293"/>
          </a:xfrm>
          <a:prstGeom prst="rect">
            <a:avLst/>
          </a:prstGeom>
        </p:spPr>
        <p:txBody>
          <a:bodyPr/>
          <a:lstStyle>
            <a:lvl1pPr>
              <a:defRPr sz="3200"/>
            </a:lvl1pPr>
          </a:lstStyle>
          <a:p>
            <a:fld id="{47547CF9-5B10-D24F-A8D7-45A9778164F7}" type="slidenum">
              <a:rPr lang="uk-UA" smtClean="0"/>
              <a:pPr/>
              <a:t>‹#›</a:t>
            </a:fld>
            <a:endParaRPr lang="uk-UA" dirty="0"/>
          </a:p>
        </p:txBody>
      </p:sp>
    </p:spTree>
    <p:extLst>
      <p:ext uri="{BB962C8B-B14F-4D97-AF65-F5344CB8AC3E}">
        <p14:creationId xmlns:p14="http://schemas.microsoft.com/office/powerpoint/2010/main" val="406307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5"/>
          <p:cNvSpPr>
            <a:spLocks noGrp="1"/>
          </p:cNvSpPr>
          <p:nvPr>
            <p:ph type="title"/>
          </p:nvPr>
        </p:nvSpPr>
        <p:spPr>
          <a:xfrm>
            <a:off x="965200" y="1300586"/>
            <a:ext cx="22434550" cy="1968282"/>
          </a:xfrm>
          <a:prstGeom prst="rect">
            <a:avLst/>
          </a:prstGeom>
        </p:spPr>
        <p:txBody>
          <a:bodyPr vert="horz" lIns="91440" tIns="45720" rIns="91440" bIns="45720" rtlCol="0" anchor="b">
            <a:normAutofit/>
          </a:bodyPr>
          <a:lstStyle/>
          <a:p>
            <a:r>
              <a:rPr lang="en-US" dirty="0"/>
              <a:t>Click to edit Master title style</a:t>
            </a:r>
          </a:p>
        </p:txBody>
      </p:sp>
      <p:sp>
        <p:nvSpPr>
          <p:cNvPr id="4" name="Slide Number Placeholder 4"/>
          <p:cNvSpPr>
            <a:spLocks noGrp="1"/>
          </p:cNvSpPr>
          <p:nvPr>
            <p:ph type="sldNum" sz="quarter" idx="11"/>
          </p:nvPr>
        </p:nvSpPr>
        <p:spPr>
          <a:xfrm>
            <a:off x="24492373" y="17907794"/>
            <a:ext cx="650240" cy="650293"/>
          </a:xfrm>
          <a:prstGeom prst="rect">
            <a:avLst/>
          </a:prstGeom>
        </p:spPr>
        <p:txBody>
          <a:bodyPr/>
          <a:lstStyle>
            <a:lvl1pPr>
              <a:defRPr sz="3200"/>
            </a:lvl1pPr>
          </a:lstStyle>
          <a:p>
            <a:fld id="{47547CF9-5B10-D24F-A8D7-45A9778164F7}" type="slidenum">
              <a:rPr lang="uk-UA" smtClean="0"/>
              <a:pPr/>
              <a:t>‹#›</a:t>
            </a:fld>
            <a:endParaRPr lang="uk-UA" dirty="0"/>
          </a:p>
        </p:txBody>
      </p:sp>
    </p:spTree>
    <p:extLst>
      <p:ext uri="{BB962C8B-B14F-4D97-AF65-F5344CB8AC3E}">
        <p14:creationId xmlns:p14="http://schemas.microsoft.com/office/powerpoint/2010/main" val="427836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Title Placeholder 5"/>
          <p:cNvSpPr>
            <a:spLocks noGrp="1"/>
          </p:cNvSpPr>
          <p:nvPr>
            <p:ph type="title"/>
          </p:nvPr>
        </p:nvSpPr>
        <p:spPr>
          <a:xfrm>
            <a:off x="965200" y="1300586"/>
            <a:ext cx="22434550" cy="1968282"/>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86974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Title Placeholder 5"/>
          <p:cNvSpPr>
            <a:spLocks noGrp="1"/>
          </p:cNvSpPr>
          <p:nvPr>
            <p:ph type="title"/>
          </p:nvPr>
        </p:nvSpPr>
        <p:spPr>
          <a:xfrm>
            <a:off x="965200" y="1300586"/>
            <a:ext cx="22434550" cy="1968282"/>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196166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Agenda - H&amp;H log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1286915" indent="-1286915">
              <a:buSzPct val="100000"/>
              <a:buFont typeface="+mj-lt"/>
              <a:buAutoNum type="arabicPeriod"/>
              <a:defRPr/>
            </a:lvl1pPr>
            <a:lvl2pPr marL="1946175" indent="-659261">
              <a:defRPr/>
            </a:lvl2pPr>
            <a:lvl3pPr marL="2600919" indent="-654747">
              <a:defRPr/>
            </a:lvl3pPr>
            <a:lvl4pPr marL="3260180" indent="-659261">
              <a:defRPr/>
            </a:lvl4pPr>
            <a:lvl5pPr marL="3892348" indent="-63216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1"/>
          </p:nvPr>
        </p:nvSpPr>
        <p:spPr>
          <a:xfrm>
            <a:off x="24492373" y="17907794"/>
            <a:ext cx="650240" cy="650293"/>
          </a:xfrm>
          <a:prstGeom prst="rect">
            <a:avLst/>
          </a:prstGeom>
        </p:spPr>
        <p:txBody>
          <a:bodyPr/>
          <a:lstStyle>
            <a:lvl1pPr>
              <a:defRPr sz="3200"/>
            </a:lvl1pPr>
          </a:lstStyle>
          <a:p>
            <a:fld id="{47547CF9-5B10-D24F-A8D7-45A9778164F7}" type="slidenum">
              <a:rPr lang="uk-UA" smtClean="0"/>
              <a:pPr/>
              <a:t>‹#›</a:t>
            </a:fld>
            <a:endParaRPr lang="uk-UA" dirty="0"/>
          </a:p>
        </p:txBody>
      </p:sp>
    </p:spTree>
    <p:extLst>
      <p:ext uri="{BB962C8B-B14F-4D97-AF65-F5344CB8AC3E}">
        <p14:creationId xmlns:p14="http://schemas.microsoft.com/office/powerpoint/2010/main" val="358896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itle Slide - H&amp;H logos">
    <p:spTree>
      <p:nvGrpSpPr>
        <p:cNvPr id="1" name=""/>
        <p:cNvGrpSpPr/>
        <p:nvPr/>
      </p:nvGrpSpPr>
      <p:grpSpPr>
        <a:xfrm>
          <a:off x="0" y="0"/>
          <a:ext cx="0" cy="0"/>
          <a:chOff x="0" y="0"/>
          <a:chExt cx="0" cy="0"/>
        </a:xfrm>
      </p:grpSpPr>
      <p:sp>
        <p:nvSpPr>
          <p:cNvPr id="30" name="Round Single Corner Rectangle 29"/>
          <p:cNvSpPr/>
          <p:nvPr userDrawn="1"/>
        </p:nvSpPr>
        <p:spPr>
          <a:xfrm>
            <a:off x="-2" y="1129540"/>
            <a:ext cx="26009602" cy="7346571"/>
          </a:xfrm>
          <a:prstGeom prst="round1Rect">
            <a:avLst>
              <a:gd name="adj" fmla="val 0"/>
            </a:avLst>
          </a:prstGeom>
          <a:gradFill flip="none" rotWithShape="1">
            <a:gsLst>
              <a:gs pos="0">
                <a:srgbClr val="007DA0"/>
              </a:gs>
              <a:gs pos="100000">
                <a:srgbClr val="0095C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63" dirty="0"/>
          </a:p>
        </p:txBody>
      </p:sp>
      <p:grpSp>
        <p:nvGrpSpPr>
          <p:cNvPr id="4" name="Group 3"/>
          <p:cNvGrpSpPr/>
          <p:nvPr userDrawn="1"/>
        </p:nvGrpSpPr>
        <p:grpSpPr>
          <a:xfrm>
            <a:off x="-390144" y="-390176"/>
            <a:ext cx="26789888" cy="20289140"/>
            <a:chOff x="-137160" y="-137160"/>
            <a:chExt cx="9418320" cy="7132320"/>
          </a:xfrm>
        </p:grpSpPr>
        <p:cxnSp>
          <p:nvCxnSpPr>
            <p:cNvPr id="8" name="Straight Connector 7"/>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7" name="Rectangle 7"/>
          <p:cNvSpPr>
            <a:spLocks noChangeArrowheads="1"/>
          </p:cNvSpPr>
          <p:nvPr userDrawn="1"/>
        </p:nvSpPr>
        <p:spPr bwMode="auto">
          <a:xfrm>
            <a:off x="0" y="17677432"/>
            <a:ext cx="26009600" cy="839962"/>
          </a:xfrm>
          <a:prstGeom prst="rect">
            <a:avLst/>
          </a:prstGeom>
          <a:solidFill>
            <a:srgbClr val="007C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60096" tIns="130048" rIns="260096" bIns="130048" numCol="1" anchor="t" anchorCtr="0" compatLnSpc="1">
            <a:prstTxWarp prst="textNoShape">
              <a:avLst/>
            </a:prstTxWarp>
          </a:bodyPr>
          <a:lstStyle/>
          <a:p>
            <a:endParaRPr lang="en-US" sz="14563" dirty="0"/>
          </a:p>
        </p:txBody>
      </p:sp>
      <p:sp>
        <p:nvSpPr>
          <p:cNvPr id="29" name="Rectangle 7"/>
          <p:cNvSpPr>
            <a:spLocks noChangeArrowheads="1"/>
          </p:cNvSpPr>
          <p:nvPr userDrawn="1"/>
        </p:nvSpPr>
        <p:spPr bwMode="auto">
          <a:xfrm>
            <a:off x="1" y="7303196"/>
            <a:ext cx="21457923" cy="1182458"/>
          </a:xfrm>
          <a:prstGeom prst="rect">
            <a:avLst/>
          </a:prstGeom>
          <a:solidFill>
            <a:srgbClr val="0095C4"/>
          </a:solidFill>
          <a:ln>
            <a:noFill/>
          </a:ln>
        </p:spPr>
        <p:txBody>
          <a:bodyPr vert="horz" wrap="square" lIns="260096" tIns="130048" rIns="260096" bIns="130048" numCol="1" anchor="t" anchorCtr="0" compatLnSpc="1">
            <a:prstTxWarp prst="textNoShape">
              <a:avLst/>
            </a:prstTxWarp>
          </a:bodyPr>
          <a:lstStyle/>
          <a:p>
            <a:endParaRPr lang="en-US" sz="14563" dirty="0"/>
          </a:p>
        </p:txBody>
      </p:sp>
      <p:sp>
        <p:nvSpPr>
          <p:cNvPr id="2" name="Title 1"/>
          <p:cNvSpPr>
            <a:spLocks noGrp="1"/>
          </p:cNvSpPr>
          <p:nvPr userDrawn="1">
            <p:ph type="ctrTitle"/>
          </p:nvPr>
        </p:nvSpPr>
        <p:spPr bwMode="auto">
          <a:xfrm>
            <a:off x="1033193" y="3458364"/>
            <a:ext cx="19421514" cy="4244706"/>
          </a:xfrm>
        </p:spPr>
        <p:txBody>
          <a:bodyPr anchor="b" anchorCtr="0">
            <a:noAutofit/>
          </a:bodyPr>
          <a:lstStyle>
            <a:lvl1pPr>
              <a:defRPr>
                <a:solidFill>
                  <a:schemeClr val="bg1"/>
                </a:solidFill>
              </a:defRPr>
            </a:lvl1pPr>
          </a:lstStyle>
          <a:p>
            <a:r>
              <a:rPr lang="en-US" dirty="0"/>
              <a:t>Click to edit Master title style</a:t>
            </a:r>
          </a:p>
        </p:txBody>
      </p:sp>
      <p:sp>
        <p:nvSpPr>
          <p:cNvPr id="9" name="Rectangle 6"/>
          <p:cNvSpPr>
            <a:spLocks noChangeArrowheads="1"/>
          </p:cNvSpPr>
          <p:nvPr userDrawn="1"/>
        </p:nvSpPr>
        <p:spPr bwMode="auto">
          <a:xfrm>
            <a:off x="0" y="8354459"/>
            <a:ext cx="26009600" cy="316115"/>
          </a:xfrm>
          <a:prstGeom prst="rect">
            <a:avLst/>
          </a:prstGeom>
          <a:solidFill>
            <a:srgbClr val="AFCFDC"/>
          </a:solidFill>
          <a:ln>
            <a:noFill/>
          </a:ln>
        </p:spPr>
        <p:txBody>
          <a:bodyPr vert="horz" wrap="square" lIns="260096" tIns="130048" rIns="260096" bIns="130048" numCol="1" anchor="t" anchorCtr="0" compatLnSpc="1">
            <a:prstTxWarp prst="textNoShape">
              <a:avLst/>
            </a:prstTxWarp>
          </a:bodyPr>
          <a:lstStyle/>
          <a:p>
            <a:endParaRPr lang="en-US" sz="14563" dirty="0"/>
          </a:p>
        </p:txBody>
      </p:sp>
    </p:spTree>
    <p:extLst>
      <p:ext uri="{BB962C8B-B14F-4D97-AF65-F5344CB8AC3E}">
        <p14:creationId xmlns:p14="http://schemas.microsoft.com/office/powerpoint/2010/main" val="2395444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108735677"/>
              </p:ext>
            </p:extLst>
          </p:nvPr>
        </p:nvGraphicFramePr>
        <p:xfrm>
          <a:off x="4518" y="4519"/>
          <a:ext cx="4514" cy="4515"/>
        </p:xfrm>
        <a:graphic>
          <a:graphicData uri="http://schemas.openxmlformats.org/presentationml/2006/ole">
            <mc:AlternateContent xmlns:mc="http://schemas.openxmlformats.org/markup-compatibility/2006">
              <mc:Choice xmlns:v="urn:schemas-microsoft-com:vml" Requires="v">
                <p:oleObj name="think-cell Folie" r:id="rId3" imgW="416" imgH="416" progId="TCLayout.ActiveDocument.1">
                  <p:embed/>
                </p:oleObj>
              </mc:Choice>
              <mc:Fallback>
                <p:oleObj name="think-cell Folie" r:id="rId3" imgW="416" imgH="416" progId="TCLayout.ActiveDocument.1">
                  <p:embed/>
                  <p:pic>
                    <p:nvPicPr>
                      <p:cNvPr id="3" name="Object 2" hidden="1"/>
                      <p:cNvPicPr/>
                      <p:nvPr/>
                    </p:nvPicPr>
                    <p:blipFill>
                      <a:blip r:embed="rId4"/>
                      <a:stretch>
                        <a:fillRect/>
                      </a:stretch>
                    </p:blipFill>
                    <p:spPr>
                      <a:xfrm>
                        <a:off x="4518" y="4519"/>
                        <a:ext cx="4514" cy="4515"/>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5" name="Slide Number Placeholder 3"/>
          <p:cNvSpPr>
            <a:spLocks noGrp="1"/>
          </p:cNvSpPr>
          <p:nvPr>
            <p:ph type="sldNum" sz="quarter" idx="4"/>
          </p:nvPr>
        </p:nvSpPr>
        <p:spPr>
          <a:xfrm>
            <a:off x="1950720" y="18858495"/>
            <a:ext cx="650240" cy="650293"/>
          </a:xfrm>
          <a:prstGeom prst="rect">
            <a:avLst/>
          </a:prstGeom>
        </p:spPr>
        <p:txBody>
          <a:bodyPr vert="horz" lIns="0" tIns="0" rIns="0" bIns="0" rtlCol="0" anchor="t" anchorCtr="0"/>
          <a:lstStyle>
            <a:lvl1pPr>
              <a:defRPr lang="en-US" sz="1991" smtClean="0">
                <a:solidFill>
                  <a:srgbClr val="7F7F7F"/>
                </a:solidFill>
              </a:defRPr>
            </a:lvl1pPr>
          </a:lstStyle>
          <a:p>
            <a:fld id="{47547CF9-5B10-D24F-A8D7-45A9778164F7}" type="slidenum">
              <a:rPr lang="uk-UA" smtClean="0"/>
              <a:pPr/>
              <a:t>‹#›</a:t>
            </a:fld>
            <a:endParaRPr lang="uk-UA" dirty="0"/>
          </a:p>
        </p:txBody>
      </p:sp>
      <p:sp>
        <p:nvSpPr>
          <p:cNvPr id="6" name="Footer Placeholder 4"/>
          <p:cNvSpPr>
            <a:spLocks noGrp="1"/>
          </p:cNvSpPr>
          <p:nvPr>
            <p:ph type="ftr" sz="quarter" idx="3"/>
          </p:nvPr>
        </p:nvSpPr>
        <p:spPr>
          <a:xfrm>
            <a:off x="2600960" y="18858495"/>
            <a:ext cx="16256000" cy="650293"/>
          </a:xfrm>
          <a:prstGeom prst="rect">
            <a:avLst/>
          </a:prstGeom>
          <a:noFill/>
        </p:spPr>
        <p:txBody>
          <a:bodyPr wrap="square" lIns="0" tIns="0" rIns="0" bIns="0" rtlCol="0" anchor="t" anchorCtr="0">
            <a:noAutofit/>
          </a:bodyPr>
          <a:lstStyle>
            <a:lvl1pPr>
              <a:defRPr lang="en-US" sz="1991" dirty="0">
                <a:solidFill>
                  <a:srgbClr val="7F7F7F"/>
                </a:solidFill>
              </a:defRPr>
            </a:lvl1pPr>
          </a:lstStyle>
          <a:p>
            <a:endParaRPr lang="en-US" dirty="0"/>
          </a:p>
        </p:txBody>
      </p:sp>
    </p:spTree>
    <p:extLst>
      <p:ext uri="{BB962C8B-B14F-4D97-AF65-F5344CB8AC3E}">
        <p14:creationId xmlns:p14="http://schemas.microsoft.com/office/powerpoint/2010/main" val="283212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83733" y="3901758"/>
            <a:ext cx="24058880" cy="12875800"/>
          </a:xfrm>
          <a:prstGeom prst="rect">
            <a:avLst/>
          </a:prstGeom>
        </p:spPr>
        <p:txBody>
          <a:bodyPr vert="horz" lIns="0" tIns="0" rIns="0" bIns="0" spcCol="18288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a:off x="-390144" y="-390176"/>
            <a:ext cx="26789888" cy="2028914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1" name="Rectangle 6"/>
          <p:cNvSpPr>
            <a:spLocks noChangeArrowheads="1"/>
          </p:cNvSpPr>
          <p:nvPr userDrawn="1"/>
        </p:nvSpPr>
        <p:spPr bwMode="auto">
          <a:xfrm>
            <a:off x="0" y="3356398"/>
            <a:ext cx="26009600" cy="225796"/>
          </a:xfrm>
          <a:prstGeom prst="rect">
            <a:avLst/>
          </a:prstGeom>
          <a:solidFill>
            <a:srgbClr val="007CA0"/>
          </a:solidFill>
          <a:ln>
            <a:noFill/>
          </a:ln>
        </p:spPr>
        <p:txBody>
          <a:bodyPr vert="horz" wrap="square" lIns="91440" tIns="45720" rIns="91440" bIns="45720" numCol="1" anchor="t" anchorCtr="0" compatLnSpc="1">
            <a:prstTxWarp prst="textNoShape">
              <a:avLst/>
            </a:prstTxWarp>
          </a:bodyPr>
          <a:lstStyle/>
          <a:p>
            <a:endParaRPr lang="en-US" sz="5120" dirty="0"/>
          </a:p>
        </p:txBody>
      </p:sp>
      <p:sp>
        <p:nvSpPr>
          <p:cNvPr id="25" name="Footer Placeholder 4"/>
          <p:cNvSpPr txBox="1">
            <a:spLocks/>
          </p:cNvSpPr>
          <p:nvPr userDrawn="1"/>
        </p:nvSpPr>
        <p:spPr>
          <a:xfrm>
            <a:off x="1143000" y="17831594"/>
            <a:ext cx="13004800" cy="546246"/>
          </a:xfrm>
          <a:prstGeom prst="rect">
            <a:avLst/>
          </a:prstGeom>
        </p:spPr>
        <p:txBody>
          <a:bodyPr vert="horz" lIns="0" tIns="0" rIns="0" bIns="0" rtlCol="0" anchor="b" anchorCtr="0"/>
          <a:lstStyle>
            <a:defPPr>
              <a:defRPr lang="en-US"/>
            </a:defPPr>
            <a:lvl1pPr marL="0" algn="l" defTabSz="914400" rtl="0" eaLnBrk="1" latinLnBrk="0" hangingPunct="1">
              <a:defRPr sz="1000" b="1" kern="1200">
                <a:solidFill>
                  <a:srgbClr val="0460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b="1" i="0" spc="0" baseline="0" dirty="0">
              <a:solidFill>
                <a:schemeClr val="accent2"/>
              </a:solidFill>
              <a:latin typeface="+mn-lt"/>
              <a:ea typeface="Arial Regular" charset="0"/>
              <a:cs typeface="Arial Regular" charset="0"/>
            </a:endParaRPr>
          </a:p>
        </p:txBody>
      </p:sp>
      <p:sp>
        <p:nvSpPr>
          <p:cNvPr id="26" name="Slide Number Placeholder 3"/>
          <p:cNvSpPr txBox="1">
            <a:spLocks/>
          </p:cNvSpPr>
          <p:nvPr userDrawn="1"/>
        </p:nvSpPr>
        <p:spPr>
          <a:xfrm>
            <a:off x="1083733" y="18728436"/>
            <a:ext cx="650240" cy="650293"/>
          </a:xfrm>
          <a:prstGeom prst="rect">
            <a:avLst/>
          </a:prstGeom>
        </p:spPr>
        <p:txBody>
          <a:bodyPr vert="horz" lIns="0" tIns="0" rIns="0" bIns="0" rtlCol="0" anchor="t" anchorCtr="0"/>
          <a:lstStyle>
            <a:defPPr>
              <a:defRPr lang="en-US"/>
            </a:defPPr>
            <a:lvl1pPr marL="0" algn="l" defTabSz="914400" rtl="0" eaLnBrk="1" latinLnBrk="0" hangingPunct="1">
              <a:defRPr lang="en-US" sz="700" b="0" i="0" kern="1200" spc="0" baseline="0" smtClean="0">
                <a:solidFill>
                  <a:srgbClr val="7F7F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uk-UA" sz="900" dirty="0"/>
          </a:p>
        </p:txBody>
      </p:sp>
      <p:sp>
        <p:nvSpPr>
          <p:cNvPr id="6" name="Title Placeholder 5"/>
          <p:cNvSpPr>
            <a:spLocks noGrp="1"/>
          </p:cNvSpPr>
          <p:nvPr>
            <p:ph type="title"/>
          </p:nvPr>
        </p:nvSpPr>
        <p:spPr>
          <a:xfrm>
            <a:off x="965200" y="1300586"/>
            <a:ext cx="22434550" cy="1968282"/>
          </a:xfrm>
          <a:prstGeom prst="rect">
            <a:avLst/>
          </a:prstGeom>
        </p:spPr>
        <p:txBody>
          <a:bodyPr vert="horz" lIns="91440" tIns="45720" rIns="91440" bIns="45720" rtlCol="0" anchor="b">
            <a:normAutofit/>
          </a:bodyPr>
          <a:lstStyle/>
          <a:p>
            <a:r>
              <a:rPr lang="en-US" dirty="0"/>
              <a:t>Click to edit Master title style</a:t>
            </a:r>
          </a:p>
        </p:txBody>
      </p:sp>
      <p:sp>
        <p:nvSpPr>
          <p:cNvPr id="27" name="Slide Number Placeholder 4"/>
          <p:cNvSpPr>
            <a:spLocks noGrp="1"/>
          </p:cNvSpPr>
          <p:nvPr>
            <p:ph type="sldNum" sz="quarter" idx="4"/>
          </p:nvPr>
        </p:nvSpPr>
        <p:spPr>
          <a:xfrm>
            <a:off x="24492373" y="17907794"/>
            <a:ext cx="650240" cy="650293"/>
          </a:xfrm>
          <a:prstGeom prst="rect">
            <a:avLst/>
          </a:prstGeom>
        </p:spPr>
        <p:txBody>
          <a:bodyPr/>
          <a:lstStyle>
            <a:lvl1pPr>
              <a:defRPr sz="3200"/>
            </a:lvl1pPr>
          </a:lstStyle>
          <a:p>
            <a:fld id="{47547CF9-5B10-D24F-A8D7-45A9778164F7}" type="slidenum">
              <a:rPr lang="uk-UA" smtClean="0"/>
              <a:pPr/>
              <a:t>‹#›</a:t>
            </a:fld>
            <a:endParaRPr lang="uk-UA" dirty="0"/>
          </a:p>
        </p:txBody>
      </p:sp>
      <p:pic>
        <p:nvPicPr>
          <p:cNvPr id="32" name="Picture 31" descr="Text, logo&#10;&#10;Description automatically generated">
            <a:extLst>
              <a:ext uri="{FF2B5EF4-FFF2-40B4-BE49-F238E27FC236}">
                <a16:creationId xmlns:a16="http://schemas.microsoft.com/office/drawing/2014/main" id="{BD97CCAF-5569-46E5-95ED-A6FCDFE512AE}"/>
              </a:ext>
            </a:extLst>
          </p:cNvPr>
          <p:cNvPicPr>
            <a:picLocks noChangeAspect="1"/>
          </p:cNvPicPr>
          <p:nvPr userDrawn="1"/>
        </p:nvPicPr>
        <p:blipFill rotWithShape="1">
          <a:blip r:embed="rId10"/>
          <a:srcRect l="6280" t="14741" r="4813" b="34884"/>
          <a:stretch/>
        </p:blipFill>
        <p:spPr>
          <a:xfrm>
            <a:off x="14531469" y="18035309"/>
            <a:ext cx="9806967" cy="1039091"/>
          </a:xfrm>
          <a:prstGeom prst="rect">
            <a:avLst/>
          </a:prstGeom>
        </p:spPr>
      </p:pic>
    </p:spTree>
    <p:extLst>
      <p:ext uri="{BB962C8B-B14F-4D97-AF65-F5344CB8AC3E}">
        <p14:creationId xmlns:p14="http://schemas.microsoft.com/office/powerpoint/2010/main" val="1686022313"/>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5" r:id="rId4"/>
    <p:sldLayoutId id="2147483678" r:id="rId5"/>
    <p:sldLayoutId id="2147483700" r:id="rId6"/>
    <p:sldLayoutId id="2147483701" r:id="rId7"/>
    <p:sldLayoutId id="2147483702"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5000"/>
        </a:lnSpc>
        <a:spcBef>
          <a:spcPct val="0"/>
        </a:spcBef>
        <a:buNone/>
        <a:defRPr sz="8530" b="1" kern="1200">
          <a:solidFill>
            <a:schemeClr val="tx1">
              <a:lumMod val="50000"/>
            </a:schemeClr>
          </a:solidFill>
          <a:latin typeface="Arial Bold" panose="020B0704020202020204" pitchFamily="34" charset="0"/>
          <a:ea typeface="+mj-ea"/>
          <a:cs typeface="Arial Bold" panose="020B0704020202020204" pitchFamily="34" charset="0"/>
        </a:defRPr>
      </a:lvl1pPr>
    </p:titleStyle>
    <p:bodyStyle>
      <a:lvl1pPr marL="228600" indent="-228600" algn="l" defTabSz="914400" rtl="0" eaLnBrk="1" latinLnBrk="0" hangingPunct="1">
        <a:spcBef>
          <a:spcPts val="1200"/>
        </a:spcBef>
        <a:buClr>
          <a:srgbClr val="4D4D4F"/>
        </a:buClr>
        <a:buSzPct val="120000"/>
        <a:buFont typeface="Arial" pitchFamily="34" charset="0"/>
        <a:buChar char="•"/>
        <a:tabLst>
          <a:tab pos="3998913" algn="r"/>
          <a:tab pos="8229600" algn="r"/>
        </a:tabLst>
        <a:defRPr sz="5200" kern="1200">
          <a:solidFill>
            <a:srgbClr val="4D4D4F"/>
          </a:solidFill>
          <a:latin typeface="+mn-lt"/>
          <a:ea typeface="+mn-ea"/>
          <a:cs typeface="+mn-cs"/>
        </a:defRPr>
      </a:lvl1pPr>
      <a:lvl2pPr marL="457200" indent="-228600" algn="l" defTabSz="914400" rtl="0" eaLnBrk="1" latinLnBrk="0" hangingPunct="1">
        <a:spcBef>
          <a:spcPts val="600"/>
        </a:spcBef>
        <a:buClr>
          <a:srgbClr val="4D4D4F"/>
        </a:buClr>
        <a:buSzPct val="100000"/>
        <a:buFont typeface="Arial" pitchFamily="34" charset="0"/>
        <a:buChar char="–"/>
        <a:defRPr sz="1800" kern="1200">
          <a:solidFill>
            <a:srgbClr val="4D4D4F"/>
          </a:solidFill>
          <a:latin typeface="+mn-lt"/>
          <a:ea typeface="+mn-ea"/>
          <a:cs typeface="+mn-cs"/>
        </a:defRPr>
      </a:lvl2pPr>
      <a:lvl3pPr marL="685800" indent="-228600" algn="l" defTabSz="914400" rtl="0" eaLnBrk="1" latinLnBrk="0" hangingPunct="1">
        <a:spcBef>
          <a:spcPts val="600"/>
        </a:spcBef>
        <a:buClr>
          <a:srgbClr val="4D4D4F"/>
        </a:buClr>
        <a:buSzPct val="100000"/>
        <a:buFont typeface="Arial" pitchFamily="34" charset="0"/>
        <a:buChar char="–"/>
        <a:defRPr sz="1600" kern="1200">
          <a:solidFill>
            <a:srgbClr val="4D4D4F"/>
          </a:solidFill>
          <a:latin typeface="+mn-lt"/>
          <a:ea typeface="+mn-ea"/>
          <a:cs typeface="+mn-cs"/>
        </a:defRPr>
      </a:lvl3pPr>
      <a:lvl4pPr marL="914400" indent="-228600" algn="l" defTabSz="914400" rtl="0" eaLnBrk="1" latinLnBrk="0" hangingPunct="1">
        <a:spcBef>
          <a:spcPts val="600"/>
        </a:spcBef>
        <a:buClr>
          <a:srgbClr val="4D4D4F"/>
        </a:buClr>
        <a:buSzPct val="100000"/>
        <a:buFont typeface="Arial" pitchFamily="34" charset="0"/>
        <a:buChar char="–"/>
        <a:defRPr sz="1600" kern="1200">
          <a:solidFill>
            <a:srgbClr val="4D4D4F"/>
          </a:solidFill>
          <a:latin typeface="+mn-lt"/>
          <a:ea typeface="+mn-ea"/>
          <a:cs typeface="+mn-cs"/>
        </a:defRPr>
      </a:lvl4pPr>
      <a:lvl5pPr marL="1143000" indent="-228600" algn="l" defTabSz="914400" rtl="0" eaLnBrk="1" latinLnBrk="0" hangingPunct="1">
        <a:spcBef>
          <a:spcPts val="600"/>
        </a:spcBef>
        <a:buClr>
          <a:srgbClr val="4D4D4F"/>
        </a:buClr>
        <a:buSzPct val="100000"/>
        <a:buFont typeface="Arial" pitchFamily="34" charset="0"/>
        <a:buChar char="–"/>
        <a:defRPr sz="1600" kern="1200">
          <a:solidFill>
            <a:srgbClr val="4D4D4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30.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32.xml"/><Relationship Id="rId5" Type="http://schemas.openxmlformats.org/officeDocument/2006/relationships/image" Target="../media/image24.png"/><Relationship Id="rId4" Type="http://schemas.openxmlformats.org/officeDocument/2006/relationships/hyperlink" Target="https://www.iluvien.co.uk/prescribing-information"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33.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35.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36.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8.xml"/><Relationship Id="rId7" Type="http://schemas.openxmlformats.org/officeDocument/2006/relationships/image" Target="../media/image3.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803400" y="3201194"/>
            <a:ext cx="17907000" cy="4229220"/>
          </a:xfrm>
        </p:spPr>
        <p:txBody>
          <a:bodyPr anchor="b"/>
          <a:lstStyle/>
          <a:p>
            <a:r>
              <a:rPr lang="en-GB" dirty="0"/>
              <a:t>                  </a:t>
            </a:r>
            <a:br>
              <a:rPr lang="en-GB" dirty="0"/>
            </a:br>
            <a:br>
              <a:rPr lang="en-GB" dirty="0"/>
            </a:br>
            <a:r>
              <a:rPr lang="en-GB" dirty="0"/>
              <a:t>Unmet Medical Needs in Diabetic Macular </a:t>
            </a:r>
            <a:r>
              <a:rPr lang="en-US" dirty="0"/>
              <a:t>Edema</a:t>
            </a:r>
            <a:endParaRPr lang="en-US" sz="9600" dirty="0">
              <a:latin typeface="+mj-lt"/>
            </a:endParaRPr>
          </a:p>
        </p:txBody>
      </p:sp>
      <p:sp>
        <p:nvSpPr>
          <p:cNvPr id="4" name="TextBox 3">
            <a:extLst>
              <a:ext uri="{FF2B5EF4-FFF2-40B4-BE49-F238E27FC236}">
                <a16:creationId xmlns:a16="http://schemas.microsoft.com/office/drawing/2014/main" id="{50EB4E6E-CF12-4A9B-85BB-D02FE9062860}"/>
              </a:ext>
            </a:extLst>
          </p:cNvPr>
          <p:cNvSpPr txBox="1"/>
          <p:nvPr/>
        </p:nvSpPr>
        <p:spPr>
          <a:xfrm>
            <a:off x="965200" y="15164594"/>
            <a:ext cx="13449300" cy="707886"/>
          </a:xfrm>
          <a:prstGeom prst="rect">
            <a:avLst/>
          </a:prstGeom>
          <a:noFill/>
        </p:spPr>
        <p:txBody>
          <a:bodyPr wrap="square">
            <a:spAutoFit/>
          </a:bodyPr>
          <a:lstStyle/>
          <a:p>
            <a:r>
              <a:rPr lang="en-US" sz="4000" dirty="0"/>
              <a:t>Retina/</a:t>
            </a:r>
            <a:r>
              <a:rPr lang="en-US" sz="4000" dirty="0" err="1"/>
              <a:t>Nonpromo</a:t>
            </a:r>
            <a:r>
              <a:rPr lang="en-US" sz="4000" dirty="0"/>
              <a:t>/DME/IN2109137116/26-08-2023</a:t>
            </a:r>
          </a:p>
        </p:txBody>
      </p:sp>
    </p:spTree>
    <p:custDataLst>
      <p:tags r:id="rId1"/>
    </p:custDataLst>
    <p:extLst>
      <p:ext uri="{BB962C8B-B14F-4D97-AF65-F5344CB8AC3E}">
        <p14:creationId xmlns:p14="http://schemas.microsoft.com/office/powerpoint/2010/main" val="2869471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5199" y="1385312"/>
            <a:ext cx="23088601" cy="1968282"/>
          </a:xfrm>
        </p:spPr>
        <p:txBody>
          <a:bodyPr>
            <a:noAutofit/>
          </a:bodyPr>
          <a:lstStyle/>
          <a:p>
            <a:r>
              <a:rPr lang="en-US" sz="7200" dirty="0"/>
              <a:t>Patients with DME experience a high medical burden</a:t>
            </a:r>
            <a:endParaRPr lang="en-US" sz="4000" i="1" dirty="0">
              <a:solidFill>
                <a:srgbClr val="000000"/>
              </a:solidFill>
            </a:endParaRPr>
          </a:p>
        </p:txBody>
      </p:sp>
      <p:sp>
        <p:nvSpPr>
          <p:cNvPr id="6" name="TextBox 5"/>
          <p:cNvSpPr txBox="1"/>
          <p:nvPr/>
        </p:nvSpPr>
        <p:spPr>
          <a:xfrm>
            <a:off x="965200" y="17057926"/>
            <a:ext cx="22108160" cy="738664"/>
          </a:xfrm>
          <a:prstGeom prst="rect">
            <a:avLst/>
          </a:prstGeom>
          <a:noFill/>
        </p:spPr>
        <p:txBody>
          <a:bodyPr wrap="square" lIns="0" tIns="0" rIns="0" bIns="0" rtlCol="0" anchor="b" anchorCtr="0">
            <a:spAutoFit/>
          </a:bodyPr>
          <a:lstStyle>
            <a:defPPr>
              <a:defRPr lang="en-US"/>
            </a:defPPr>
            <a:lvl1pPr>
              <a:defRPr sz="800" i="1"/>
            </a:lvl1pPr>
          </a:lstStyle>
          <a:p>
            <a:r>
              <a:rPr lang="en-US" sz="2400" i="0" dirty="0">
                <a:solidFill>
                  <a:srgbClr val="7F7F7F"/>
                </a:solidFill>
              </a:rPr>
              <a:t>Sivaprasad S, et al. </a:t>
            </a:r>
            <a:r>
              <a:rPr lang="en-US" sz="2400" dirty="0">
                <a:solidFill>
                  <a:srgbClr val="7F7F7F"/>
                </a:solidFill>
              </a:rPr>
              <a:t>Clin Ophthalmol</a:t>
            </a:r>
            <a:r>
              <a:rPr lang="en-US" sz="2400" i="0" dirty="0">
                <a:solidFill>
                  <a:srgbClr val="7F7F7F"/>
                </a:solidFill>
              </a:rPr>
              <a:t>. 2016;24;10:939-946. </a:t>
            </a:r>
          </a:p>
          <a:p>
            <a:endParaRPr lang="en-GB" sz="2400" i="0" dirty="0">
              <a:solidFill>
                <a:srgbClr val="7F7F7F"/>
              </a:solidFill>
            </a:endParaRPr>
          </a:p>
        </p:txBody>
      </p:sp>
      <p:pic>
        <p:nvPicPr>
          <p:cNvPr id="4" name="Picture 3">
            <a:extLst>
              <a:ext uri="{FF2B5EF4-FFF2-40B4-BE49-F238E27FC236}">
                <a16:creationId xmlns:a16="http://schemas.microsoft.com/office/drawing/2014/main" id="{3765AB69-3526-40D5-A9EB-24C5E2B29165}"/>
              </a:ext>
            </a:extLst>
          </p:cNvPr>
          <p:cNvPicPr>
            <a:picLocks noChangeAspect="1"/>
          </p:cNvPicPr>
          <p:nvPr/>
        </p:nvPicPr>
        <p:blipFill>
          <a:blip r:embed="rId4"/>
          <a:stretch>
            <a:fillRect/>
          </a:stretch>
        </p:blipFill>
        <p:spPr>
          <a:xfrm>
            <a:off x="1603545" y="6172994"/>
            <a:ext cx="22802510" cy="8839200"/>
          </a:xfrm>
          <a:prstGeom prst="rect">
            <a:avLst/>
          </a:prstGeom>
        </p:spPr>
      </p:pic>
    </p:spTree>
    <p:custDataLst>
      <p:tags r:id="rId1"/>
    </p:custDataLst>
    <p:extLst>
      <p:ext uri="{BB962C8B-B14F-4D97-AF65-F5344CB8AC3E}">
        <p14:creationId xmlns:p14="http://schemas.microsoft.com/office/powerpoint/2010/main" val="2110324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5199" y="1385312"/>
            <a:ext cx="24177413" cy="1968282"/>
          </a:xfrm>
        </p:spPr>
        <p:txBody>
          <a:bodyPr>
            <a:noAutofit/>
          </a:bodyPr>
          <a:lstStyle/>
          <a:p>
            <a:r>
              <a:rPr lang="en-GB" sz="7200" dirty="0"/>
              <a:t>Patients with DME had significantly poor*scores in the Quality-of-life tests</a:t>
            </a:r>
            <a:endParaRPr lang="en-US" sz="7200" baseline="30000" dirty="0"/>
          </a:p>
        </p:txBody>
      </p:sp>
      <p:sp>
        <p:nvSpPr>
          <p:cNvPr id="221" name="Rectangle 220"/>
          <p:cNvSpPr/>
          <p:nvPr/>
        </p:nvSpPr>
        <p:spPr>
          <a:xfrm>
            <a:off x="994360" y="16139548"/>
            <a:ext cx="23603378" cy="1477328"/>
          </a:xfrm>
          <a:prstGeom prst="rect">
            <a:avLst/>
          </a:prstGeom>
        </p:spPr>
        <p:txBody>
          <a:bodyPr wrap="square" lIns="0" tIns="0" rIns="0" bIns="0" anchor="b">
            <a:spAutoFit/>
          </a:bodyPr>
          <a:lstStyle/>
          <a:p>
            <a:r>
              <a:rPr lang="en-US" sz="2400" dirty="0">
                <a:solidFill>
                  <a:schemeClr val="bg1">
                    <a:lumMod val="50000"/>
                  </a:schemeClr>
                </a:solidFill>
              </a:rPr>
              <a:t>*The DME group had significantly poorer scores versus the type 1 DR group (P&lt;0.01) for 3 subcategories (based on 12 subscales) – general health, quality of vision, and vision-related quality of life. The t-test comparison with the DME treatment group was not statistically significant.           </a:t>
            </a:r>
            <a:br>
              <a:rPr lang="en-US" sz="2400" dirty="0">
                <a:solidFill>
                  <a:schemeClr val="bg1">
                    <a:lumMod val="50000"/>
                  </a:schemeClr>
                </a:solidFill>
              </a:rPr>
            </a:br>
            <a:r>
              <a:rPr lang="en-US" sz="2400" dirty="0">
                <a:solidFill>
                  <a:schemeClr val="bg1">
                    <a:lumMod val="50000"/>
                  </a:schemeClr>
                </a:solidFill>
              </a:rPr>
              <a:t>DME, diabetic macular edema; DR, diabetic retinopathy; n, number of patients; NEI-VFQ-25, National Eye Institute 25-item Visual Function Questionnaire; SE, standard error.</a:t>
            </a:r>
            <a:br>
              <a:rPr lang="en-US" sz="2400" dirty="0">
                <a:solidFill>
                  <a:schemeClr val="bg1">
                    <a:lumMod val="50000"/>
                  </a:schemeClr>
                </a:solidFill>
              </a:rPr>
            </a:br>
            <a:r>
              <a:rPr lang="en-US" sz="2400" dirty="0">
                <a:solidFill>
                  <a:schemeClr val="bg1">
                    <a:lumMod val="50000"/>
                  </a:schemeClr>
                </a:solidFill>
              </a:rPr>
              <a:t>Hariprasad SM, et al. </a:t>
            </a:r>
            <a:r>
              <a:rPr lang="en-US" sz="2400" i="1" dirty="0">
                <a:solidFill>
                  <a:schemeClr val="bg1">
                    <a:lumMod val="50000"/>
                  </a:schemeClr>
                </a:solidFill>
              </a:rPr>
              <a:t>Br J Ophthalmol </a:t>
            </a:r>
            <a:r>
              <a:rPr lang="en-US" sz="2400" dirty="0">
                <a:solidFill>
                  <a:schemeClr val="bg1">
                    <a:lumMod val="50000"/>
                  </a:schemeClr>
                </a:solidFill>
              </a:rPr>
              <a:t>2008;92:89–92.</a:t>
            </a:r>
            <a:endParaRPr lang="en-GB" sz="2400" dirty="0">
              <a:solidFill>
                <a:schemeClr val="bg1">
                  <a:lumMod val="50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1727200" y="5563394"/>
            <a:ext cx="22014938" cy="9214051"/>
          </a:xfrm>
          <a:prstGeom prst="rect">
            <a:avLst/>
          </a:prstGeom>
        </p:spPr>
      </p:pic>
    </p:spTree>
    <p:custDataLst>
      <p:tags r:id="rId1"/>
    </p:custDataLst>
    <p:extLst>
      <p:ext uri="{BB962C8B-B14F-4D97-AF65-F5344CB8AC3E}">
        <p14:creationId xmlns:p14="http://schemas.microsoft.com/office/powerpoint/2010/main" val="3320713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5199" y="1385312"/>
            <a:ext cx="23088601" cy="1968282"/>
          </a:xfrm>
        </p:spPr>
        <p:txBody>
          <a:bodyPr>
            <a:noAutofit/>
          </a:bodyPr>
          <a:lstStyle/>
          <a:p>
            <a:r>
              <a:rPr lang="en-US" sz="7200" dirty="0"/>
              <a:t>Patient compliance is low for DME compared </a:t>
            </a:r>
            <a:br>
              <a:rPr lang="en-US" sz="7200" dirty="0"/>
            </a:br>
            <a:r>
              <a:rPr lang="en-US" sz="7200" dirty="0"/>
              <a:t>with nAMD</a:t>
            </a:r>
            <a:endParaRPr lang="en-US" sz="7200" i="1" baseline="30000" dirty="0">
              <a:solidFill>
                <a:srgbClr val="000000"/>
              </a:solidFill>
            </a:endParaRPr>
          </a:p>
        </p:txBody>
      </p:sp>
      <p:sp>
        <p:nvSpPr>
          <p:cNvPr id="6" name="Rectangle 5"/>
          <p:cNvSpPr/>
          <p:nvPr/>
        </p:nvSpPr>
        <p:spPr>
          <a:xfrm>
            <a:off x="986502" y="16905526"/>
            <a:ext cx="23603378" cy="738664"/>
          </a:xfrm>
          <a:prstGeom prst="rect">
            <a:avLst/>
          </a:prstGeom>
        </p:spPr>
        <p:txBody>
          <a:bodyPr wrap="square" lIns="0" tIns="0" rIns="0" bIns="0" anchor="b">
            <a:spAutoFit/>
          </a:bodyPr>
          <a:lstStyle/>
          <a:p>
            <a:r>
              <a:rPr lang="en-GB" sz="2400" dirty="0">
                <a:solidFill>
                  <a:schemeClr val="bg1">
                    <a:lumMod val="50000"/>
                  </a:schemeClr>
                </a:solidFill>
              </a:rPr>
              <a:t>DME, diabetic macular edema; nAMD, neovascular age-related macular degeneration; US, United States.</a:t>
            </a:r>
            <a:br>
              <a:rPr lang="en-GB" sz="2400" dirty="0">
                <a:solidFill>
                  <a:schemeClr val="bg1">
                    <a:lumMod val="50000"/>
                  </a:schemeClr>
                </a:solidFill>
              </a:rPr>
            </a:br>
            <a:r>
              <a:rPr lang="en-GB" sz="2400" dirty="0">
                <a:solidFill>
                  <a:schemeClr val="bg1">
                    <a:lumMod val="50000"/>
                  </a:schemeClr>
                </a:solidFill>
              </a:rPr>
              <a:t>Jansen ME, et al. </a:t>
            </a:r>
            <a:r>
              <a:rPr lang="en-GB" sz="2400" i="1" dirty="0">
                <a:solidFill>
                  <a:schemeClr val="bg1">
                    <a:lumMod val="50000"/>
                  </a:schemeClr>
                </a:solidFill>
              </a:rPr>
              <a:t>Ophthalmic Surg Lasers Imaging Retina </a:t>
            </a:r>
            <a:r>
              <a:rPr lang="en-GB" sz="2400" dirty="0">
                <a:solidFill>
                  <a:schemeClr val="bg1">
                    <a:lumMod val="50000"/>
                  </a:schemeClr>
                </a:solidFill>
              </a:rPr>
              <a:t>2018;49:186–90.</a:t>
            </a:r>
          </a:p>
        </p:txBody>
      </p:sp>
      <p:pic>
        <p:nvPicPr>
          <p:cNvPr id="4" name="Picture 3">
            <a:extLst>
              <a:ext uri="{FF2B5EF4-FFF2-40B4-BE49-F238E27FC236}">
                <a16:creationId xmlns:a16="http://schemas.microsoft.com/office/drawing/2014/main" id="{DB943117-D635-48C1-BC82-961FCD88AC6A}"/>
              </a:ext>
            </a:extLst>
          </p:cNvPr>
          <p:cNvPicPr>
            <a:picLocks noChangeAspect="1"/>
          </p:cNvPicPr>
          <p:nvPr/>
        </p:nvPicPr>
        <p:blipFill>
          <a:blip r:embed="rId4"/>
          <a:stretch>
            <a:fillRect/>
          </a:stretch>
        </p:blipFill>
        <p:spPr>
          <a:xfrm>
            <a:off x="1785921" y="5563394"/>
            <a:ext cx="21447156" cy="9866196"/>
          </a:xfrm>
          <a:prstGeom prst="rect">
            <a:avLst/>
          </a:prstGeom>
        </p:spPr>
      </p:pic>
    </p:spTree>
    <p:custDataLst>
      <p:tags r:id="rId1"/>
    </p:custDataLst>
    <p:extLst>
      <p:ext uri="{BB962C8B-B14F-4D97-AF65-F5344CB8AC3E}">
        <p14:creationId xmlns:p14="http://schemas.microsoft.com/office/powerpoint/2010/main" val="864122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5199" y="1385312"/>
            <a:ext cx="23088601" cy="1968282"/>
          </a:xfrm>
        </p:spPr>
        <p:txBody>
          <a:bodyPr>
            <a:noAutofit/>
          </a:bodyPr>
          <a:lstStyle/>
          <a:p>
            <a:r>
              <a:rPr lang="en-GB" sz="7200" dirty="0"/>
              <a:t>Treatment*compliance in patients with DME is low</a:t>
            </a:r>
            <a:endParaRPr lang="en-US" sz="7200" i="1" baseline="30000" dirty="0">
              <a:solidFill>
                <a:srgbClr val="000000"/>
              </a:solidFill>
            </a:endParaRPr>
          </a:p>
        </p:txBody>
      </p:sp>
      <p:sp>
        <p:nvSpPr>
          <p:cNvPr id="6" name="Rectangle 5"/>
          <p:cNvSpPr/>
          <p:nvPr/>
        </p:nvSpPr>
        <p:spPr>
          <a:xfrm>
            <a:off x="986502" y="16105307"/>
            <a:ext cx="23603378" cy="1538883"/>
          </a:xfrm>
          <a:prstGeom prst="rect">
            <a:avLst/>
          </a:prstGeom>
        </p:spPr>
        <p:txBody>
          <a:bodyPr wrap="square" lIns="0" tIns="0" rIns="0" bIns="0" anchor="b">
            <a:spAutoFit/>
          </a:bodyPr>
          <a:lstStyle/>
          <a:p>
            <a:r>
              <a:rPr lang="da-DK" altLang="en-US" sz="2000" dirty="0">
                <a:solidFill>
                  <a:schemeClr val="bg1">
                    <a:lumMod val="50000"/>
                  </a:schemeClr>
                </a:solidFill>
              </a:rPr>
              <a:t>*</a:t>
            </a:r>
            <a:r>
              <a:rPr lang="en-US" altLang="en-US" sz="2000" dirty="0">
                <a:solidFill>
                  <a:schemeClr val="bg1">
                    <a:lumMod val="50000"/>
                  </a:schemeClr>
                </a:solidFill>
              </a:rPr>
              <a:t>Anti</a:t>
            </a:r>
            <a:r>
              <a:rPr lang="da-DK" altLang="en-US" sz="2000" dirty="0">
                <a:solidFill>
                  <a:schemeClr val="bg1">
                    <a:lumMod val="50000"/>
                  </a:schemeClr>
                </a:solidFill>
              </a:rPr>
              <a:t>-VEGF treatment. </a:t>
            </a:r>
            <a:br>
              <a:rPr lang="da-DK" altLang="en-US" sz="2000" dirty="0">
                <a:solidFill>
                  <a:schemeClr val="bg1">
                    <a:lumMod val="50000"/>
                  </a:schemeClr>
                </a:solidFill>
              </a:rPr>
            </a:br>
            <a:r>
              <a:rPr lang="da-DK" altLang="en-US" sz="2000" dirty="0">
                <a:solidFill>
                  <a:schemeClr val="bg1">
                    <a:lumMod val="50000"/>
                  </a:schemeClr>
                </a:solidFill>
              </a:rPr>
              <a:t>DME, diabetic macular edema; N, total number of patients; VEGF, vascular endothelial growth factor. </a:t>
            </a:r>
            <a:br>
              <a:rPr lang="da-DK" altLang="en-US" sz="2000" dirty="0">
                <a:solidFill>
                  <a:schemeClr val="bg1">
                    <a:lumMod val="50000"/>
                  </a:schemeClr>
                </a:solidFill>
              </a:rPr>
            </a:br>
            <a:r>
              <a:rPr lang="da-DK" altLang="en-US" sz="2000" dirty="0">
                <a:solidFill>
                  <a:schemeClr val="bg1">
                    <a:lumMod val="50000"/>
                  </a:schemeClr>
                </a:solidFill>
              </a:rPr>
              <a:t>1. Kiss S, et al. </a:t>
            </a:r>
            <a:r>
              <a:rPr lang="da-DK" altLang="en-US" sz="2000" i="1" dirty="0">
                <a:solidFill>
                  <a:schemeClr val="bg1">
                    <a:lumMod val="50000"/>
                  </a:schemeClr>
                </a:solidFill>
              </a:rPr>
              <a:t>Clinical Ophthalmol </a:t>
            </a:r>
            <a:r>
              <a:rPr lang="da-DK" altLang="en-US" sz="2000" dirty="0">
                <a:solidFill>
                  <a:schemeClr val="bg1">
                    <a:lumMod val="50000"/>
                  </a:schemeClr>
                </a:solidFill>
              </a:rPr>
              <a:t>2014;8:1611–21 [Compliant – Patients </a:t>
            </a:r>
            <a:r>
              <a:rPr lang="en-US" altLang="en-US" sz="2000" dirty="0">
                <a:solidFill>
                  <a:schemeClr val="bg1">
                    <a:lumMod val="50000"/>
                  </a:schemeClr>
                </a:solidFill>
              </a:rPr>
              <a:t>received 3 or more bevacizumab injections in the first 4 months of treatment]</a:t>
            </a:r>
            <a:r>
              <a:rPr lang="da-DK" altLang="en-US" sz="2000" dirty="0">
                <a:solidFill>
                  <a:schemeClr val="bg1">
                    <a:lumMod val="50000"/>
                  </a:schemeClr>
                </a:solidFill>
              </a:rPr>
              <a:t>; 2. Jiang S, et al. </a:t>
            </a:r>
            <a:r>
              <a:rPr lang="da-DK" altLang="en-US" sz="2000" i="1" dirty="0">
                <a:solidFill>
                  <a:schemeClr val="bg1">
                    <a:lumMod val="50000"/>
                  </a:schemeClr>
                </a:solidFill>
              </a:rPr>
              <a:t>J Manag Care Spec Pharm</a:t>
            </a:r>
            <a:r>
              <a:rPr lang="da-DK" altLang="en-US" sz="2000" dirty="0">
                <a:solidFill>
                  <a:schemeClr val="bg1">
                    <a:lumMod val="50000"/>
                  </a:schemeClr>
                </a:solidFill>
              </a:rPr>
              <a:t> 2015;21:735–41 [Noncompliant – Patients </a:t>
            </a:r>
            <a:r>
              <a:rPr lang="en-US" altLang="en-US" sz="2000" dirty="0">
                <a:solidFill>
                  <a:schemeClr val="bg1">
                    <a:lumMod val="50000"/>
                  </a:schemeClr>
                </a:solidFill>
              </a:rPr>
              <a:t>with less than 3 treatments during the first-year of follow-up]</a:t>
            </a:r>
            <a:r>
              <a:rPr lang="da-DK" altLang="en-US" sz="2000" dirty="0">
                <a:solidFill>
                  <a:schemeClr val="bg1">
                    <a:lumMod val="50000"/>
                  </a:schemeClr>
                </a:solidFill>
              </a:rPr>
              <a:t>; 3. Mitchell P, et al. Results presented at: EURETINA 2017 Congress; September 7–10, 2017; Barcelona, Spain [Compliant – Loading dose - </a:t>
            </a:r>
            <a:r>
              <a:rPr lang="en-US" sz="2000" dirty="0">
                <a:solidFill>
                  <a:schemeClr val="bg1">
                    <a:lumMod val="50000"/>
                  </a:schemeClr>
                </a:solidFill>
              </a:rPr>
              <a:t>3 initial consecutive injections at 4 weekly intervals; LUMINOUS is a prospective, open-label, observational study].</a:t>
            </a:r>
            <a:r>
              <a:rPr lang="da-DK" altLang="en-US" sz="2000" dirty="0">
                <a:solidFill>
                  <a:schemeClr val="bg1">
                    <a:lumMod val="50000"/>
                  </a:schemeClr>
                </a:solidFill>
              </a:rPr>
              <a:t> </a:t>
            </a:r>
          </a:p>
        </p:txBody>
      </p:sp>
      <p:pic>
        <p:nvPicPr>
          <p:cNvPr id="2" name="Picture 1"/>
          <p:cNvPicPr>
            <a:picLocks noChangeAspect="1"/>
          </p:cNvPicPr>
          <p:nvPr/>
        </p:nvPicPr>
        <p:blipFill>
          <a:blip r:embed="rId4"/>
          <a:stretch>
            <a:fillRect/>
          </a:stretch>
        </p:blipFill>
        <p:spPr>
          <a:xfrm>
            <a:off x="1730655" y="5868194"/>
            <a:ext cx="22548290" cy="8890993"/>
          </a:xfrm>
          <a:prstGeom prst="rect">
            <a:avLst/>
          </a:prstGeom>
        </p:spPr>
      </p:pic>
    </p:spTree>
    <p:custDataLst>
      <p:tags r:id="rId1"/>
    </p:custDataLst>
    <p:extLst>
      <p:ext uri="{BB962C8B-B14F-4D97-AF65-F5344CB8AC3E}">
        <p14:creationId xmlns:p14="http://schemas.microsoft.com/office/powerpoint/2010/main" val="2945194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5199" y="1385312"/>
            <a:ext cx="24177413" cy="1968282"/>
          </a:xfrm>
        </p:spPr>
        <p:txBody>
          <a:bodyPr>
            <a:noAutofit/>
          </a:bodyPr>
          <a:lstStyle/>
          <a:p>
            <a:r>
              <a:rPr lang="en-US" sz="7200" dirty="0"/>
              <a:t>Comorbidities and loss of productive time are contributors to patient non-compliance</a:t>
            </a:r>
            <a:endParaRPr lang="en-US" sz="7200" baseline="30000" dirty="0"/>
          </a:p>
        </p:txBody>
      </p:sp>
      <p:sp>
        <p:nvSpPr>
          <p:cNvPr id="58" name="Rectangle 57"/>
          <p:cNvSpPr/>
          <p:nvPr/>
        </p:nvSpPr>
        <p:spPr>
          <a:xfrm>
            <a:off x="994360" y="16077992"/>
            <a:ext cx="23603378" cy="1538883"/>
          </a:xfrm>
          <a:prstGeom prst="rect">
            <a:avLst/>
          </a:prstGeom>
        </p:spPr>
        <p:txBody>
          <a:bodyPr wrap="square" lIns="0" tIns="0" rIns="0" bIns="0" anchor="b">
            <a:spAutoFit/>
          </a:bodyPr>
          <a:lstStyle/>
          <a:p>
            <a:r>
              <a:rPr lang="en-GB" sz="2000" baseline="30000" dirty="0"/>
              <a:t>a</a:t>
            </a:r>
            <a:r>
              <a:rPr lang="en-US" sz="2000" dirty="0"/>
              <a:t>The most common self-reported barrier to follow-up cited by patients was long waiting times in clinic (46.4% [97 of 209]), followed by other medical/physical conditions (35.9% [75 of 209]), forgot to come to clinic (28.2% [59 of 209]) and inability to leave work (9.1% [19 of 209]) </a:t>
            </a:r>
            <a:br>
              <a:rPr lang="en-GB" sz="2000" dirty="0"/>
            </a:br>
            <a:r>
              <a:rPr lang="en-GB" sz="2000" dirty="0"/>
              <a:t>*Noncompliance is </a:t>
            </a:r>
            <a:r>
              <a:rPr lang="en-US" sz="2000" dirty="0"/>
              <a:t>defined as failure to attend ≥80% of the scheduled appointments or failure to reschedule missed or patient-canceled appointments within 1 month of the desired follow-up, with a reminder call.</a:t>
            </a:r>
            <a:br>
              <a:rPr lang="en-US" sz="2000" dirty="0"/>
            </a:br>
            <a:r>
              <a:rPr lang="en-US" sz="2000" dirty="0"/>
              <a:t>CI, confidence interval; HbA1c, glycated hemoglobin; N, total number of patients.</a:t>
            </a:r>
            <a:br>
              <a:rPr lang="en-GB" sz="2000" dirty="0"/>
            </a:br>
            <a:r>
              <a:rPr lang="en-GB" sz="2000" dirty="0"/>
              <a:t>Lu AJ, et al. </a:t>
            </a:r>
            <a:r>
              <a:rPr lang="en-GB" sz="2000" i="1" dirty="0"/>
              <a:t>Ophthalmic Surg Lasers Imaging Retina </a:t>
            </a:r>
            <a:r>
              <a:rPr lang="en-GB" sz="2000" dirty="0"/>
              <a:t>2019;50:99–105.</a:t>
            </a:r>
          </a:p>
        </p:txBody>
      </p:sp>
      <p:pic>
        <p:nvPicPr>
          <p:cNvPr id="2" name="Picture 1"/>
          <p:cNvPicPr>
            <a:picLocks noChangeAspect="1"/>
          </p:cNvPicPr>
          <p:nvPr/>
        </p:nvPicPr>
        <p:blipFill>
          <a:blip r:embed="rId4"/>
          <a:stretch>
            <a:fillRect/>
          </a:stretch>
        </p:blipFill>
        <p:spPr>
          <a:xfrm>
            <a:off x="1525369" y="5487194"/>
            <a:ext cx="23072369" cy="9144000"/>
          </a:xfrm>
          <a:prstGeom prst="rect">
            <a:avLst/>
          </a:prstGeom>
        </p:spPr>
      </p:pic>
    </p:spTree>
    <p:custDataLst>
      <p:tags r:id="rId1"/>
    </p:custDataLst>
    <p:extLst>
      <p:ext uri="{BB962C8B-B14F-4D97-AF65-F5344CB8AC3E}">
        <p14:creationId xmlns:p14="http://schemas.microsoft.com/office/powerpoint/2010/main" val="3795348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5199" y="1385312"/>
            <a:ext cx="23088601" cy="1968282"/>
          </a:xfrm>
        </p:spPr>
        <p:txBody>
          <a:bodyPr>
            <a:noAutofit/>
          </a:bodyPr>
          <a:lstStyle/>
          <a:p>
            <a:r>
              <a:rPr lang="en-GB" sz="7200" dirty="0"/>
              <a:t>Treatment compliance directly affects VA gains in patients with DME</a:t>
            </a:r>
            <a:endParaRPr lang="en-US" sz="4000" i="1" dirty="0">
              <a:solidFill>
                <a:srgbClr val="000000"/>
              </a:solidFill>
            </a:endParaRPr>
          </a:p>
        </p:txBody>
      </p:sp>
      <p:sp>
        <p:nvSpPr>
          <p:cNvPr id="6" name="Rectangle 5"/>
          <p:cNvSpPr/>
          <p:nvPr/>
        </p:nvSpPr>
        <p:spPr>
          <a:xfrm>
            <a:off x="986502" y="16536195"/>
            <a:ext cx="23603378" cy="1107996"/>
          </a:xfrm>
          <a:prstGeom prst="rect">
            <a:avLst/>
          </a:prstGeom>
        </p:spPr>
        <p:txBody>
          <a:bodyPr wrap="square" lIns="0" tIns="0" rIns="0" bIns="0" anchor="b">
            <a:spAutoFit/>
          </a:bodyPr>
          <a:lstStyle/>
          <a:p>
            <a:r>
              <a:rPr lang="en-GB" sz="2400" baseline="30000" dirty="0">
                <a:solidFill>
                  <a:schemeClr val="bg1">
                    <a:lumMod val="50000"/>
                  </a:schemeClr>
                </a:solidFill>
              </a:rPr>
              <a:t>a</a:t>
            </a:r>
            <a:r>
              <a:rPr lang="en-GB" sz="2400" dirty="0">
                <a:solidFill>
                  <a:schemeClr val="bg1">
                    <a:lumMod val="50000"/>
                  </a:schemeClr>
                </a:solidFill>
              </a:rPr>
              <a:t>Absence of more than 100 days of therapy was determined as a therapy break-off.</a:t>
            </a:r>
            <a:br>
              <a:rPr lang="en-GB" sz="2400" dirty="0">
                <a:solidFill>
                  <a:schemeClr val="bg1">
                    <a:lumMod val="50000"/>
                  </a:schemeClr>
                </a:solidFill>
              </a:rPr>
            </a:br>
            <a:r>
              <a:rPr lang="en-GB" sz="2400" dirty="0">
                <a:solidFill>
                  <a:schemeClr val="bg1">
                    <a:lumMod val="50000"/>
                  </a:schemeClr>
                </a:solidFill>
              </a:rPr>
              <a:t>DME, diabetic macular edema; ETDRS, Early Treatment Diabetic Retinopathy Study; N, total number of patients; n, number of patients; VA, visual acuity.</a:t>
            </a:r>
            <a:br>
              <a:rPr lang="en-GB" sz="2400" dirty="0">
                <a:solidFill>
                  <a:schemeClr val="bg1">
                    <a:lumMod val="50000"/>
                  </a:schemeClr>
                </a:solidFill>
              </a:rPr>
            </a:br>
            <a:r>
              <a:rPr lang="en-GB" sz="2400" dirty="0">
                <a:solidFill>
                  <a:schemeClr val="bg1">
                    <a:lumMod val="50000"/>
                  </a:schemeClr>
                </a:solidFill>
              </a:rPr>
              <a:t>Weiss M, et al. </a:t>
            </a:r>
            <a:r>
              <a:rPr lang="en-GB" sz="2400" i="1" dirty="0">
                <a:solidFill>
                  <a:schemeClr val="bg1">
                    <a:lumMod val="50000"/>
                  </a:schemeClr>
                </a:solidFill>
              </a:rPr>
              <a:t>Retina </a:t>
            </a:r>
            <a:r>
              <a:rPr lang="en-GB" sz="2400" dirty="0">
                <a:solidFill>
                  <a:schemeClr val="bg1">
                    <a:lumMod val="50000"/>
                  </a:schemeClr>
                </a:solidFill>
              </a:rPr>
              <a:t>2018;38:2293–300.</a:t>
            </a:r>
            <a:endParaRPr lang="en-US" sz="2400" dirty="0">
              <a:solidFill>
                <a:schemeClr val="bg1">
                  <a:lumMod val="50000"/>
                </a:schemeClr>
              </a:solidFill>
            </a:endParaRPr>
          </a:p>
        </p:txBody>
      </p:sp>
      <p:pic>
        <p:nvPicPr>
          <p:cNvPr id="2" name="Picture 1"/>
          <p:cNvPicPr>
            <a:picLocks noChangeAspect="1"/>
          </p:cNvPicPr>
          <p:nvPr/>
        </p:nvPicPr>
        <p:blipFill>
          <a:blip r:embed="rId4"/>
          <a:stretch>
            <a:fillRect/>
          </a:stretch>
        </p:blipFill>
        <p:spPr>
          <a:xfrm>
            <a:off x="1325568" y="5868194"/>
            <a:ext cx="22728232" cy="8624264"/>
          </a:xfrm>
          <a:prstGeom prst="rect">
            <a:avLst/>
          </a:prstGeom>
        </p:spPr>
      </p:pic>
    </p:spTree>
    <p:custDataLst>
      <p:tags r:id="rId1"/>
    </p:custDataLst>
    <p:extLst>
      <p:ext uri="{BB962C8B-B14F-4D97-AF65-F5344CB8AC3E}">
        <p14:creationId xmlns:p14="http://schemas.microsoft.com/office/powerpoint/2010/main" val="2498893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5199" y="1385312"/>
            <a:ext cx="23088601" cy="1968282"/>
          </a:xfrm>
        </p:spPr>
        <p:txBody>
          <a:bodyPr>
            <a:noAutofit/>
          </a:bodyPr>
          <a:lstStyle/>
          <a:p>
            <a:r>
              <a:rPr lang="en-US" sz="7200" dirty="0"/>
              <a:t>Noncompliance results in a &gt;10x higher rate of significant vision loss in the real world</a:t>
            </a:r>
            <a:endParaRPr lang="en-US" sz="4000" i="1" dirty="0">
              <a:solidFill>
                <a:srgbClr val="000000"/>
              </a:solidFill>
            </a:endParaRPr>
          </a:p>
        </p:txBody>
      </p:sp>
      <p:sp>
        <p:nvSpPr>
          <p:cNvPr id="6" name="Rectangle 5"/>
          <p:cNvSpPr/>
          <p:nvPr/>
        </p:nvSpPr>
        <p:spPr>
          <a:xfrm>
            <a:off x="986502" y="17274858"/>
            <a:ext cx="23603378" cy="369332"/>
          </a:xfrm>
          <a:prstGeom prst="rect">
            <a:avLst/>
          </a:prstGeom>
        </p:spPr>
        <p:txBody>
          <a:bodyPr wrap="square" lIns="0" tIns="0" rIns="0" bIns="0" anchor="b">
            <a:spAutoFit/>
          </a:bodyPr>
          <a:lstStyle/>
          <a:p>
            <a:r>
              <a:rPr lang="en-GB" sz="2400" dirty="0">
                <a:solidFill>
                  <a:schemeClr val="bg1">
                    <a:lumMod val="50000"/>
                  </a:schemeClr>
                </a:solidFill>
              </a:rPr>
              <a:t>Ehlken C, et al. </a:t>
            </a:r>
            <a:r>
              <a:rPr lang="en-GB" sz="2400" i="1" dirty="0">
                <a:solidFill>
                  <a:schemeClr val="bg1">
                    <a:lumMod val="50000"/>
                  </a:schemeClr>
                </a:solidFill>
              </a:rPr>
              <a:t>Clin Ophthalmol.</a:t>
            </a:r>
            <a:r>
              <a:rPr lang="en-GB" sz="2400" dirty="0">
                <a:solidFill>
                  <a:schemeClr val="bg1">
                    <a:lumMod val="50000"/>
                  </a:schemeClr>
                </a:solidFill>
              </a:rPr>
              <a:t> 2018;12:13-20. </a:t>
            </a:r>
          </a:p>
        </p:txBody>
      </p:sp>
      <p:pic>
        <p:nvPicPr>
          <p:cNvPr id="4" name="Picture 3"/>
          <p:cNvPicPr>
            <a:picLocks noChangeAspect="1"/>
          </p:cNvPicPr>
          <p:nvPr/>
        </p:nvPicPr>
        <p:blipFill>
          <a:blip r:embed="rId4"/>
          <a:stretch>
            <a:fillRect/>
          </a:stretch>
        </p:blipFill>
        <p:spPr>
          <a:xfrm>
            <a:off x="1602782" y="5930560"/>
            <a:ext cx="22468867" cy="9310234"/>
          </a:xfrm>
          <a:prstGeom prst="rect">
            <a:avLst/>
          </a:prstGeom>
        </p:spPr>
      </p:pic>
    </p:spTree>
    <p:custDataLst>
      <p:tags r:id="rId1"/>
    </p:custDataLst>
    <p:extLst>
      <p:ext uri="{BB962C8B-B14F-4D97-AF65-F5344CB8AC3E}">
        <p14:creationId xmlns:p14="http://schemas.microsoft.com/office/powerpoint/2010/main" val="2645488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5199" y="1385312"/>
            <a:ext cx="23088601" cy="1968282"/>
          </a:xfrm>
        </p:spPr>
        <p:txBody>
          <a:bodyPr>
            <a:noAutofit/>
          </a:bodyPr>
          <a:lstStyle/>
          <a:p>
            <a:r>
              <a:rPr lang="en-US" sz="7200" dirty="0"/>
              <a:t>Real-world evidence shows poor visual outcomes </a:t>
            </a:r>
            <a:br>
              <a:rPr lang="en-US" sz="7200" dirty="0"/>
            </a:br>
            <a:r>
              <a:rPr lang="en-US" sz="7200" dirty="0"/>
              <a:t>with a smaller number of injections, indicating </a:t>
            </a:r>
            <a:br>
              <a:rPr lang="en-US" sz="7200" dirty="0"/>
            </a:br>
            <a:r>
              <a:rPr lang="en-US" sz="7200" dirty="0"/>
              <a:t>undertreatment</a:t>
            </a:r>
            <a:endParaRPr lang="en-US" sz="4000" i="1" dirty="0">
              <a:solidFill>
                <a:srgbClr val="000000"/>
              </a:solidFill>
            </a:endParaRPr>
          </a:p>
        </p:txBody>
      </p:sp>
      <p:sp>
        <p:nvSpPr>
          <p:cNvPr id="6" name="Rectangle 5"/>
          <p:cNvSpPr/>
          <p:nvPr/>
        </p:nvSpPr>
        <p:spPr>
          <a:xfrm>
            <a:off x="986502" y="15428200"/>
            <a:ext cx="23603378" cy="2215991"/>
          </a:xfrm>
          <a:prstGeom prst="rect">
            <a:avLst/>
          </a:prstGeom>
        </p:spPr>
        <p:txBody>
          <a:bodyPr wrap="square" lIns="0" tIns="0" rIns="0" bIns="0" anchor="b">
            <a:spAutoFit/>
          </a:bodyPr>
          <a:lstStyle/>
          <a:p>
            <a:r>
              <a:rPr lang="en-US" sz="1800" dirty="0">
                <a:solidFill>
                  <a:schemeClr val="bg1">
                    <a:lumMod val="50000"/>
                  </a:schemeClr>
                </a:solidFill>
              </a:rPr>
              <a:t>All values are presented as mean change in VA (ETDRS letters) from baseline for the respective studies. aPooled data for RISE and RIDE studies ( BCVA data at Month 12  for 0.5 mg ranibizumab and mean number of injections by first 12-month treatment); bData presented for month 12; cVA at month 5; dMean number of injections for study duration – month 18. *For ranibizumab 0.5 mg + deferred laser. For RETAIN, T&amp;E data are included (month 24)*For ranibizumab 0.5 mg + deferred laser. For RETAIN, T&amp;E data are included</a:t>
            </a:r>
            <a:r>
              <a:rPr lang="en-GB" sz="1800" dirty="0">
                <a:solidFill>
                  <a:schemeClr val="bg1">
                    <a:lumMod val="50000"/>
                  </a:schemeClr>
                </a:solidFill>
              </a:rPr>
              <a:t> (month 24).</a:t>
            </a:r>
            <a:br>
              <a:rPr lang="en-GB" sz="1800" dirty="0">
                <a:solidFill>
                  <a:schemeClr val="bg1">
                    <a:lumMod val="50000"/>
                  </a:schemeClr>
                </a:solidFill>
              </a:rPr>
            </a:br>
            <a:r>
              <a:rPr lang="en-GB" sz="1800" dirty="0">
                <a:solidFill>
                  <a:schemeClr val="bg1">
                    <a:lumMod val="50000"/>
                  </a:schemeClr>
                </a:solidFill>
              </a:rPr>
              <a:t>BCVA, best-corrected visual acuity; ETDRS, Early Treatment Diabetic Retinopathy Study; T&amp;E, treat-and-extend; VA, visual acuity; 2q8w, twice every 8 weeks.</a:t>
            </a:r>
            <a:br>
              <a:rPr lang="en-GB" sz="1800" dirty="0">
                <a:solidFill>
                  <a:schemeClr val="bg1">
                    <a:lumMod val="50000"/>
                  </a:schemeClr>
                </a:solidFill>
              </a:rPr>
            </a:br>
            <a:r>
              <a:rPr lang="en-GB" sz="1800" dirty="0">
                <a:solidFill>
                  <a:schemeClr val="bg1">
                    <a:lumMod val="50000"/>
                  </a:schemeClr>
                </a:solidFill>
              </a:rPr>
              <a:t>1.</a:t>
            </a:r>
            <a:r>
              <a:rPr lang="da-DK" sz="1800" dirty="0">
                <a:solidFill>
                  <a:schemeClr val="bg1">
                    <a:lumMod val="50000"/>
                  </a:schemeClr>
                </a:solidFill>
              </a:rPr>
              <a:t>Brown DM, et al. </a:t>
            </a:r>
            <a:r>
              <a:rPr lang="da-DK" sz="1800" i="1" dirty="0">
                <a:solidFill>
                  <a:schemeClr val="bg1">
                    <a:lumMod val="50000"/>
                  </a:schemeClr>
                </a:solidFill>
              </a:rPr>
              <a:t>Ophthalmology </a:t>
            </a:r>
            <a:r>
              <a:rPr lang="da-DK" sz="1800" dirty="0">
                <a:solidFill>
                  <a:schemeClr val="bg1">
                    <a:lumMod val="50000"/>
                  </a:schemeClr>
                </a:solidFill>
              </a:rPr>
              <a:t>2013;120:2013–22;</a:t>
            </a:r>
            <a:r>
              <a:rPr lang="en-GB" sz="1800" dirty="0">
                <a:solidFill>
                  <a:schemeClr val="bg1">
                    <a:lumMod val="50000"/>
                  </a:schemeClr>
                </a:solidFill>
              </a:rPr>
              <a:t> 2. Elman MJ, et al. </a:t>
            </a:r>
            <a:r>
              <a:rPr lang="en-GB" sz="1800" i="1" dirty="0">
                <a:solidFill>
                  <a:schemeClr val="bg1">
                    <a:lumMod val="50000"/>
                  </a:schemeClr>
                </a:solidFill>
              </a:rPr>
              <a:t>Ophthalmology</a:t>
            </a:r>
            <a:r>
              <a:rPr lang="en-GB" sz="1800" dirty="0">
                <a:solidFill>
                  <a:schemeClr val="bg1">
                    <a:lumMod val="50000"/>
                  </a:schemeClr>
                </a:solidFill>
              </a:rPr>
              <a:t> 2010;117:1064–77; 3. Elman MJ, et al. </a:t>
            </a:r>
            <a:r>
              <a:rPr lang="en-GB" sz="1800" i="1" dirty="0">
                <a:solidFill>
                  <a:schemeClr val="bg1">
                    <a:lumMod val="50000"/>
                  </a:schemeClr>
                </a:solidFill>
              </a:rPr>
              <a:t>Ophthalmology</a:t>
            </a:r>
            <a:r>
              <a:rPr lang="en-GB" sz="1800" dirty="0">
                <a:solidFill>
                  <a:schemeClr val="bg1">
                    <a:lumMod val="50000"/>
                  </a:schemeClr>
                </a:solidFill>
              </a:rPr>
              <a:t> 2011;118:609</a:t>
            </a:r>
            <a:r>
              <a:rPr lang="en-US" sz="1800" dirty="0">
                <a:solidFill>
                  <a:schemeClr val="bg1">
                    <a:lumMod val="50000"/>
                  </a:schemeClr>
                </a:solidFill>
              </a:rPr>
              <a:t>–</a:t>
            </a:r>
            <a:r>
              <a:rPr lang="en-GB" sz="1800" dirty="0">
                <a:solidFill>
                  <a:schemeClr val="bg1">
                    <a:lumMod val="50000"/>
                  </a:schemeClr>
                </a:solidFill>
              </a:rPr>
              <a:t>14; 4. Elman MJ, et al. </a:t>
            </a:r>
            <a:r>
              <a:rPr lang="en-GB" sz="1800" i="1" dirty="0">
                <a:solidFill>
                  <a:schemeClr val="bg1">
                    <a:lumMod val="50000"/>
                  </a:schemeClr>
                </a:solidFill>
              </a:rPr>
              <a:t>Ophthalmology</a:t>
            </a:r>
            <a:r>
              <a:rPr lang="en-GB" sz="1800" dirty="0">
                <a:solidFill>
                  <a:schemeClr val="bg1">
                    <a:lumMod val="50000"/>
                  </a:schemeClr>
                </a:solidFill>
              </a:rPr>
              <a:t> 2012;119:2312–8; 5. Elman MJ, et al. </a:t>
            </a:r>
            <a:r>
              <a:rPr lang="en-US" sz="1800" i="1" dirty="0">
                <a:solidFill>
                  <a:schemeClr val="bg1">
                    <a:lumMod val="50000"/>
                  </a:schemeClr>
                </a:solidFill>
              </a:rPr>
              <a:t>Ophthalmology</a:t>
            </a:r>
            <a:r>
              <a:rPr lang="en-US" sz="1800" dirty="0">
                <a:solidFill>
                  <a:schemeClr val="bg1">
                    <a:lumMod val="50000"/>
                  </a:schemeClr>
                </a:solidFill>
              </a:rPr>
              <a:t> </a:t>
            </a:r>
            <a:r>
              <a:rPr lang="en-GB" sz="1800" dirty="0">
                <a:solidFill>
                  <a:schemeClr val="bg1">
                    <a:lumMod val="50000"/>
                  </a:schemeClr>
                </a:solidFill>
              </a:rPr>
              <a:t>2015;122:375–81; 6. Schmidt-Erfurth U, et al. </a:t>
            </a:r>
            <a:r>
              <a:rPr lang="en-GB" sz="1800" i="1" dirty="0">
                <a:solidFill>
                  <a:schemeClr val="bg1">
                    <a:lumMod val="50000"/>
                  </a:schemeClr>
                </a:solidFill>
              </a:rPr>
              <a:t>Ophthalmology </a:t>
            </a:r>
            <a:r>
              <a:rPr lang="en-GB" sz="1800" dirty="0">
                <a:solidFill>
                  <a:schemeClr val="bg1">
                    <a:lumMod val="50000"/>
                  </a:schemeClr>
                </a:solidFill>
              </a:rPr>
              <a:t>2014;121:1045–53; 7. Ishibashi T, et al. </a:t>
            </a:r>
            <a:r>
              <a:rPr lang="en-GB" sz="1800" i="1" dirty="0">
                <a:solidFill>
                  <a:schemeClr val="bg1">
                    <a:lumMod val="50000"/>
                  </a:schemeClr>
                </a:solidFill>
              </a:rPr>
              <a:t>Ophthalmology </a:t>
            </a:r>
            <a:r>
              <a:rPr lang="en-GB" sz="1800" dirty="0">
                <a:solidFill>
                  <a:schemeClr val="bg1">
                    <a:lumMod val="50000"/>
                  </a:schemeClr>
                </a:solidFill>
              </a:rPr>
              <a:t>2015;122:1402–159; 8. Li X, et al. </a:t>
            </a:r>
            <a:r>
              <a:rPr lang="en-US" sz="1800" i="1" dirty="0">
                <a:solidFill>
                  <a:schemeClr val="bg1">
                    <a:lumMod val="50000"/>
                  </a:schemeClr>
                </a:solidFill>
              </a:rPr>
              <a:t>Graefes Arch Clin Exp Ophthalmol </a:t>
            </a:r>
            <a:r>
              <a:rPr lang="en-US" sz="1800" dirty="0">
                <a:solidFill>
                  <a:schemeClr val="bg1">
                    <a:lumMod val="50000"/>
                  </a:schemeClr>
                </a:solidFill>
              </a:rPr>
              <a:t>2019;257:529–41;  9. Prünte C, et al</a:t>
            </a:r>
            <a:r>
              <a:rPr lang="en-US" sz="1800" i="1" dirty="0">
                <a:solidFill>
                  <a:schemeClr val="bg1">
                    <a:lumMod val="50000"/>
                  </a:schemeClr>
                </a:solidFill>
              </a:rPr>
              <a:t>. Br J Ophthalmol </a:t>
            </a:r>
            <a:r>
              <a:rPr lang="en-US" sz="1800" dirty="0">
                <a:solidFill>
                  <a:schemeClr val="bg1">
                    <a:lumMod val="50000"/>
                  </a:schemeClr>
                </a:solidFill>
              </a:rPr>
              <a:t>2016;100:787–95; 10. Korobelnik JF, et al</a:t>
            </a:r>
            <a:r>
              <a:rPr lang="en-US" sz="1800" i="1" dirty="0">
                <a:solidFill>
                  <a:schemeClr val="bg1">
                    <a:lumMod val="50000"/>
                  </a:schemeClr>
                </a:solidFill>
              </a:rPr>
              <a:t>. Ophthalmology</a:t>
            </a:r>
            <a:r>
              <a:rPr lang="en-US" sz="1800" dirty="0">
                <a:solidFill>
                  <a:schemeClr val="bg1">
                    <a:lumMod val="50000"/>
                  </a:schemeClr>
                </a:solidFill>
              </a:rPr>
              <a:t> 2014;121:2247–54; 11. Mitchell P, et al. </a:t>
            </a:r>
            <a:r>
              <a:rPr lang="da-DK" altLang="en-US" sz="1800" dirty="0">
                <a:solidFill>
                  <a:schemeClr val="bg1">
                    <a:lumMod val="50000"/>
                  </a:schemeClr>
                </a:solidFill>
              </a:rPr>
              <a:t>Results presented at: EURETINA 2017 Congress; September 7–10, 2017; Barcelona, Spain; </a:t>
            </a:r>
            <a:r>
              <a:rPr lang="en-US" sz="1800" dirty="0">
                <a:solidFill>
                  <a:schemeClr val="bg1">
                    <a:lumMod val="50000"/>
                  </a:schemeClr>
                </a:solidFill>
              </a:rPr>
              <a:t>12. Menchini U, et al</a:t>
            </a:r>
            <a:r>
              <a:rPr lang="en-US" sz="1800" i="1" dirty="0">
                <a:solidFill>
                  <a:schemeClr val="bg1">
                    <a:lumMod val="50000"/>
                  </a:schemeClr>
                </a:solidFill>
              </a:rPr>
              <a:t>. J Ophthalmol </a:t>
            </a:r>
            <a:r>
              <a:rPr lang="en-US" sz="1800" dirty="0">
                <a:solidFill>
                  <a:schemeClr val="bg1">
                    <a:lumMod val="50000"/>
                  </a:schemeClr>
                </a:solidFill>
              </a:rPr>
              <a:t>2015. Article ID: 324841; 13. Ziemssen F, et al</a:t>
            </a:r>
            <a:r>
              <a:rPr lang="en-US" sz="1800" i="1" dirty="0">
                <a:solidFill>
                  <a:schemeClr val="bg1">
                    <a:lumMod val="50000"/>
                  </a:schemeClr>
                </a:solidFill>
              </a:rPr>
              <a:t>. Diabetes Ther </a:t>
            </a:r>
            <a:r>
              <a:rPr lang="en-US" sz="1800" dirty="0">
                <a:solidFill>
                  <a:schemeClr val="bg1">
                    <a:lumMod val="50000"/>
                  </a:schemeClr>
                </a:solidFill>
              </a:rPr>
              <a:t>2018;9:2271–89; 14. Stefanickova J, et al. </a:t>
            </a:r>
            <a:r>
              <a:rPr lang="pt-BR" sz="1800" i="1" dirty="0">
                <a:solidFill>
                  <a:schemeClr val="bg1">
                    <a:lumMod val="50000"/>
                  </a:schemeClr>
                </a:solidFill>
              </a:rPr>
              <a:t>Acta Ophthalmol </a:t>
            </a:r>
            <a:r>
              <a:rPr lang="pt-BR" sz="1800" dirty="0">
                <a:solidFill>
                  <a:schemeClr val="bg1">
                    <a:lumMod val="50000"/>
                  </a:schemeClr>
                </a:solidFill>
              </a:rPr>
              <a:t>2018;96:e942–e949; 15. Massin P, et al. </a:t>
            </a:r>
            <a:r>
              <a:rPr lang="pt-BR" sz="1800" i="1" dirty="0">
                <a:solidFill>
                  <a:schemeClr val="bg1">
                    <a:lumMod val="50000"/>
                  </a:schemeClr>
                </a:solidFill>
              </a:rPr>
              <a:t>Ophthalmic Res </a:t>
            </a:r>
            <a:r>
              <a:rPr lang="pt-BR" sz="1800" dirty="0">
                <a:solidFill>
                  <a:schemeClr val="bg1">
                    <a:lumMod val="50000"/>
                  </a:schemeClr>
                </a:solidFill>
              </a:rPr>
              <a:t>2019;62:101–10.</a:t>
            </a:r>
            <a:endParaRPr lang="da-DK" sz="1800" dirty="0">
              <a:solidFill>
                <a:schemeClr val="bg1">
                  <a:lumMod val="50000"/>
                </a:schemeClr>
              </a:solidFill>
            </a:endParaRPr>
          </a:p>
        </p:txBody>
      </p:sp>
      <p:pic>
        <p:nvPicPr>
          <p:cNvPr id="4" name="Picture 3"/>
          <p:cNvPicPr>
            <a:picLocks noChangeAspect="1"/>
          </p:cNvPicPr>
          <p:nvPr/>
        </p:nvPicPr>
        <p:blipFill>
          <a:blip r:embed="rId4"/>
          <a:stretch>
            <a:fillRect/>
          </a:stretch>
        </p:blipFill>
        <p:spPr>
          <a:xfrm>
            <a:off x="1084872" y="5563394"/>
            <a:ext cx="22849254" cy="8382000"/>
          </a:xfrm>
          <a:prstGeom prst="rect">
            <a:avLst/>
          </a:prstGeom>
        </p:spPr>
      </p:pic>
    </p:spTree>
    <p:custDataLst>
      <p:tags r:id="rId1"/>
    </p:custDataLst>
    <p:extLst>
      <p:ext uri="{BB962C8B-B14F-4D97-AF65-F5344CB8AC3E}">
        <p14:creationId xmlns:p14="http://schemas.microsoft.com/office/powerpoint/2010/main" val="855877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5199" y="1385312"/>
            <a:ext cx="24177413" cy="1968282"/>
          </a:xfrm>
        </p:spPr>
        <p:txBody>
          <a:bodyPr>
            <a:noAutofit/>
          </a:bodyPr>
          <a:lstStyle/>
          <a:p>
            <a:r>
              <a:rPr lang="en-US" sz="7200" dirty="0"/>
              <a:t>Summary</a:t>
            </a:r>
          </a:p>
        </p:txBody>
      </p:sp>
      <p:sp>
        <p:nvSpPr>
          <p:cNvPr id="58" name="Rectangle 57"/>
          <p:cNvSpPr/>
          <p:nvPr/>
        </p:nvSpPr>
        <p:spPr>
          <a:xfrm>
            <a:off x="994360" y="17247543"/>
            <a:ext cx="23603378" cy="369332"/>
          </a:xfrm>
          <a:prstGeom prst="rect">
            <a:avLst/>
          </a:prstGeom>
        </p:spPr>
        <p:txBody>
          <a:bodyPr wrap="square" lIns="0" tIns="0" rIns="0" bIns="0" anchor="b">
            <a:spAutoFit/>
          </a:bodyPr>
          <a:lstStyle/>
          <a:p>
            <a:r>
              <a:rPr lang="en-GB" sz="2400" dirty="0">
                <a:solidFill>
                  <a:schemeClr val="bg1">
                    <a:lumMod val="50000"/>
                  </a:schemeClr>
                </a:solidFill>
              </a:rPr>
              <a:t>DME, diabetic macular edema; VA, visual acuity. </a:t>
            </a:r>
            <a:endParaRPr lang="en-US" sz="2400" dirty="0">
              <a:solidFill>
                <a:schemeClr val="bg1">
                  <a:lumMod val="50000"/>
                </a:schemeClr>
              </a:solidFill>
            </a:endParaRPr>
          </a:p>
        </p:txBody>
      </p:sp>
      <p:pic>
        <p:nvPicPr>
          <p:cNvPr id="6" name="Picture 5"/>
          <p:cNvPicPr>
            <a:picLocks noChangeAspect="1"/>
          </p:cNvPicPr>
          <p:nvPr/>
        </p:nvPicPr>
        <p:blipFill>
          <a:blip r:embed="rId4"/>
          <a:stretch>
            <a:fillRect/>
          </a:stretch>
        </p:blipFill>
        <p:spPr>
          <a:xfrm>
            <a:off x="1715524" y="5715794"/>
            <a:ext cx="22578552" cy="9328710"/>
          </a:xfrm>
          <a:prstGeom prst="rect">
            <a:avLst/>
          </a:prstGeom>
        </p:spPr>
      </p:pic>
    </p:spTree>
    <p:custDataLst>
      <p:tags r:id="rId1"/>
    </p:custDataLst>
    <p:extLst>
      <p:ext uri="{BB962C8B-B14F-4D97-AF65-F5344CB8AC3E}">
        <p14:creationId xmlns:p14="http://schemas.microsoft.com/office/powerpoint/2010/main" val="2173545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033193" y="3458364"/>
            <a:ext cx="19421514" cy="4244706"/>
          </a:xfrm>
        </p:spPr>
        <p:txBody>
          <a:bodyPr/>
          <a:lstStyle/>
          <a:p>
            <a:r>
              <a:rPr lang="en-GB" sz="9600" dirty="0"/>
              <a:t>Physicians’ perspective</a:t>
            </a:r>
            <a:endParaRPr lang="en-US" sz="9600" dirty="0"/>
          </a:p>
        </p:txBody>
      </p:sp>
    </p:spTree>
    <p:custDataLst>
      <p:tags r:id="rId1"/>
    </p:custDataLst>
    <p:extLst>
      <p:ext uri="{BB962C8B-B14F-4D97-AF65-F5344CB8AC3E}">
        <p14:creationId xmlns:p14="http://schemas.microsoft.com/office/powerpoint/2010/main" val="3532674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41400" y="1905794"/>
            <a:ext cx="23408640" cy="1354667"/>
          </a:xfrm>
        </p:spPr>
        <p:txBody>
          <a:bodyPr>
            <a:normAutofit/>
          </a:bodyPr>
          <a:lstStyle/>
          <a:p>
            <a:r>
              <a:rPr lang="en-GB" sz="8000" dirty="0">
                <a:latin typeface="+mn-lt"/>
              </a:rPr>
              <a:t>Disclaimer</a:t>
            </a:r>
            <a:endParaRPr lang="en-US" sz="8000" dirty="0">
              <a:latin typeface="+mn-lt"/>
            </a:endParaRPr>
          </a:p>
        </p:txBody>
      </p:sp>
      <p:sp>
        <p:nvSpPr>
          <p:cNvPr id="12" name="Content Placeholder 2"/>
          <p:cNvSpPr>
            <a:spLocks noGrp="1"/>
          </p:cNvSpPr>
          <p:nvPr>
            <p:ph idx="1"/>
          </p:nvPr>
        </p:nvSpPr>
        <p:spPr>
          <a:xfrm>
            <a:off x="866987" y="4765888"/>
            <a:ext cx="22937576" cy="13792199"/>
          </a:xfrm>
          <a:noFill/>
          <a:ln>
            <a:noFill/>
          </a:ln>
        </p:spPr>
        <p:txBody>
          <a:bodyPr anchor="ctr">
            <a:noAutofit/>
          </a:bodyPr>
          <a:lstStyle/>
          <a:p>
            <a:pPr algn="just">
              <a:spcBef>
                <a:spcPts val="3413"/>
              </a:spcBef>
              <a:buClr>
                <a:schemeClr val="tx1"/>
              </a:buClr>
              <a:buFont typeface="Wingdings" pitchFamily="2" charset="2"/>
              <a:buChar char="§"/>
            </a:pPr>
            <a:r>
              <a:rPr lang="en-US" sz="4400" dirty="0"/>
              <a:t>The content of this slide deck is accurate to the best of our knowledge at the time of production, but accuracy and context at the time of presentation is the responsibility of the presenter.</a:t>
            </a:r>
          </a:p>
          <a:p>
            <a:pPr algn="just">
              <a:spcBef>
                <a:spcPts val="3413"/>
              </a:spcBef>
              <a:buClr>
                <a:schemeClr val="tx1"/>
              </a:buClr>
              <a:buFont typeface="Wingdings" pitchFamily="2" charset="2"/>
              <a:buChar char="§"/>
            </a:pPr>
            <a:r>
              <a:rPr lang="en-US" sz="4400" dirty="0"/>
              <a:t>This presentation is intended for non-promotional scientific purposes only and may contain information on products or indications currently under investigation and/or that have not been approved by the regulatory authorities.\</a:t>
            </a:r>
          </a:p>
          <a:p>
            <a:pPr algn="just">
              <a:spcBef>
                <a:spcPts val="3413"/>
              </a:spcBef>
              <a:buClr>
                <a:schemeClr val="tx1"/>
              </a:buClr>
              <a:buFont typeface="Wingdings" pitchFamily="2" charset="2"/>
              <a:buChar char="§"/>
            </a:pPr>
            <a:r>
              <a:rPr lang="en-US" sz="4400" dirty="0"/>
              <a:t>Any data about non-Novartis products are based on publicly available information at the time of presentation.</a:t>
            </a:r>
            <a:endParaRPr lang="en-US" sz="4400" kern="0" dirty="0"/>
          </a:p>
          <a:p>
            <a:pPr algn="just">
              <a:spcBef>
                <a:spcPts val="3413"/>
              </a:spcBef>
              <a:buClr>
                <a:schemeClr val="tx1"/>
              </a:buClr>
              <a:buFont typeface="Wingdings" pitchFamily="2" charset="2"/>
              <a:buChar char="§"/>
            </a:pPr>
            <a:r>
              <a:rPr lang="en-US" sz="4400" kern="0" dirty="0"/>
              <a:t>Novartis does not recommend the  use of its products in unapproved indications and recommends to refer to complete prescribing information prior to using any of the Novartis products.</a:t>
            </a:r>
          </a:p>
          <a:p>
            <a:pPr algn="just">
              <a:spcBef>
                <a:spcPts val="3413"/>
              </a:spcBef>
              <a:buClr>
                <a:schemeClr val="tx1"/>
              </a:buClr>
              <a:buFont typeface="Wingdings" pitchFamily="2" charset="2"/>
              <a:buChar char="§"/>
            </a:pPr>
            <a:r>
              <a:rPr lang="en-US" sz="4400" kern="0" dirty="0"/>
              <a:t>Novartis is not  liable to you in any manner whatsoever for any decision made or action or non-action taken by you in reliance upon the information provided.</a:t>
            </a:r>
          </a:p>
          <a:p>
            <a:pPr algn="just">
              <a:spcBef>
                <a:spcPts val="3413"/>
              </a:spcBef>
              <a:buClr>
                <a:schemeClr val="tx1"/>
              </a:buClr>
              <a:buFont typeface="Wingdings" pitchFamily="2" charset="2"/>
              <a:buChar char="§"/>
            </a:pPr>
            <a:r>
              <a:rPr lang="en-US" sz="4400" dirty="0"/>
              <a:t>Information is not shared with an intent to generate prescription. </a:t>
            </a:r>
          </a:p>
          <a:p>
            <a:pPr algn="just">
              <a:spcBef>
                <a:spcPts val="3413"/>
              </a:spcBef>
              <a:buClr>
                <a:schemeClr val="tx1"/>
              </a:buClr>
              <a:buFont typeface="Wingdings" pitchFamily="2" charset="2"/>
              <a:buChar char="§"/>
            </a:pPr>
            <a:r>
              <a:rPr lang="en-GB" sz="4400" dirty="0"/>
              <a:t>Please note that the recording, reproduction, distribution including on social media, public communication and/or content modification are not allowed. The content is Novartis Pharma proprietary and copyrighted content. </a:t>
            </a:r>
            <a:endParaRPr lang="en-US" sz="4400" dirty="0"/>
          </a:p>
          <a:p>
            <a:pPr algn="just">
              <a:spcBef>
                <a:spcPts val="3413"/>
              </a:spcBef>
              <a:buClr>
                <a:schemeClr val="tx1"/>
              </a:buClr>
              <a:buFont typeface="Wingdings" pitchFamily="2" charset="2"/>
              <a:buChar char="§"/>
            </a:pPr>
            <a:endParaRPr lang="en-US" sz="4400" dirty="0"/>
          </a:p>
        </p:txBody>
      </p:sp>
      <p:sp>
        <p:nvSpPr>
          <p:cNvPr id="3" name="Slide Number Placeholder 2"/>
          <p:cNvSpPr>
            <a:spLocks noGrp="1"/>
          </p:cNvSpPr>
          <p:nvPr>
            <p:ph type="sldNum" sz="quarter" idx="11"/>
          </p:nvPr>
        </p:nvSpPr>
        <p:spPr/>
        <p:txBody>
          <a:bodyPr/>
          <a:lstStyle/>
          <a:p>
            <a:fld id="{47547CF9-5B10-D24F-A8D7-45A9778164F7}" type="slidenum">
              <a:rPr lang="uk-UA" smtClean="0"/>
              <a:pPr/>
              <a:t>2</a:t>
            </a:fld>
            <a:endParaRPr lang="uk-UA" dirty="0"/>
          </a:p>
        </p:txBody>
      </p:sp>
    </p:spTree>
    <p:custDataLst>
      <p:tags r:id="rId1"/>
    </p:custDataLst>
    <p:extLst>
      <p:ext uri="{BB962C8B-B14F-4D97-AF65-F5344CB8AC3E}">
        <p14:creationId xmlns:p14="http://schemas.microsoft.com/office/powerpoint/2010/main" val="3601189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itle 5"/>
          <p:cNvSpPr>
            <a:spLocks noGrp="1"/>
          </p:cNvSpPr>
          <p:nvPr>
            <p:ph type="title"/>
          </p:nvPr>
        </p:nvSpPr>
        <p:spPr>
          <a:xfrm>
            <a:off x="965200" y="1385312"/>
            <a:ext cx="23107645" cy="1968282"/>
          </a:xfrm>
        </p:spPr>
        <p:txBody>
          <a:bodyPr>
            <a:noAutofit/>
          </a:bodyPr>
          <a:lstStyle/>
          <a:p>
            <a:r>
              <a:rPr lang="en-US" sz="7200" dirty="0"/>
              <a:t>Physicians identify reduction in treatment burden as an unmet need with current anti-VEGFs</a:t>
            </a:r>
            <a:endParaRPr lang="en-GB" sz="7200" baseline="30000" dirty="0">
              <a:solidFill>
                <a:schemeClr val="accent2"/>
              </a:solidFill>
            </a:endParaRPr>
          </a:p>
        </p:txBody>
      </p:sp>
      <p:sp>
        <p:nvSpPr>
          <p:cNvPr id="115" name="Rectangle 114"/>
          <p:cNvSpPr/>
          <p:nvPr/>
        </p:nvSpPr>
        <p:spPr>
          <a:xfrm>
            <a:off x="994360" y="16869068"/>
            <a:ext cx="23603378" cy="738664"/>
          </a:xfrm>
          <a:prstGeom prst="rect">
            <a:avLst/>
          </a:prstGeom>
        </p:spPr>
        <p:txBody>
          <a:bodyPr wrap="square" lIns="0" tIns="0" rIns="0" bIns="0" anchor="b">
            <a:spAutoFit/>
          </a:bodyPr>
          <a:lstStyle/>
          <a:p>
            <a:r>
              <a:rPr lang="en-GB" sz="2400" dirty="0">
                <a:solidFill>
                  <a:schemeClr val="bg1">
                    <a:lumMod val="50000"/>
                  </a:schemeClr>
                </a:solidFill>
              </a:rPr>
              <a:t>BCVA, best-corrected visual acuity; Intl, international; VEGF, vascular endothelial growth factor; US, United States.</a:t>
            </a:r>
            <a:br>
              <a:rPr lang="en-GB" sz="2400" dirty="0">
                <a:solidFill>
                  <a:schemeClr val="bg1">
                    <a:lumMod val="50000"/>
                  </a:schemeClr>
                </a:solidFill>
              </a:rPr>
            </a:br>
            <a:r>
              <a:rPr lang="en-US" sz="2400" dirty="0">
                <a:solidFill>
                  <a:schemeClr val="bg1">
                    <a:lumMod val="50000"/>
                  </a:schemeClr>
                </a:solidFill>
              </a:rPr>
              <a:t>ASRS Preferences and Trends (PAT) membership survey 2017.</a:t>
            </a:r>
          </a:p>
        </p:txBody>
      </p:sp>
      <p:pic>
        <p:nvPicPr>
          <p:cNvPr id="3" name="Picture 2"/>
          <p:cNvPicPr>
            <a:picLocks noChangeAspect="1"/>
          </p:cNvPicPr>
          <p:nvPr/>
        </p:nvPicPr>
        <p:blipFill>
          <a:blip r:embed="rId4"/>
          <a:stretch>
            <a:fillRect/>
          </a:stretch>
        </p:blipFill>
        <p:spPr>
          <a:xfrm>
            <a:off x="1669732" y="5398332"/>
            <a:ext cx="22670135" cy="9439941"/>
          </a:xfrm>
          <a:prstGeom prst="rect">
            <a:avLst/>
          </a:prstGeom>
        </p:spPr>
      </p:pic>
    </p:spTree>
    <p:custDataLst>
      <p:tags r:id="rId1"/>
    </p:custDataLst>
    <p:extLst>
      <p:ext uri="{BB962C8B-B14F-4D97-AF65-F5344CB8AC3E}">
        <p14:creationId xmlns:p14="http://schemas.microsoft.com/office/powerpoint/2010/main" val="851477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itle 5"/>
          <p:cNvSpPr>
            <a:spLocks noGrp="1"/>
          </p:cNvSpPr>
          <p:nvPr>
            <p:ph type="title"/>
          </p:nvPr>
        </p:nvSpPr>
        <p:spPr>
          <a:xfrm>
            <a:off x="965200" y="1385312"/>
            <a:ext cx="23088600" cy="1968282"/>
          </a:xfrm>
        </p:spPr>
        <p:txBody>
          <a:bodyPr>
            <a:noAutofit/>
          </a:bodyPr>
          <a:lstStyle/>
          <a:p>
            <a:r>
              <a:rPr lang="en-GB" sz="7200" dirty="0"/>
              <a:t>Improved outcomes and reduction in treatment burden identified as major unmet needs in DME</a:t>
            </a:r>
            <a:endParaRPr lang="en-GB" sz="7200" dirty="0">
              <a:solidFill>
                <a:schemeClr val="bg2">
                  <a:lumMod val="10000"/>
                </a:schemeClr>
              </a:solidFill>
            </a:endParaRPr>
          </a:p>
        </p:txBody>
      </p:sp>
      <p:sp>
        <p:nvSpPr>
          <p:cNvPr id="115" name="Rectangle 114"/>
          <p:cNvSpPr/>
          <p:nvPr/>
        </p:nvSpPr>
        <p:spPr>
          <a:xfrm>
            <a:off x="994360" y="16878211"/>
            <a:ext cx="21840240" cy="738664"/>
          </a:xfrm>
          <a:prstGeom prst="rect">
            <a:avLst/>
          </a:prstGeom>
        </p:spPr>
        <p:txBody>
          <a:bodyPr wrap="square" lIns="0" tIns="0" rIns="0" bIns="0" anchor="b">
            <a:spAutoFit/>
          </a:bodyPr>
          <a:lstStyle/>
          <a:p>
            <a:r>
              <a:rPr lang="en-GB" sz="2400" dirty="0">
                <a:solidFill>
                  <a:schemeClr val="bg1">
                    <a:lumMod val="50000"/>
                  </a:schemeClr>
                </a:solidFill>
              </a:rPr>
              <a:t>DME, diabetic macular edema; VEGF, vascular endothelial growth factor.</a:t>
            </a:r>
            <a:br>
              <a:rPr lang="en-GB" sz="2400" dirty="0">
                <a:solidFill>
                  <a:schemeClr val="bg1">
                    <a:lumMod val="50000"/>
                  </a:schemeClr>
                </a:solidFill>
              </a:rPr>
            </a:br>
            <a:r>
              <a:rPr lang="en-US" sz="2400" dirty="0">
                <a:solidFill>
                  <a:schemeClr val="bg1">
                    <a:lumMod val="50000"/>
                  </a:schemeClr>
                </a:solidFill>
              </a:rPr>
              <a:t>Physician Interviews, Clear View Analysis 2017, and DME Advisory Board Insight 2019.</a:t>
            </a:r>
          </a:p>
        </p:txBody>
      </p:sp>
      <p:pic>
        <p:nvPicPr>
          <p:cNvPr id="2" name="Picture 1"/>
          <p:cNvPicPr>
            <a:picLocks noChangeAspect="1"/>
          </p:cNvPicPr>
          <p:nvPr/>
        </p:nvPicPr>
        <p:blipFill>
          <a:blip r:embed="rId4"/>
          <a:stretch>
            <a:fillRect/>
          </a:stretch>
        </p:blipFill>
        <p:spPr>
          <a:xfrm>
            <a:off x="1609689" y="6096794"/>
            <a:ext cx="21799622" cy="8985490"/>
          </a:xfrm>
          <a:prstGeom prst="rect">
            <a:avLst/>
          </a:prstGeom>
        </p:spPr>
      </p:pic>
    </p:spTree>
    <p:custDataLst>
      <p:tags r:id="rId1"/>
    </p:custDataLst>
    <p:extLst>
      <p:ext uri="{BB962C8B-B14F-4D97-AF65-F5344CB8AC3E}">
        <p14:creationId xmlns:p14="http://schemas.microsoft.com/office/powerpoint/2010/main" val="478791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5200" y="1385312"/>
            <a:ext cx="23088600" cy="1968282"/>
          </a:xfrm>
        </p:spPr>
        <p:txBody>
          <a:bodyPr>
            <a:noAutofit/>
          </a:bodyPr>
          <a:lstStyle/>
          <a:p>
            <a:r>
              <a:rPr lang="en-US" sz="7200" dirty="0"/>
              <a:t>Physicians identify improved efficacy and safety as major unmet needs in DME</a:t>
            </a:r>
            <a:endParaRPr lang="en-GB" sz="7200" dirty="0">
              <a:solidFill>
                <a:schemeClr val="bg2">
                  <a:lumMod val="10000"/>
                </a:schemeClr>
              </a:solidFill>
            </a:endParaRPr>
          </a:p>
        </p:txBody>
      </p:sp>
      <p:sp>
        <p:nvSpPr>
          <p:cNvPr id="12" name="Rectangle 11"/>
          <p:cNvSpPr/>
          <p:nvPr/>
        </p:nvSpPr>
        <p:spPr>
          <a:xfrm>
            <a:off x="990600" y="16130192"/>
            <a:ext cx="23603378" cy="1477328"/>
          </a:xfrm>
          <a:prstGeom prst="rect">
            <a:avLst/>
          </a:prstGeom>
        </p:spPr>
        <p:txBody>
          <a:bodyPr wrap="square" lIns="0" tIns="0" rIns="0" bIns="0" anchor="b">
            <a:spAutoFit/>
          </a:bodyPr>
          <a:lstStyle/>
          <a:p>
            <a:r>
              <a:rPr lang="en-GB" sz="2400" dirty="0">
                <a:solidFill>
                  <a:schemeClr val="bg1">
                    <a:lumMod val="50000"/>
                  </a:schemeClr>
                </a:solidFill>
              </a:rPr>
              <a:t>*Independent survey results from the US and EU (N=92; US=60, EU=32) presented as averaged data for the US and EU. </a:t>
            </a:r>
            <a:endParaRPr lang="en-US" sz="2400" dirty="0">
              <a:solidFill>
                <a:schemeClr val="bg1">
                  <a:lumMod val="50000"/>
                </a:schemeClr>
              </a:solidFill>
            </a:endParaRPr>
          </a:p>
          <a:p>
            <a:r>
              <a:rPr lang="en-GB" sz="2400" dirty="0">
                <a:solidFill>
                  <a:schemeClr val="bg1">
                    <a:lumMod val="50000"/>
                  </a:schemeClr>
                </a:solidFill>
              </a:rPr>
              <a:t>CRT, central retinal thickness; DME, diabetic macular edema; DR, diabetic retinopathy; EU, European Union; N, total number of patients; OCT, optical coherence tomography; US, United States; VA, visual acuity.</a:t>
            </a:r>
            <a:endParaRPr lang="en-US" sz="2400" dirty="0">
              <a:solidFill>
                <a:schemeClr val="bg1">
                  <a:lumMod val="50000"/>
                </a:schemeClr>
              </a:solidFill>
            </a:endParaRPr>
          </a:p>
          <a:p>
            <a:r>
              <a:rPr lang="en-GB" sz="2400" dirty="0">
                <a:solidFill>
                  <a:schemeClr val="bg1">
                    <a:lumMod val="50000"/>
                  </a:schemeClr>
                </a:solidFill>
              </a:rPr>
              <a:t>Available at :https://decisionresourcesgroup.com/report/unneop0003-biopharma-diabetic-macular-edema-diabetic-retinopathy</a:t>
            </a:r>
          </a:p>
        </p:txBody>
      </p:sp>
      <p:pic>
        <p:nvPicPr>
          <p:cNvPr id="4" name="Picture 3">
            <a:extLst>
              <a:ext uri="{FF2B5EF4-FFF2-40B4-BE49-F238E27FC236}">
                <a16:creationId xmlns:a16="http://schemas.microsoft.com/office/drawing/2014/main" id="{49225BFD-5706-4242-B2AF-662C4D5A57E0}"/>
              </a:ext>
            </a:extLst>
          </p:cNvPr>
          <p:cNvPicPr>
            <a:picLocks noChangeAspect="1"/>
          </p:cNvPicPr>
          <p:nvPr/>
        </p:nvPicPr>
        <p:blipFill>
          <a:blip r:embed="rId4"/>
          <a:stretch>
            <a:fillRect/>
          </a:stretch>
        </p:blipFill>
        <p:spPr>
          <a:xfrm>
            <a:off x="1269999" y="5944394"/>
            <a:ext cx="22386729" cy="8991600"/>
          </a:xfrm>
          <a:prstGeom prst="rect">
            <a:avLst/>
          </a:prstGeom>
        </p:spPr>
      </p:pic>
    </p:spTree>
    <p:custDataLst>
      <p:tags r:id="rId1"/>
    </p:custDataLst>
    <p:extLst>
      <p:ext uri="{BB962C8B-B14F-4D97-AF65-F5344CB8AC3E}">
        <p14:creationId xmlns:p14="http://schemas.microsoft.com/office/powerpoint/2010/main" val="196389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5199" y="1385312"/>
            <a:ext cx="23527173" cy="1968282"/>
          </a:xfrm>
        </p:spPr>
        <p:txBody>
          <a:bodyPr>
            <a:noAutofit/>
          </a:bodyPr>
          <a:lstStyle/>
          <a:p>
            <a:r>
              <a:rPr lang="en-US" sz="7200" dirty="0"/>
              <a:t>Summary</a:t>
            </a:r>
          </a:p>
        </p:txBody>
      </p:sp>
      <p:sp>
        <p:nvSpPr>
          <p:cNvPr id="80" name="Rectangle 79"/>
          <p:cNvSpPr/>
          <p:nvPr/>
        </p:nvSpPr>
        <p:spPr>
          <a:xfrm>
            <a:off x="990600" y="17237799"/>
            <a:ext cx="23603378" cy="369332"/>
          </a:xfrm>
          <a:prstGeom prst="rect">
            <a:avLst/>
          </a:prstGeom>
        </p:spPr>
        <p:txBody>
          <a:bodyPr wrap="square" lIns="0" tIns="0" rIns="0" bIns="0" anchor="b">
            <a:spAutoFit/>
          </a:bodyPr>
          <a:lstStyle/>
          <a:p>
            <a:r>
              <a:rPr lang="en-GB" sz="2400" dirty="0">
                <a:solidFill>
                  <a:schemeClr val="bg1">
                    <a:lumMod val="50000"/>
                  </a:schemeClr>
                </a:solidFill>
              </a:rPr>
              <a:t>DME, diabetic macular edema; VEGF, vascular endothelial growth factor. </a:t>
            </a:r>
            <a:endParaRPr lang="en-US" sz="2400" dirty="0">
              <a:solidFill>
                <a:schemeClr val="bg1">
                  <a:lumMod val="50000"/>
                </a:schemeClr>
              </a:solidFill>
            </a:endParaRPr>
          </a:p>
        </p:txBody>
      </p:sp>
      <p:pic>
        <p:nvPicPr>
          <p:cNvPr id="4" name="Picture 3"/>
          <p:cNvPicPr>
            <a:picLocks noChangeAspect="1"/>
          </p:cNvPicPr>
          <p:nvPr/>
        </p:nvPicPr>
        <p:blipFill>
          <a:blip r:embed="rId4"/>
          <a:stretch>
            <a:fillRect/>
          </a:stretch>
        </p:blipFill>
        <p:spPr>
          <a:xfrm>
            <a:off x="2185661" y="5715794"/>
            <a:ext cx="21638278" cy="9187131"/>
          </a:xfrm>
          <a:prstGeom prst="rect">
            <a:avLst/>
          </a:prstGeom>
        </p:spPr>
      </p:pic>
    </p:spTree>
    <p:custDataLst>
      <p:tags r:id="rId1"/>
    </p:custDataLst>
    <p:extLst>
      <p:ext uri="{BB962C8B-B14F-4D97-AF65-F5344CB8AC3E}">
        <p14:creationId xmlns:p14="http://schemas.microsoft.com/office/powerpoint/2010/main" val="4283992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033193" y="3458364"/>
            <a:ext cx="19421514" cy="4244706"/>
          </a:xfrm>
        </p:spPr>
        <p:txBody>
          <a:bodyPr/>
          <a:lstStyle/>
          <a:p>
            <a:r>
              <a:rPr lang="en-GB" sz="9600" dirty="0"/>
              <a:t>Healthcare system perspective</a:t>
            </a:r>
            <a:endParaRPr lang="en-US" sz="9600" dirty="0"/>
          </a:p>
        </p:txBody>
      </p:sp>
    </p:spTree>
    <p:custDataLst>
      <p:tags r:id="rId1"/>
    </p:custDataLst>
    <p:extLst>
      <p:ext uri="{BB962C8B-B14F-4D97-AF65-F5344CB8AC3E}">
        <p14:creationId xmlns:p14="http://schemas.microsoft.com/office/powerpoint/2010/main" val="2858320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5199" y="1385312"/>
            <a:ext cx="23527173" cy="1968282"/>
          </a:xfrm>
        </p:spPr>
        <p:txBody>
          <a:bodyPr>
            <a:noAutofit/>
          </a:bodyPr>
          <a:lstStyle/>
          <a:p>
            <a:r>
              <a:rPr lang="en-US" sz="7200" dirty="0"/>
              <a:t>The DME disease burden on healthcare systems is multifactorial</a:t>
            </a:r>
          </a:p>
        </p:txBody>
      </p:sp>
      <p:sp>
        <p:nvSpPr>
          <p:cNvPr id="80" name="Rectangle 79"/>
          <p:cNvSpPr/>
          <p:nvPr/>
        </p:nvSpPr>
        <p:spPr>
          <a:xfrm>
            <a:off x="990600" y="17237799"/>
            <a:ext cx="23603378" cy="369332"/>
          </a:xfrm>
          <a:prstGeom prst="rect">
            <a:avLst/>
          </a:prstGeom>
        </p:spPr>
        <p:txBody>
          <a:bodyPr wrap="square" lIns="0" tIns="0" rIns="0" bIns="0" anchor="b">
            <a:spAutoFit/>
          </a:bodyPr>
          <a:lstStyle/>
          <a:p>
            <a:r>
              <a:rPr lang="en-GB" sz="2400" dirty="0">
                <a:solidFill>
                  <a:schemeClr val="bg1">
                    <a:lumMod val="50000"/>
                  </a:schemeClr>
                </a:solidFill>
              </a:rPr>
              <a:t>DME, diabetic macular edema. </a:t>
            </a:r>
            <a:endParaRPr lang="en-US" sz="2400" dirty="0">
              <a:solidFill>
                <a:schemeClr val="bg1">
                  <a:lumMod val="50000"/>
                </a:schemeClr>
              </a:solidFill>
            </a:endParaRPr>
          </a:p>
        </p:txBody>
      </p:sp>
      <p:pic>
        <p:nvPicPr>
          <p:cNvPr id="2" name="Picture 1"/>
          <p:cNvPicPr>
            <a:picLocks noChangeAspect="1"/>
          </p:cNvPicPr>
          <p:nvPr/>
        </p:nvPicPr>
        <p:blipFill>
          <a:blip r:embed="rId3"/>
          <a:stretch>
            <a:fillRect/>
          </a:stretch>
        </p:blipFill>
        <p:spPr>
          <a:xfrm>
            <a:off x="1569811" y="5563394"/>
            <a:ext cx="22295871" cy="9829799"/>
          </a:xfrm>
          <a:prstGeom prst="rect">
            <a:avLst/>
          </a:prstGeom>
        </p:spPr>
      </p:pic>
    </p:spTree>
    <p:custDataLst>
      <p:tags r:id="rId1"/>
    </p:custDataLst>
    <p:extLst>
      <p:ext uri="{BB962C8B-B14F-4D97-AF65-F5344CB8AC3E}">
        <p14:creationId xmlns:p14="http://schemas.microsoft.com/office/powerpoint/2010/main" val="3653169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5199" y="1385312"/>
            <a:ext cx="23527173" cy="1968282"/>
          </a:xfrm>
        </p:spPr>
        <p:txBody>
          <a:bodyPr>
            <a:noAutofit/>
          </a:bodyPr>
          <a:lstStyle/>
          <a:p>
            <a:r>
              <a:rPr lang="en-US" sz="7200" dirty="0"/>
              <a:t>Significantly higher healthcare resource utilization in DME patients compared with non-DME patients</a:t>
            </a:r>
          </a:p>
        </p:txBody>
      </p:sp>
      <p:sp>
        <p:nvSpPr>
          <p:cNvPr id="80" name="Rectangle 79"/>
          <p:cNvSpPr/>
          <p:nvPr/>
        </p:nvSpPr>
        <p:spPr>
          <a:xfrm>
            <a:off x="990600" y="15760472"/>
            <a:ext cx="23603378" cy="1846659"/>
          </a:xfrm>
          <a:prstGeom prst="rect">
            <a:avLst/>
          </a:prstGeom>
        </p:spPr>
        <p:txBody>
          <a:bodyPr wrap="square" lIns="0" tIns="0" rIns="0" bIns="0" anchor="b">
            <a:spAutoFit/>
          </a:bodyPr>
          <a:lstStyle/>
          <a:p>
            <a:r>
              <a:rPr lang="en-US" sz="2400" dirty="0">
                <a:solidFill>
                  <a:schemeClr val="bg1">
                    <a:lumMod val="50000"/>
                  </a:schemeClr>
                </a:solidFill>
              </a:rPr>
              <a:t>Matched cohort study: diabetic patients with DME (DME cases) versus diabetic patients without DME (non-DME diabetic controls) using the Truven Health MarketScan® Commercial Claims and Encounters Database (CCAE).</a:t>
            </a:r>
          </a:p>
          <a:p>
            <a:r>
              <a:rPr lang="en-US" sz="2400" dirty="0">
                <a:solidFill>
                  <a:schemeClr val="bg1">
                    <a:lumMod val="50000"/>
                  </a:schemeClr>
                </a:solidFill>
              </a:rPr>
              <a:t>For all analyses for DME – P&lt;0.001.</a:t>
            </a:r>
          </a:p>
          <a:p>
            <a:r>
              <a:rPr lang="en-US" sz="2400" dirty="0">
                <a:solidFill>
                  <a:schemeClr val="bg1">
                    <a:lumMod val="50000"/>
                  </a:schemeClr>
                </a:solidFill>
              </a:rPr>
              <a:t>DME, diabetic macular edema; ER, emergency room; N, total number of patients.</a:t>
            </a:r>
            <a:br>
              <a:rPr lang="en-US" sz="2400" dirty="0">
                <a:solidFill>
                  <a:schemeClr val="bg1">
                    <a:lumMod val="50000"/>
                  </a:schemeClr>
                </a:solidFill>
              </a:rPr>
            </a:br>
            <a:r>
              <a:rPr lang="en-US" sz="2400" dirty="0">
                <a:solidFill>
                  <a:schemeClr val="bg1">
                    <a:lumMod val="50000"/>
                  </a:schemeClr>
                </a:solidFill>
              </a:rPr>
              <a:t>Kiss S, et al. </a:t>
            </a:r>
            <a:r>
              <a:rPr lang="en-US" sz="2400" i="1" dirty="0">
                <a:solidFill>
                  <a:schemeClr val="bg1">
                    <a:lumMod val="50000"/>
                  </a:schemeClr>
                </a:solidFill>
              </a:rPr>
              <a:t>Clinical Ophthalmol </a:t>
            </a:r>
            <a:r>
              <a:rPr lang="en-US" sz="2400" dirty="0">
                <a:solidFill>
                  <a:schemeClr val="bg1">
                    <a:lumMod val="50000"/>
                  </a:schemeClr>
                </a:solidFill>
              </a:rPr>
              <a:t>2016;10:2443–53.</a:t>
            </a:r>
          </a:p>
        </p:txBody>
      </p:sp>
      <p:pic>
        <p:nvPicPr>
          <p:cNvPr id="4" name="Picture 3"/>
          <p:cNvPicPr>
            <a:picLocks noChangeAspect="1"/>
          </p:cNvPicPr>
          <p:nvPr/>
        </p:nvPicPr>
        <p:blipFill>
          <a:blip r:embed="rId4"/>
          <a:stretch>
            <a:fillRect/>
          </a:stretch>
        </p:blipFill>
        <p:spPr>
          <a:xfrm>
            <a:off x="1574800" y="5334794"/>
            <a:ext cx="22309400" cy="9399639"/>
          </a:xfrm>
          <a:prstGeom prst="rect">
            <a:avLst/>
          </a:prstGeom>
        </p:spPr>
      </p:pic>
    </p:spTree>
    <p:custDataLst>
      <p:tags r:id="rId1"/>
    </p:custDataLst>
    <p:extLst>
      <p:ext uri="{BB962C8B-B14F-4D97-AF65-F5344CB8AC3E}">
        <p14:creationId xmlns:p14="http://schemas.microsoft.com/office/powerpoint/2010/main" val="87665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5200" y="1461512"/>
            <a:ext cx="22434550" cy="1968282"/>
          </a:xfrm>
        </p:spPr>
        <p:txBody>
          <a:bodyPr>
            <a:noAutofit/>
          </a:bodyPr>
          <a:lstStyle/>
          <a:p>
            <a:r>
              <a:rPr lang="en-GB" sz="7200" dirty="0"/>
              <a:t>Treatment of DME confers substantial burden on </a:t>
            </a:r>
            <a:br>
              <a:rPr lang="en-GB" sz="7200" dirty="0"/>
            </a:br>
            <a:r>
              <a:rPr lang="en-GB" sz="7200" dirty="0"/>
              <a:t>patients and healthcare systems</a:t>
            </a:r>
            <a:endParaRPr lang="en-US" sz="7200" dirty="0"/>
          </a:p>
        </p:txBody>
      </p:sp>
      <p:sp>
        <p:nvSpPr>
          <p:cNvPr id="196" name="Rectangle 195"/>
          <p:cNvSpPr/>
          <p:nvPr/>
        </p:nvSpPr>
        <p:spPr>
          <a:xfrm>
            <a:off x="990600" y="16864333"/>
            <a:ext cx="23603378" cy="738664"/>
          </a:xfrm>
          <a:prstGeom prst="rect">
            <a:avLst/>
          </a:prstGeom>
        </p:spPr>
        <p:txBody>
          <a:bodyPr wrap="square" lIns="0" tIns="0" rIns="0" bIns="0" anchor="b">
            <a:spAutoFit/>
          </a:bodyPr>
          <a:lstStyle/>
          <a:p>
            <a:r>
              <a:rPr lang="en-US" sz="2400" dirty="0">
                <a:solidFill>
                  <a:schemeClr val="bg1">
                    <a:lumMod val="50000"/>
                  </a:schemeClr>
                </a:solidFill>
              </a:rPr>
              <a:t>DME, diabetic macular edema.</a:t>
            </a:r>
          </a:p>
          <a:p>
            <a:r>
              <a:rPr lang="en-US" sz="2400" dirty="0">
                <a:solidFill>
                  <a:schemeClr val="bg1">
                    <a:lumMod val="50000"/>
                  </a:schemeClr>
                </a:solidFill>
              </a:rPr>
              <a:t>1. Kiss S, et al. </a:t>
            </a:r>
            <a:r>
              <a:rPr lang="en-US" sz="2400" i="1" dirty="0">
                <a:solidFill>
                  <a:schemeClr val="bg1">
                    <a:lumMod val="50000"/>
                  </a:schemeClr>
                </a:solidFill>
              </a:rPr>
              <a:t>Clinical Ophthalmol </a:t>
            </a:r>
            <a:r>
              <a:rPr lang="en-US" sz="2400" dirty="0">
                <a:solidFill>
                  <a:schemeClr val="bg1">
                    <a:lumMod val="50000"/>
                  </a:schemeClr>
                </a:solidFill>
              </a:rPr>
              <a:t>2016;10:2443–53; 2. Angermann R, et al. </a:t>
            </a:r>
            <a:r>
              <a:rPr lang="en-US" sz="2400" i="1" dirty="0">
                <a:solidFill>
                  <a:schemeClr val="bg1">
                    <a:lumMod val="50000"/>
                  </a:schemeClr>
                </a:solidFill>
              </a:rPr>
              <a:t>Graefes Arch Clin Exp Ophthalmol </a:t>
            </a:r>
            <a:r>
              <a:rPr lang="en-US" sz="2400" dirty="0">
                <a:solidFill>
                  <a:schemeClr val="bg1">
                    <a:lumMod val="50000"/>
                  </a:schemeClr>
                </a:solidFill>
              </a:rPr>
              <a:t>2019;257:2119–25.</a:t>
            </a:r>
          </a:p>
        </p:txBody>
      </p:sp>
      <p:pic>
        <p:nvPicPr>
          <p:cNvPr id="2" name="Picture 1"/>
          <p:cNvPicPr>
            <a:picLocks noChangeAspect="1"/>
          </p:cNvPicPr>
          <p:nvPr/>
        </p:nvPicPr>
        <p:blipFill>
          <a:blip r:embed="rId4"/>
          <a:stretch>
            <a:fillRect/>
          </a:stretch>
        </p:blipFill>
        <p:spPr>
          <a:xfrm>
            <a:off x="1757628" y="5893861"/>
            <a:ext cx="22069322" cy="8506404"/>
          </a:xfrm>
          <a:prstGeom prst="rect">
            <a:avLst/>
          </a:prstGeom>
        </p:spPr>
      </p:pic>
    </p:spTree>
    <p:custDataLst>
      <p:tags r:id="rId1"/>
    </p:custDataLst>
    <p:extLst>
      <p:ext uri="{BB962C8B-B14F-4D97-AF65-F5344CB8AC3E}">
        <p14:creationId xmlns:p14="http://schemas.microsoft.com/office/powerpoint/2010/main" val="1866111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5200" y="1461512"/>
            <a:ext cx="22434550" cy="1968282"/>
          </a:xfrm>
        </p:spPr>
        <p:txBody>
          <a:bodyPr>
            <a:noAutofit/>
          </a:bodyPr>
          <a:lstStyle/>
          <a:p>
            <a:r>
              <a:rPr lang="en-US" sz="7200" dirty="0"/>
              <a:t>DME treatment is associated with a number of </a:t>
            </a:r>
            <a:br>
              <a:rPr lang="en-US" sz="7200" dirty="0"/>
            </a:br>
            <a:r>
              <a:rPr lang="en-US" sz="7200" dirty="0"/>
              <a:t>administrative and clinical challenges</a:t>
            </a:r>
          </a:p>
        </p:txBody>
      </p:sp>
      <p:sp>
        <p:nvSpPr>
          <p:cNvPr id="196" name="Rectangle 195"/>
          <p:cNvSpPr/>
          <p:nvPr/>
        </p:nvSpPr>
        <p:spPr>
          <a:xfrm>
            <a:off x="990600" y="16495001"/>
            <a:ext cx="23603378" cy="1107996"/>
          </a:xfrm>
          <a:prstGeom prst="rect">
            <a:avLst/>
          </a:prstGeom>
        </p:spPr>
        <p:txBody>
          <a:bodyPr wrap="square" lIns="0" tIns="0" rIns="0" bIns="0" anchor="b">
            <a:spAutoFit/>
          </a:bodyPr>
          <a:lstStyle/>
          <a:p>
            <a:r>
              <a:rPr lang="da-DK" sz="2400" dirty="0">
                <a:solidFill>
                  <a:schemeClr val="bg1">
                    <a:lumMod val="50000"/>
                  </a:schemeClr>
                </a:solidFill>
              </a:rPr>
              <a:t>DME, diabetic macular edema.</a:t>
            </a:r>
            <a:br>
              <a:rPr lang="da-DK" sz="2400" dirty="0">
                <a:solidFill>
                  <a:schemeClr val="bg1">
                    <a:lumMod val="50000"/>
                  </a:schemeClr>
                </a:solidFill>
              </a:rPr>
            </a:br>
            <a:r>
              <a:rPr lang="da-DK" sz="2400" dirty="0">
                <a:solidFill>
                  <a:schemeClr val="bg1">
                    <a:lumMod val="50000"/>
                  </a:schemeClr>
                </a:solidFill>
              </a:rPr>
              <a:t>1. Wallick CJ, et al. </a:t>
            </a:r>
            <a:r>
              <a:rPr lang="en-US" sz="2400" i="1" dirty="0">
                <a:solidFill>
                  <a:schemeClr val="bg1">
                    <a:lumMod val="50000"/>
                  </a:schemeClr>
                </a:solidFill>
              </a:rPr>
              <a:t>Ophthalmic Surg Lasers Imaging Retina </a:t>
            </a:r>
            <a:r>
              <a:rPr lang="en-US" sz="2400" dirty="0">
                <a:solidFill>
                  <a:schemeClr val="bg1">
                    <a:lumMod val="50000"/>
                  </a:schemeClr>
                </a:solidFill>
              </a:rPr>
              <a:t>2015;46:744–51; 2. </a:t>
            </a:r>
            <a:r>
              <a:rPr lang="da-DK" sz="2400" dirty="0">
                <a:solidFill>
                  <a:schemeClr val="bg1">
                    <a:lumMod val="50000"/>
                  </a:schemeClr>
                </a:solidFill>
              </a:rPr>
              <a:t>Blinder KJ, et al. </a:t>
            </a:r>
            <a:r>
              <a:rPr lang="da-DK" sz="2400" i="1" dirty="0">
                <a:solidFill>
                  <a:schemeClr val="bg1">
                    <a:lumMod val="50000"/>
                  </a:schemeClr>
                </a:solidFill>
              </a:rPr>
              <a:t>Clin Ophthalmol </a:t>
            </a:r>
            <a:r>
              <a:rPr lang="da-DK" sz="2400" dirty="0">
                <a:solidFill>
                  <a:schemeClr val="bg1">
                    <a:lumMod val="50000"/>
                  </a:schemeClr>
                </a:solidFill>
              </a:rPr>
              <a:t>2017;11:393–401; 3. Kiss S, et al</a:t>
            </a:r>
            <a:r>
              <a:rPr lang="da-DK" sz="2400" i="1" dirty="0">
                <a:solidFill>
                  <a:schemeClr val="bg1">
                    <a:lumMod val="50000"/>
                  </a:schemeClr>
                </a:solidFill>
              </a:rPr>
              <a:t>. Clin Ophthalmol </a:t>
            </a:r>
            <a:r>
              <a:rPr lang="da-DK" sz="2400" dirty="0">
                <a:solidFill>
                  <a:schemeClr val="bg1">
                    <a:lumMod val="50000"/>
                  </a:schemeClr>
                </a:solidFill>
              </a:rPr>
              <a:t>2016;10:2443–53; 4. Ho M, et al. </a:t>
            </a:r>
            <a:r>
              <a:rPr lang="da-DK" sz="2400" i="1" dirty="0">
                <a:solidFill>
                  <a:schemeClr val="bg1">
                    <a:lumMod val="50000"/>
                  </a:schemeClr>
                </a:solidFill>
              </a:rPr>
              <a:t>Retina</a:t>
            </a:r>
            <a:r>
              <a:rPr lang="da-DK" sz="2400" dirty="0">
                <a:solidFill>
                  <a:schemeClr val="bg1">
                    <a:lumMod val="50000"/>
                  </a:schemeClr>
                </a:solidFill>
              </a:rPr>
              <a:t> 2016;36:432–8; 5. Jumper JM, et al. </a:t>
            </a:r>
            <a:r>
              <a:rPr lang="da-DK" sz="2400" i="1" dirty="0">
                <a:solidFill>
                  <a:schemeClr val="bg1">
                    <a:lumMod val="50000"/>
                  </a:schemeClr>
                </a:solidFill>
              </a:rPr>
              <a:t>Clin Ophthalmol </a:t>
            </a:r>
            <a:r>
              <a:rPr lang="da-DK" sz="2400" dirty="0">
                <a:solidFill>
                  <a:schemeClr val="bg1">
                    <a:lumMod val="50000"/>
                  </a:schemeClr>
                </a:solidFill>
              </a:rPr>
              <a:t>2018;12:621–9.</a:t>
            </a:r>
            <a:endParaRPr lang="da-DK" sz="2400" dirty="0">
              <a:solidFill>
                <a:schemeClr val="bg1">
                  <a:lumMod val="50000"/>
                </a:schemeClr>
              </a:solidFill>
              <a:hlinkClick r:id="rId4">
                <a:extLst>
                  <a:ext uri="{A12FA001-AC4F-418D-AE19-62706E023703}">
                    <ahyp:hlinkClr xmlns:ahyp="http://schemas.microsoft.com/office/drawing/2018/hyperlinkcolor" val="tx"/>
                  </a:ext>
                </a:extLst>
              </a:hlinkClick>
            </a:endParaRPr>
          </a:p>
        </p:txBody>
      </p:sp>
      <p:pic>
        <p:nvPicPr>
          <p:cNvPr id="4" name="Picture 3"/>
          <p:cNvPicPr>
            <a:picLocks noChangeAspect="1"/>
          </p:cNvPicPr>
          <p:nvPr/>
        </p:nvPicPr>
        <p:blipFill>
          <a:blip r:embed="rId5"/>
          <a:stretch>
            <a:fillRect/>
          </a:stretch>
        </p:blipFill>
        <p:spPr>
          <a:xfrm>
            <a:off x="2717800" y="6111076"/>
            <a:ext cx="21185981" cy="8408228"/>
          </a:xfrm>
          <a:prstGeom prst="rect">
            <a:avLst/>
          </a:prstGeom>
        </p:spPr>
      </p:pic>
    </p:spTree>
    <p:custDataLst>
      <p:tags r:id="rId1"/>
    </p:custDataLst>
    <p:extLst>
      <p:ext uri="{BB962C8B-B14F-4D97-AF65-F5344CB8AC3E}">
        <p14:creationId xmlns:p14="http://schemas.microsoft.com/office/powerpoint/2010/main" val="2254268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5200" y="1461512"/>
            <a:ext cx="22434550" cy="1968282"/>
          </a:xfrm>
        </p:spPr>
        <p:txBody>
          <a:bodyPr>
            <a:noAutofit/>
          </a:bodyPr>
          <a:lstStyle/>
          <a:p>
            <a:r>
              <a:rPr lang="en-US" sz="7200" dirty="0"/>
              <a:t>Summary</a:t>
            </a:r>
          </a:p>
        </p:txBody>
      </p:sp>
      <p:sp>
        <p:nvSpPr>
          <p:cNvPr id="196" name="Rectangle 195"/>
          <p:cNvSpPr/>
          <p:nvPr/>
        </p:nvSpPr>
        <p:spPr>
          <a:xfrm>
            <a:off x="990600" y="17233665"/>
            <a:ext cx="23603378" cy="369332"/>
          </a:xfrm>
          <a:prstGeom prst="rect">
            <a:avLst/>
          </a:prstGeom>
        </p:spPr>
        <p:txBody>
          <a:bodyPr wrap="square" lIns="0" tIns="0" rIns="0" bIns="0" anchor="b">
            <a:spAutoFit/>
          </a:bodyPr>
          <a:lstStyle/>
          <a:p>
            <a:r>
              <a:rPr lang="en-GB" sz="2400" dirty="0">
                <a:solidFill>
                  <a:schemeClr val="bg1">
                    <a:lumMod val="50000"/>
                  </a:schemeClr>
                </a:solidFill>
              </a:rPr>
              <a:t>DME, diabetic macular edema. </a:t>
            </a:r>
            <a:endParaRPr lang="en-US" sz="2400" dirty="0">
              <a:solidFill>
                <a:schemeClr val="bg1">
                  <a:lumMod val="50000"/>
                </a:schemeClr>
              </a:solidFill>
            </a:endParaRPr>
          </a:p>
        </p:txBody>
      </p:sp>
      <p:pic>
        <p:nvPicPr>
          <p:cNvPr id="2" name="Picture 1"/>
          <p:cNvPicPr>
            <a:picLocks noChangeAspect="1"/>
          </p:cNvPicPr>
          <p:nvPr/>
        </p:nvPicPr>
        <p:blipFill>
          <a:blip r:embed="rId4"/>
          <a:stretch>
            <a:fillRect/>
          </a:stretch>
        </p:blipFill>
        <p:spPr>
          <a:xfrm>
            <a:off x="1951038" y="5639594"/>
            <a:ext cx="22107525" cy="9299703"/>
          </a:xfrm>
          <a:prstGeom prst="rect">
            <a:avLst/>
          </a:prstGeom>
        </p:spPr>
      </p:pic>
    </p:spTree>
    <p:custDataLst>
      <p:tags r:id="rId1"/>
    </p:custDataLst>
    <p:extLst>
      <p:ext uri="{BB962C8B-B14F-4D97-AF65-F5344CB8AC3E}">
        <p14:creationId xmlns:p14="http://schemas.microsoft.com/office/powerpoint/2010/main" val="853115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9600" dirty="0"/>
              <a:t>Diabetic Macular Edema</a:t>
            </a:r>
            <a:br>
              <a:rPr lang="en-GB" sz="9600" dirty="0"/>
            </a:br>
            <a:r>
              <a:rPr lang="en-GB" sz="8000" dirty="0"/>
              <a:t>Disease Burden</a:t>
            </a:r>
            <a:endParaRPr lang="en-US" sz="8000" dirty="0"/>
          </a:p>
        </p:txBody>
      </p:sp>
    </p:spTree>
    <p:custDataLst>
      <p:tags r:id="rId1"/>
    </p:custDataLst>
    <p:extLst>
      <p:ext uri="{BB962C8B-B14F-4D97-AF65-F5344CB8AC3E}">
        <p14:creationId xmlns:p14="http://schemas.microsoft.com/office/powerpoint/2010/main" val="3146088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0000" y="6660000"/>
            <a:ext cx="24468408" cy="1569660"/>
          </a:xfrm>
          <a:prstGeom prst="rect">
            <a:avLst/>
          </a:prstGeom>
          <a:noFill/>
        </p:spPr>
        <p:txBody>
          <a:bodyPr wrap="square" rtlCol="0">
            <a:spAutoFit/>
          </a:bodyPr>
          <a:lstStyle/>
          <a:p>
            <a:r>
              <a:rPr lang="en-GB" sz="9600" b="1" dirty="0">
                <a:solidFill>
                  <a:srgbClr val="FFFFFF"/>
                </a:solidFill>
              </a:rPr>
              <a:t>Summary </a:t>
            </a:r>
          </a:p>
        </p:txBody>
      </p:sp>
    </p:spTree>
    <p:custDataLst>
      <p:tags r:id="rId1"/>
    </p:custDataLst>
    <p:extLst>
      <p:ext uri="{BB962C8B-B14F-4D97-AF65-F5344CB8AC3E}">
        <p14:creationId xmlns:p14="http://schemas.microsoft.com/office/powerpoint/2010/main" val="1493309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5200" y="1461512"/>
            <a:ext cx="22434550" cy="1968282"/>
          </a:xfrm>
        </p:spPr>
        <p:txBody>
          <a:bodyPr>
            <a:noAutofit/>
          </a:bodyPr>
          <a:lstStyle/>
          <a:p>
            <a:r>
              <a:rPr lang="en-GB" sz="7200" dirty="0"/>
              <a:t>Multifactorial nature of DME treatment and unmet needs </a:t>
            </a:r>
            <a:endParaRPr lang="en-US" sz="7200" dirty="0"/>
          </a:p>
        </p:txBody>
      </p:sp>
      <p:sp>
        <p:nvSpPr>
          <p:cNvPr id="196" name="Rectangle 195"/>
          <p:cNvSpPr/>
          <p:nvPr/>
        </p:nvSpPr>
        <p:spPr>
          <a:xfrm>
            <a:off x="990600" y="17233665"/>
            <a:ext cx="23603378" cy="369332"/>
          </a:xfrm>
          <a:prstGeom prst="rect">
            <a:avLst/>
          </a:prstGeom>
        </p:spPr>
        <p:txBody>
          <a:bodyPr wrap="square" lIns="0" tIns="0" rIns="0" bIns="0" anchor="b">
            <a:spAutoFit/>
          </a:bodyPr>
          <a:lstStyle/>
          <a:p>
            <a:r>
              <a:rPr lang="en-GB" sz="2400" dirty="0">
                <a:solidFill>
                  <a:schemeClr val="bg1">
                    <a:lumMod val="50000"/>
                  </a:schemeClr>
                </a:solidFill>
              </a:rPr>
              <a:t>DME, diabetic macular edema. </a:t>
            </a:r>
            <a:endParaRPr lang="en-US" sz="2400" dirty="0">
              <a:solidFill>
                <a:schemeClr val="bg1">
                  <a:lumMod val="50000"/>
                </a:schemeClr>
              </a:solidFill>
            </a:endParaRPr>
          </a:p>
        </p:txBody>
      </p:sp>
      <p:pic>
        <p:nvPicPr>
          <p:cNvPr id="2" name="Picture 1"/>
          <p:cNvPicPr>
            <a:picLocks noChangeAspect="1"/>
          </p:cNvPicPr>
          <p:nvPr/>
        </p:nvPicPr>
        <p:blipFill>
          <a:blip r:embed="rId4"/>
          <a:stretch>
            <a:fillRect/>
          </a:stretch>
        </p:blipFill>
        <p:spPr>
          <a:xfrm>
            <a:off x="2993718" y="5563394"/>
            <a:ext cx="20022164" cy="10591800"/>
          </a:xfrm>
          <a:prstGeom prst="rect">
            <a:avLst/>
          </a:prstGeom>
        </p:spPr>
      </p:pic>
    </p:spTree>
    <p:custDataLst>
      <p:tags r:id="rId1"/>
    </p:custDataLst>
    <p:extLst>
      <p:ext uri="{BB962C8B-B14F-4D97-AF65-F5344CB8AC3E}">
        <p14:creationId xmlns:p14="http://schemas.microsoft.com/office/powerpoint/2010/main" val="1417490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5200" y="1461512"/>
            <a:ext cx="22434550" cy="1968282"/>
          </a:xfrm>
        </p:spPr>
        <p:txBody>
          <a:bodyPr>
            <a:noAutofit/>
          </a:bodyPr>
          <a:lstStyle/>
          <a:p>
            <a:r>
              <a:rPr lang="en-US" sz="7200" dirty="0"/>
              <a:t>Summary</a:t>
            </a:r>
          </a:p>
        </p:txBody>
      </p:sp>
      <p:sp>
        <p:nvSpPr>
          <p:cNvPr id="196" name="Rectangle 195"/>
          <p:cNvSpPr/>
          <p:nvPr/>
        </p:nvSpPr>
        <p:spPr>
          <a:xfrm>
            <a:off x="990600" y="17233666"/>
            <a:ext cx="23603378" cy="369332"/>
          </a:xfrm>
          <a:prstGeom prst="rect">
            <a:avLst/>
          </a:prstGeom>
        </p:spPr>
        <p:txBody>
          <a:bodyPr wrap="square" lIns="0" tIns="0" rIns="0" bIns="0" anchor="b">
            <a:spAutoFit/>
          </a:bodyPr>
          <a:lstStyle/>
          <a:p>
            <a:r>
              <a:rPr lang="en-GB" sz="2400" dirty="0">
                <a:solidFill>
                  <a:schemeClr val="bg1">
                    <a:lumMod val="50000"/>
                  </a:schemeClr>
                </a:solidFill>
              </a:rPr>
              <a:t>DME, diabetic macular edema; VA, visual acuity; VEGF, vascular endothelial growth factor.</a:t>
            </a:r>
            <a:endParaRPr lang="en-US" sz="2400" dirty="0">
              <a:solidFill>
                <a:schemeClr val="bg1">
                  <a:lumMod val="50000"/>
                </a:schemeClr>
              </a:solidFill>
            </a:endParaRPr>
          </a:p>
        </p:txBody>
      </p:sp>
      <p:pic>
        <p:nvPicPr>
          <p:cNvPr id="4" name="Picture 3"/>
          <p:cNvPicPr>
            <a:picLocks noChangeAspect="1"/>
          </p:cNvPicPr>
          <p:nvPr/>
        </p:nvPicPr>
        <p:blipFill>
          <a:blip r:embed="rId4"/>
          <a:stretch>
            <a:fillRect/>
          </a:stretch>
        </p:blipFill>
        <p:spPr>
          <a:xfrm>
            <a:off x="2072482" y="5650596"/>
            <a:ext cx="21864637" cy="9437798"/>
          </a:xfrm>
          <a:prstGeom prst="rect">
            <a:avLst/>
          </a:prstGeom>
        </p:spPr>
      </p:pic>
    </p:spTree>
    <p:custDataLst>
      <p:tags r:id="rId1"/>
    </p:custDataLst>
    <p:extLst>
      <p:ext uri="{BB962C8B-B14F-4D97-AF65-F5344CB8AC3E}">
        <p14:creationId xmlns:p14="http://schemas.microsoft.com/office/powerpoint/2010/main" val="876162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kt 15" hidden="1">
            <a:extLst>
              <a:ext uri="{FF2B5EF4-FFF2-40B4-BE49-F238E27FC236}">
                <a16:creationId xmlns:a16="http://schemas.microsoft.com/office/drawing/2014/main" id="{94865C33-9161-4D45-A111-EA14BF61322F}"/>
              </a:ext>
            </a:extLst>
          </p:cNvPr>
          <p:cNvGraphicFramePr>
            <a:graphicFrameLocks noChangeAspect="1"/>
          </p:cNvGraphicFramePr>
          <p:nvPr>
            <p:custDataLst>
              <p:tags r:id="rId2"/>
            </p:custDataLst>
          </p:nvPr>
        </p:nvGraphicFramePr>
        <p:xfrm>
          <a:off x="4517" y="5311"/>
          <a:ext cx="4517" cy="4517"/>
        </p:xfrm>
        <a:graphic>
          <a:graphicData uri="http://schemas.openxmlformats.org/presentationml/2006/ole">
            <mc:AlternateContent xmlns:mc="http://schemas.openxmlformats.org/markup-compatibility/2006">
              <mc:Choice xmlns:v="urn:schemas-microsoft-com:vml" Requires="v">
                <p:oleObj name="think-cell Folie" r:id="rId6" imgW="270" imgH="270" progId="TCLayout.ActiveDocument.1">
                  <p:embed/>
                </p:oleObj>
              </mc:Choice>
              <mc:Fallback>
                <p:oleObj name="think-cell Folie" r:id="rId6" imgW="270" imgH="270" progId="TCLayout.ActiveDocument.1">
                  <p:embed/>
                  <p:pic>
                    <p:nvPicPr>
                      <p:cNvPr id="16" name="Objekt 15" hidden="1">
                        <a:extLst>
                          <a:ext uri="{FF2B5EF4-FFF2-40B4-BE49-F238E27FC236}">
                            <a16:creationId xmlns:a16="http://schemas.microsoft.com/office/drawing/2014/main" id="{94865C33-9161-4D45-A111-EA14BF61322F}"/>
                          </a:ext>
                        </a:extLst>
                      </p:cNvPr>
                      <p:cNvPicPr/>
                      <p:nvPr/>
                    </p:nvPicPr>
                    <p:blipFill>
                      <a:blip r:embed="rId7"/>
                      <a:stretch>
                        <a:fillRect/>
                      </a:stretch>
                    </p:blipFill>
                    <p:spPr>
                      <a:xfrm>
                        <a:off x="4517" y="5311"/>
                        <a:ext cx="4517" cy="4517"/>
                      </a:xfrm>
                      <a:prstGeom prst="rect">
                        <a:avLst/>
                      </a:prstGeom>
                    </p:spPr>
                  </p:pic>
                </p:oleObj>
              </mc:Fallback>
            </mc:AlternateContent>
          </a:graphicData>
        </a:graphic>
      </p:graphicFrame>
      <p:sp>
        <p:nvSpPr>
          <p:cNvPr id="15" name="Rechteck 14" hidden="1">
            <a:extLst>
              <a:ext uri="{FF2B5EF4-FFF2-40B4-BE49-F238E27FC236}">
                <a16:creationId xmlns:a16="http://schemas.microsoft.com/office/drawing/2014/main" id="{625B7889-6CBE-4C8F-913A-37B92ED219A0}"/>
              </a:ext>
            </a:extLst>
          </p:cNvPr>
          <p:cNvSpPr/>
          <p:nvPr>
            <p:custDataLst>
              <p:tags r:id="rId3"/>
            </p:custDataLst>
          </p:nvPr>
        </p:nvSpPr>
        <p:spPr>
          <a:xfrm>
            <a:off x="0" y="794"/>
            <a:ext cx="451556" cy="4515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5000"/>
              </a:lnSpc>
              <a:spcBef>
                <a:spcPct val="0"/>
              </a:spcBef>
              <a:spcAft>
                <a:spcPct val="0"/>
              </a:spcAft>
            </a:pPr>
            <a:endParaRPr lang="en-US" sz="14563" dirty="0">
              <a:latin typeface="Arial Black" panose="020B0A04020102020204" pitchFamily="34" charset="0"/>
              <a:ea typeface="+mj-ea"/>
              <a:cs typeface="+mj-cs"/>
              <a:sym typeface="Arial Black" panose="020B0A04020102020204" pitchFamily="34" charset="0"/>
            </a:endParaRPr>
          </a:p>
        </p:txBody>
      </p:sp>
      <p:sp>
        <p:nvSpPr>
          <p:cNvPr id="109" name="Title 1">
            <a:extLst>
              <a:ext uri="{FF2B5EF4-FFF2-40B4-BE49-F238E27FC236}">
                <a16:creationId xmlns:a16="http://schemas.microsoft.com/office/drawing/2014/main" id="{85B3C9B8-A2D5-4032-AF71-11BEEC34C0C1}"/>
              </a:ext>
            </a:extLst>
          </p:cNvPr>
          <p:cNvSpPr>
            <a:spLocks noGrp="1"/>
          </p:cNvSpPr>
          <p:nvPr>
            <p:ph type="title"/>
          </p:nvPr>
        </p:nvSpPr>
        <p:spPr>
          <a:xfrm>
            <a:off x="965200" y="1385312"/>
            <a:ext cx="22434550" cy="1968282"/>
          </a:xfrm>
        </p:spPr>
        <p:txBody>
          <a:bodyPr>
            <a:noAutofit/>
          </a:bodyPr>
          <a:lstStyle/>
          <a:p>
            <a:r>
              <a:rPr lang="en-US" sz="7200" dirty="0"/>
              <a:t>Diabetes is a growing worldwide epidemic, mostly affecting the working-age population</a:t>
            </a:r>
            <a:endParaRPr lang="en-US" sz="6600" dirty="0"/>
          </a:p>
        </p:txBody>
      </p:sp>
      <p:sp>
        <p:nvSpPr>
          <p:cNvPr id="3" name="TextBox 2"/>
          <p:cNvSpPr txBox="1"/>
          <p:nvPr/>
        </p:nvSpPr>
        <p:spPr>
          <a:xfrm>
            <a:off x="965200" y="16316252"/>
            <a:ext cx="22108160" cy="1477328"/>
          </a:xfrm>
          <a:prstGeom prst="rect">
            <a:avLst/>
          </a:prstGeom>
          <a:noFill/>
        </p:spPr>
        <p:txBody>
          <a:bodyPr wrap="square" lIns="0" tIns="0" rIns="0" bIns="0" rtlCol="0" anchor="b" anchorCtr="0">
            <a:spAutoFit/>
          </a:bodyPr>
          <a:lstStyle>
            <a:defPPr>
              <a:defRPr lang="en-US"/>
            </a:defPPr>
            <a:lvl1pPr>
              <a:defRPr sz="800" i="1"/>
            </a:lvl1pPr>
          </a:lstStyle>
          <a:p>
            <a:r>
              <a:rPr lang="en-US" sz="2400" i="0" dirty="0">
                <a:solidFill>
                  <a:srgbClr val="7F7F7F"/>
                </a:solidFill>
              </a:rPr>
              <a:t>Number of people with diabetes worldwide and per International Diabetes Federation region in 2019, 2030, and 2045 (age: 20–79 years); </a:t>
            </a:r>
            <a:r>
              <a:rPr lang="en-GB" sz="2400" i="0" dirty="0">
                <a:solidFill>
                  <a:srgbClr val="7F7F7F"/>
                </a:solidFill>
              </a:rPr>
              <a:t>map not drawn according to scale or geopolitical borders. </a:t>
            </a:r>
          </a:p>
          <a:p>
            <a:r>
              <a:rPr lang="en-GB" sz="2400" i="0" dirty="0">
                <a:solidFill>
                  <a:srgbClr val="7F7F7F"/>
                </a:solidFill>
              </a:rPr>
              <a:t>M, million. International Diabetes Federation. </a:t>
            </a:r>
            <a:r>
              <a:rPr lang="en-GB" sz="2400" dirty="0">
                <a:solidFill>
                  <a:srgbClr val="7F7F7F"/>
                </a:solidFill>
              </a:rPr>
              <a:t>Diabetes Atlas </a:t>
            </a:r>
            <a:r>
              <a:rPr lang="en-GB" sz="2400" i="0" dirty="0">
                <a:solidFill>
                  <a:srgbClr val="7F7F7F"/>
                </a:solidFill>
              </a:rPr>
              <a:t>9th Edition, 2019.</a:t>
            </a:r>
            <a:endParaRPr lang="en-US" sz="2400" i="0" dirty="0">
              <a:solidFill>
                <a:srgbClr val="7F7F7F"/>
              </a:solidFill>
            </a:endParaRPr>
          </a:p>
          <a:p>
            <a:endParaRPr lang="en-US" sz="2400" i="0" dirty="0">
              <a:solidFill>
                <a:schemeClr val="bg2">
                  <a:lumMod val="25000"/>
                </a:schemeClr>
              </a:solidFill>
            </a:endParaRPr>
          </a:p>
        </p:txBody>
      </p:sp>
      <p:pic>
        <p:nvPicPr>
          <p:cNvPr id="2" name="Picture 1"/>
          <p:cNvPicPr>
            <a:picLocks noChangeAspect="1"/>
          </p:cNvPicPr>
          <p:nvPr/>
        </p:nvPicPr>
        <p:blipFill>
          <a:blip r:embed="rId8"/>
          <a:stretch>
            <a:fillRect/>
          </a:stretch>
        </p:blipFill>
        <p:spPr>
          <a:xfrm>
            <a:off x="1797463" y="5715794"/>
            <a:ext cx="22414675" cy="8534400"/>
          </a:xfrm>
          <a:prstGeom prst="rect">
            <a:avLst/>
          </a:prstGeom>
        </p:spPr>
      </p:pic>
    </p:spTree>
    <p:custDataLst>
      <p:tags r:id="rId1"/>
    </p:custDataLst>
    <p:extLst>
      <p:ext uri="{BB962C8B-B14F-4D97-AF65-F5344CB8AC3E}">
        <p14:creationId xmlns:p14="http://schemas.microsoft.com/office/powerpoint/2010/main" val="759880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5"/>
          <p:cNvSpPr>
            <a:spLocks noGrp="1"/>
          </p:cNvSpPr>
          <p:nvPr>
            <p:ph type="title"/>
          </p:nvPr>
        </p:nvSpPr>
        <p:spPr>
          <a:xfrm>
            <a:off x="747793" y="1315906"/>
            <a:ext cx="23121991" cy="2037688"/>
          </a:xfrm>
        </p:spPr>
        <p:txBody>
          <a:bodyPr>
            <a:noAutofit/>
          </a:bodyPr>
          <a:lstStyle/>
          <a:p>
            <a:r>
              <a:rPr lang="en-US" sz="7200" dirty="0"/>
              <a:t>Disease burden of DR and DME: Complications in diabetic patients</a:t>
            </a:r>
          </a:p>
        </p:txBody>
      </p:sp>
      <p:sp>
        <p:nvSpPr>
          <p:cNvPr id="100" name="TextBox 99"/>
          <p:cNvSpPr txBox="1"/>
          <p:nvPr/>
        </p:nvSpPr>
        <p:spPr>
          <a:xfrm>
            <a:off x="965200" y="16685583"/>
            <a:ext cx="22108160" cy="1107996"/>
          </a:xfrm>
          <a:prstGeom prst="rect">
            <a:avLst/>
          </a:prstGeom>
          <a:noFill/>
        </p:spPr>
        <p:txBody>
          <a:bodyPr wrap="square" lIns="0" tIns="0" rIns="0" bIns="0" rtlCol="0" anchor="b" anchorCtr="0">
            <a:spAutoFit/>
          </a:bodyPr>
          <a:lstStyle>
            <a:defPPr>
              <a:defRPr lang="en-US"/>
            </a:defPPr>
            <a:lvl1pPr>
              <a:defRPr sz="800" i="1"/>
            </a:lvl1pPr>
          </a:lstStyle>
          <a:p>
            <a:r>
              <a:rPr lang="en-GB" sz="2400" i="0" dirty="0">
                <a:solidFill>
                  <a:srgbClr val="7F7F7F"/>
                </a:solidFill>
              </a:rPr>
              <a:t>DME, diabetic macular edema; DR, diabetic retinopathy; NPDR, nonproliferative diabetic retinopathy; PDR, proliferative diabetic retinopathy.</a:t>
            </a:r>
          </a:p>
          <a:p>
            <a:r>
              <a:rPr lang="en-GB" sz="2400" i="0" dirty="0">
                <a:solidFill>
                  <a:srgbClr val="7F7F7F"/>
                </a:solidFill>
              </a:rPr>
              <a:t>1. International Diabetes Federation. </a:t>
            </a:r>
            <a:r>
              <a:rPr lang="en-GB" sz="2400" dirty="0">
                <a:solidFill>
                  <a:srgbClr val="7F7F7F"/>
                </a:solidFill>
              </a:rPr>
              <a:t>Diabetes Atlas</a:t>
            </a:r>
            <a:r>
              <a:rPr lang="en-GB" sz="2400" i="0" dirty="0">
                <a:solidFill>
                  <a:srgbClr val="7F7F7F"/>
                </a:solidFill>
              </a:rPr>
              <a:t>. 9th ed. 2019; 2. Thomas RL et al</a:t>
            </a:r>
            <a:r>
              <a:rPr lang="en-GB" sz="2400" dirty="0">
                <a:solidFill>
                  <a:srgbClr val="7F7F7F"/>
                </a:solidFill>
              </a:rPr>
              <a:t>. Diabetes Res Clin Pract</a:t>
            </a:r>
            <a:r>
              <a:rPr lang="en-GB" sz="2400" i="0" dirty="0">
                <a:solidFill>
                  <a:srgbClr val="7F7F7F"/>
                </a:solidFill>
              </a:rPr>
              <a:t>. 2019 Nov;157:107840. doi: 10.1016/j.diabres.2019.107840.</a:t>
            </a:r>
          </a:p>
        </p:txBody>
      </p:sp>
      <p:pic>
        <p:nvPicPr>
          <p:cNvPr id="3" name="Picture 2"/>
          <p:cNvPicPr>
            <a:picLocks noChangeAspect="1"/>
          </p:cNvPicPr>
          <p:nvPr/>
        </p:nvPicPr>
        <p:blipFill>
          <a:blip r:embed="rId4"/>
          <a:stretch>
            <a:fillRect/>
          </a:stretch>
        </p:blipFill>
        <p:spPr>
          <a:xfrm>
            <a:off x="2045427" y="5640388"/>
            <a:ext cx="21918746" cy="8839363"/>
          </a:xfrm>
          <a:prstGeom prst="rect">
            <a:avLst/>
          </a:prstGeom>
        </p:spPr>
      </p:pic>
    </p:spTree>
    <p:custDataLst>
      <p:tags r:id="rId1"/>
    </p:custDataLst>
    <p:extLst>
      <p:ext uri="{BB962C8B-B14F-4D97-AF65-F5344CB8AC3E}">
        <p14:creationId xmlns:p14="http://schemas.microsoft.com/office/powerpoint/2010/main" val="1943240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033193" y="3458364"/>
            <a:ext cx="19421514" cy="4244706"/>
          </a:xfrm>
        </p:spPr>
        <p:txBody>
          <a:bodyPr/>
          <a:lstStyle/>
          <a:p>
            <a:r>
              <a:rPr lang="en-US" sz="9600" dirty="0"/>
              <a:t>Unmet medical needs in DME from various perspectives</a:t>
            </a:r>
          </a:p>
        </p:txBody>
      </p:sp>
    </p:spTree>
    <p:custDataLst>
      <p:tags r:id="rId1"/>
    </p:custDataLst>
    <p:extLst>
      <p:ext uri="{BB962C8B-B14F-4D97-AF65-F5344CB8AC3E}">
        <p14:creationId xmlns:p14="http://schemas.microsoft.com/office/powerpoint/2010/main" val="2573984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ooter Placeholder 4"/>
          <p:cNvSpPr txBox="1">
            <a:spLocks/>
          </p:cNvSpPr>
          <p:nvPr/>
        </p:nvSpPr>
        <p:spPr>
          <a:xfrm>
            <a:off x="1206218" y="16002794"/>
            <a:ext cx="22999982" cy="1574602"/>
          </a:xfrm>
          <a:prstGeom prst="rect">
            <a:avLst/>
          </a:prstGeom>
          <a:noFill/>
        </p:spPr>
        <p:txBody>
          <a:bodyPr wrap="square" lIns="0" tIns="0" rIns="0" bIns="0" rtlCol="0" anchor="b" anchorCtr="0">
            <a:noAutofit/>
          </a:bodyPr>
          <a:lstStyle>
            <a:defPPr>
              <a:defRPr lang="en-US"/>
            </a:defPPr>
            <a:lvl1pPr marL="0" algn="l" defTabSz="914400" rtl="0" eaLnBrk="1" latinLnBrk="0" hangingPunct="1">
              <a:defRPr lang="en-US" sz="700" kern="1200" dirty="0">
                <a:solidFill>
                  <a:srgbClr val="7F7F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t>DME, diabetic macular edema. </a:t>
            </a:r>
            <a:endParaRPr lang="en-US" sz="2400" dirty="0"/>
          </a:p>
        </p:txBody>
      </p:sp>
      <p:sp>
        <p:nvSpPr>
          <p:cNvPr id="2" name="Title 1"/>
          <p:cNvSpPr>
            <a:spLocks noGrp="1"/>
          </p:cNvSpPr>
          <p:nvPr>
            <p:ph type="title"/>
          </p:nvPr>
        </p:nvSpPr>
        <p:spPr>
          <a:xfrm>
            <a:off x="965200" y="1537712"/>
            <a:ext cx="22434550" cy="1968282"/>
          </a:xfrm>
        </p:spPr>
        <p:txBody>
          <a:bodyPr>
            <a:noAutofit/>
          </a:bodyPr>
          <a:lstStyle/>
          <a:p>
            <a:r>
              <a:rPr lang="en-US" sz="7200" dirty="0"/>
              <a:t>Unmet medical needs in DME from various perspectives</a:t>
            </a:r>
          </a:p>
        </p:txBody>
      </p:sp>
      <p:pic>
        <p:nvPicPr>
          <p:cNvPr id="3" name="Picture 2"/>
          <p:cNvPicPr>
            <a:picLocks noChangeAspect="1"/>
          </p:cNvPicPr>
          <p:nvPr/>
        </p:nvPicPr>
        <p:blipFill>
          <a:blip r:embed="rId4"/>
          <a:stretch>
            <a:fillRect/>
          </a:stretch>
        </p:blipFill>
        <p:spPr>
          <a:xfrm>
            <a:off x="2684181" y="5668221"/>
            <a:ext cx="20641238" cy="9317982"/>
          </a:xfrm>
          <a:prstGeom prst="rect">
            <a:avLst/>
          </a:prstGeom>
        </p:spPr>
      </p:pic>
    </p:spTree>
    <p:custDataLst>
      <p:tags r:id="rId1"/>
    </p:custDataLst>
    <p:extLst>
      <p:ext uri="{BB962C8B-B14F-4D97-AF65-F5344CB8AC3E}">
        <p14:creationId xmlns:p14="http://schemas.microsoft.com/office/powerpoint/2010/main" val="277610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033193" y="3458364"/>
            <a:ext cx="19421514" cy="4244706"/>
          </a:xfrm>
        </p:spPr>
        <p:txBody>
          <a:bodyPr/>
          <a:lstStyle/>
          <a:p>
            <a:r>
              <a:rPr lang="en-GB" sz="9600" dirty="0"/>
              <a:t>Patients’ perspective</a:t>
            </a:r>
            <a:endParaRPr lang="en-US" sz="9600" dirty="0"/>
          </a:p>
        </p:txBody>
      </p:sp>
    </p:spTree>
    <p:custDataLst>
      <p:tags r:id="rId1"/>
    </p:custDataLst>
    <p:extLst>
      <p:ext uri="{BB962C8B-B14F-4D97-AF65-F5344CB8AC3E}">
        <p14:creationId xmlns:p14="http://schemas.microsoft.com/office/powerpoint/2010/main" val="3653810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5199" y="1385312"/>
            <a:ext cx="23088601" cy="1968282"/>
          </a:xfrm>
        </p:spPr>
        <p:txBody>
          <a:bodyPr>
            <a:noAutofit/>
          </a:bodyPr>
          <a:lstStyle/>
          <a:p>
            <a:r>
              <a:rPr lang="en-US" sz="7200" dirty="0"/>
              <a:t>Diabetes-associated comorbidities involve multiple specialist visits, adding to treatment and monitoring burden</a:t>
            </a:r>
            <a:endParaRPr lang="en-US" sz="7200" i="1" dirty="0">
              <a:solidFill>
                <a:srgbClr val="000000"/>
              </a:solidFill>
            </a:endParaRPr>
          </a:p>
        </p:txBody>
      </p:sp>
      <p:sp>
        <p:nvSpPr>
          <p:cNvPr id="42" name="TextBox 41"/>
          <p:cNvSpPr txBox="1"/>
          <p:nvPr/>
        </p:nvSpPr>
        <p:spPr>
          <a:xfrm>
            <a:off x="965200" y="16688594"/>
            <a:ext cx="22108160" cy="1107996"/>
          </a:xfrm>
          <a:prstGeom prst="rect">
            <a:avLst/>
          </a:prstGeom>
          <a:noFill/>
        </p:spPr>
        <p:txBody>
          <a:bodyPr wrap="square" lIns="0" tIns="0" rIns="0" bIns="0" rtlCol="0" anchor="b" anchorCtr="0">
            <a:spAutoFit/>
          </a:bodyPr>
          <a:lstStyle>
            <a:defPPr>
              <a:defRPr lang="en-US"/>
            </a:defPPr>
            <a:lvl1pPr>
              <a:defRPr sz="800" i="1"/>
            </a:lvl1pPr>
          </a:lstStyle>
          <a:p>
            <a:r>
              <a:rPr lang="en-US" sz="2400" i="0" dirty="0">
                <a:solidFill>
                  <a:srgbClr val="7F7F7F"/>
                </a:solidFill>
              </a:rPr>
              <a:t>1. Centers for Disease Control and Prevention. Available at: http://www.cdc.gov/diabetes/pubs/pdf/ndfs_2011.pdf. Accessed October 29, 2019; 2. Long AN and Dagogo-Jack S. </a:t>
            </a:r>
            <a:r>
              <a:rPr lang="en-US" sz="2400" dirty="0">
                <a:solidFill>
                  <a:srgbClr val="7F7F7F"/>
                </a:solidFill>
              </a:rPr>
              <a:t>J Clin Hypertens </a:t>
            </a:r>
            <a:r>
              <a:rPr lang="en-US" sz="2400" i="0" dirty="0">
                <a:solidFill>
                  <a:srgbClr val="7F7F7F"/>
                </a:solidFill>
              </a:rPr>
              <a:t>2011;13:244–51; 3. International Diabetes Federation. </a:t>
            </a:r>
            <a:r>
              <a:rPr lang="en-US" sz="2400" dirty="0">
                <a:solidFill>
                  <a:srgbClr val="7F7F7F"/>
                </a:solidFill>
              </a:rPr>
              <a:t>Diabetes Atlas </a:t>
            </a:r>
            <a:r>
              <a:rPr lang="en-US" sz="2400" i="0" dirty="0">
                <a:solidFill>
                  <a:srgbClr val="7F7F7F"/>
                </a:solidFill>
              </a:rPr>
              <a:t>9th Edition, 2019; 4. Kosiborod M, et al. </a:t>
            </a:r>
            <a:r>
              <a:rPr lang="en-US" sz="2400" dirty="0">
                <a:solidFill>
                  <a:srgbClr val="7F7F7F"/>
                </a:solidFill>
              </a:rPr>
              <a:t>Cardiovasc Diabetol </a:t>
            </a:r>
            <a:r>
              <a:rPr lang="en-US" sz="2400" i="0" dirty="0">
                <a:solidFill>
                  <a:srgbClr val="7F7F7F"/>
                </a:solidFill>
              </a:rPr>
              <a:t>2018;17:150; 5. Rowley WR, et al</a:t>
            </a:r>
            <a:r>
              <a:rPr lang="en-US" sz="2400" dirty="0">
                <a:solidFill>
                  <a:srgbClr val="7F7F7F"/>
                </a:solidFill>
              </a:rPr>
              <a:t>. Popul Health Manag </a:t>
            </a:r>
            <a:r>
              <a:rPr lang="en-US" sz="2400" i="0" dirty="0">
                <a:solidFill>
                  <a:srgbClr val="7F7F7F"/>
                </a:solidFill>
              </a:rPr>
              <a:t>2017;20:6–12; 6. Li JQ, et al. </a:t>
            </a:r>
            <a:r>
              <a:rPr lang="en-US" sz="2400" dirty="0">
                <a:solidFill>
                  <a:srgbClr val="7F7F7F"/>
                </a:solidFill>
              </a:rPr>
              <a:t>Eur J Epidemiol </a:t>
            </a:r>
            <a:r>
              <a:rPr lang="en-US" sz="2400" i="0" dirty="0">
                <a:solidFill>
                  <a:srgbClr val="7F7F7F"/>
                </a:solidFill>
              </a:rPr>
              <a:t>2019; doi: 10.1007/s10654-019-00560-z.</a:t>
            </a:r>
          </a:p>
        </p:txBody>
      </p:sp>
      <p:pic>
        <p:nvPicPr>
          <p:cNvPr id="2" name="Picture 1"/>
          <p:cNvPicPr>
            <a:picLocks noChangeAspect="1"/>
          </p:cNvPicPr>
          <p:nvPr/>
        </p:nvPicPr>
        <p:blipFill rotWithShape="1">
          <a:blip r:embed="rId4"/>
          <a:srcRect r="7929" b="13586"/>
          <a:stretch/>
        </p:blipFill>
        <p:spPr>
          <a:xfrm>
            <a:off x="1640814" y="5258594"/>
            <a:ext cx="22412986" cy="9961672"/>
          </a:xfrm>
          <a:prstGeom prst="rect">
            <a:avLst/>
          </a:prstGeom>
        </p:spPr>
      </p:pic>
    </p:spTree>
    <p:custDataLst>
      <p:tags r:id="rId1"/>
    </p:custDataLst>
    <p:extLst>
      <p:ext uri="{BB962C8B-B14F-4D97-AF65-F5344CB8AC3E}">
        <p14:creationId xmlns:p14="http://schemas.microsoft.com/office/powerpoint/2010/main" val="4139600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THrDOVrxRbCd36kacmngAw"/>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ovartis Presentation Standard Blue Carbon">
  <a:themeElements>
    <a:clrScheme name="Custom 4">
      <a:dk1>
        <a:srgbClr val="4C4C4C"/>
      </a:dk1>
      <a:lt1>
        <a:srgbClr val="FFFFFF"/>
      </a:lt1>
      <a:dk2>
        <a:srgbClr val="404040"/>
      </a:dk2>
      <a:lt2>
        <a:srgbClr val="CCCCCC"/>
      </a:lt2>
      <a:accent1>
        <a:srgbClr val="8AB2C4"/>
      </a:accent1>
      <a:accent2>
        <a:srgbClr val="006986"/>
      </a:accent2>
      <a:accent3>
        <a:srgbClr val="9D9D9C"/>
      </a:accent3>
      <a:accent4>
        <a:srgbClr val="B0CCD8"/>
      </a:accent4>
      <a:accent5>
        <a:srgbClr val="0096C5"/>
      </a:accent5>
      <a:accent6>
        <a:srgbClr val="8E1B1E"/>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 id="{3F82403C-12A1-48DE-98CE-22D763759EA9}" vid="{29229F9C-5F03-4EAC-9AD9-5098AE5586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92631D2B53A840B1381C1F9FD6F75E" ma:contentTypeVersion="13" ma:contentTypeDescription="Create a new document." ma:contentTypeScope="" ma:versionID="3c0ff42b860c1cc0f9dfcd4cedb9963a">
  <xsd:schema xmlns:xsd="http://www.w3.org/2001/XMLSchema" xmlns:xs="http://www.w3.org/2001/XMLSchema" xmlns:p="http://schemas.microsoft.com/office/2006/metadata/properties" xmlns:ns2="afc5eea0-b51d-41dc-9c68-6a22ebfe3659" xmlns:ns3="0bfb7d6a-b37e-4fe4-9739-d5cd46fe13fe" targetNamespace="http://schemas.microsoft.com/office/2006/metadata/properties" ma:root="true" ma:fieldsID="776f16fa7cca798ba1507f42fe9057a1" ns2:_="" ns3:_="">
    <xsd:import namespace="afc5eea0-b51d-41dc-9c68-6a22ebfe3659"/>
    <xsd:import namespace="0bfb7d6a-b37e-4fe4-9739-d5cd46fe13f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c5eea0-b51d-41dc-9c68-6a22ebfe36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bfb7d6a-b37e-4fe4-9739-d5cd46fe13f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CC7E28-1D5E-4A52-ABE7-53F25A8AFC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c5eea0-b51d-41dc-9c68-6a22ebfe3659"/>
    <ds:schemaRef ds:uri="0bfb7d6a-b37e-4fe4-9739-d5cd46fe13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562CEB-F3D2-4F6D-BD66-49824DDC91EF}">
  <ds:schemaRefs>
    <ds:schemaRef ds:uri="http://schemas.microsoft.com/office/2006/documentManagement/types"/>
    <ds:schemaRef ds:uri="afc5eea0-b51d-41dc-9c68-6a22ebfe3659"/>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0bfb7d6a-b37e-4fe4-9739-d5cd46fe13fe"/>
    <ds:schemaRef ds:uri="http://www.w3.org/XML/1998/namespace"/>
  </ds:schemaRefs>
</ds:datastoreItem>
</file>

<file path=customXml/itemProps3.xml><?xml version="1.0" encoding="utf-8"?>
<ds:datastoreItem xmlns:ds="http://schemas.openxmlformats.org/officeDocument/2006/customXml" ds:itemID="{EF39B66B-FDA5-41D4-88FF-FFC6A8C262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2269</Words>
  <Application>Microsoft Office PowerPoint</Application>
  <PresentationFormat>Custom</PresentationFormat>
  <Paragraphs>141</Paragraphs>
  <Slides>32</Slides>
  <Notes>26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8" baseType="lpstr">
      <vt:lpstr>Arial</vt:lpstr>
      <vt:lpstr>Arial Black</vt:lpstr>
      <vt:lpstr>Arial Bold</vt:lpstr>
      <vt:lpstr>Wingdings</vt:lpstr>
      <vt:lpstr>Novartis Presentation Standard Blue Carbon</vt:lpstr>
      <vt:lpstr>think-cell Folie</vt:lpstr>
      <vt:lpstr>                    Unmet Medical Needs in Diabetic Macular Edema</vt:lpstr>
      <vt:lpstr>Disclaimer</vt:lpstr>
      <vt:lpstr>Diabetic Macular Edema Disease Burden</vt:lpstr>
      <vt:lpstr>Diabetes is a growing worldwide epidemic, mostly affecting the working-age population</vt:lpstr>
      <vt:lpstr>Disease burden of DR and DME: Complications in diabetic patients</vt:lpstr>
      <vt:lpstr>Unmet medical needs in DME from various perspectives</vt:lpstr>
      <vt:lpstr>Unmet medical needs in DME from various perspectives</vt:lpstr>
      <vt:lpstr>Patients’ perspective</vt:lpstr>
      <vt:lpstr>Diabetes-associated comorbidities involve multiple specialist visits, adding to treatment and monitoring burden</vt:lpstr>
      <vt:lpstr>Patients with DME experience a high medical burden</vt:lpstr>
      <vt:lpstr>Patients with DME had significantly poor*scores in the Quality-of-life tests</vt:lpstr>
      <vt:lpstr>Patient compliance is low for DME compared  with nAMD</vt:lpstr>
      <vt:lpstr>Treatment*compliance in patients with DME is low</vt:lpstr>
      <vt:lpstr>Comorbidities and loss of productive time are contributors to patient non-compliance</vt:lpstr>
      <vt:lpstr>Treatment compliance directly affects VA gains in patients with DME</vt:lpstr>
      <vt:lpstr>Noncompliance results in a &gt;10x higher rate of significant vision loss in the real world</vt:lpstr>
      <vt:lpstr>Real-world evidence shows poor visual outcomes  with a smaller number of injections, indicating  undertreatment</vt:lpstr>
      <vt:lpstr>Summary</vt:lpstr>
      <vt:lpstr>Physicians’ perspective</vt:lpstr>
      <vt:lpstr>Physicians identify reduction in treatment burden as an unmet need with current anti-VEGFs</vt:lpstr>
      <vt:lpstr>Improved outcomes and reduction in treatment burden identified as major unmet needs in DME</vt:lpstr>
      <vt:lpstr>Physicians identify improved efficacy and safety as major unmet needs in DME</vt:lpstr>
      <vt:lpstr>Summary</vt:lpstr>
      <vt:lpstr>Healthcare system perspective</vt:lpstr>
      <vt:lpstr>The DME disease burden on healthcare systems is multifactorial</vt:lpstr>
      <vt:lpstr>Significantly higher healthcare resource utilization in DME patients compared with non-DME patients</vt:lpstr>
      <vt:lpstr>Treatment of DME confers substantial burden on  patients and healthcare systems</vt:lpstr>
      <vt:lpstr>DME treatment is associated with a number of  administrative and clinical challenges</vt:lpstr>
      <vt:lpstr>Summary</vt:lpstr>
      <vt:lpstr>PowerPoint Presentation</vt:lpstr>
      <vt:lpstr>Multifactorial nature of DME treatment and unmet needs </vt:lpstr>
      <vt:lpstr>Summary</vt:lpstr>
    </vt:vector>
  </TitlesOfParts>
  <Manager/>
  <Company>Novartis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is Arial Black 32pt,  on one or two lines</dc:title>
  <dc:subject/>
  <dc:creator>Kattekola, Edward</dc:creator>
  <cp:keywords/>
  <dc:description/>
  <cp:lastModifiedBy>Salloju, Vineeth</cp:lastModifiedBy>
  <cp:revision>632</cp:revision>
  <cp:lastPrinted>2018-11-14T10:05:30Z</cp:lastPrinted>
  <dcterms:created xsi:type="dcterms:W3CDTF">2018-03-14T06:29:01Z</dcterms:created>
  <dcterms:modified xsi:type="dcterms:W3CDTF">2021-09-15T13:11:57Z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929bff8-5b33-42aa-95d2-28f72e792cb0_Enabled">
    <vt:lpwstr>True</vt:lpwstr>
  </property>
  <property fmtid="{D5CDD505-2E9C-101B-9397-08002B2CF9AE}" pid="3" name="MSIP_Label_4929bff8-5b33-42aa-95d2-28f72e792cb0_SiteId">
    <vt:lpwstr>f35a6974-607f-47d4-82d7-ff31d7dc53a5</vt:lpwstr>
  </property>
  <property fmtid="{D5CDD505-2E9C-101B-9397-08002B2CF9AE}" pid="4" name="MSIP_Label_4929bff8-5b33-42aa-95d2-28f72e792cb0_SetDate">
    <vt:lpwstr>2018-10-08T09:21:49.8330221Z</vt:lpwstr>
  </property>
  <property fmtid="{D5CDD505-2E9C-101B-9397-08002B2CF9AE}" pid="5" name="MSIP_Label_4929bff8-5b33-42aa-95d2-28f72e792cb0_Name">
    <vt:lpwstr>Business Use Only</vt:lpwstr>
  </property>
  <property fmtid="{D5CDD505-2E9C-101B-9397-08002B2CF9AE}" pid="6" name="MSIP_Label_4929bff8-5b33-42aa-95d2-28f72e792cb0_Extended_MSFT_Method">
    <vt:lpwstr>Automatic</vt:lpwstr>
  </property>
  <property fmtid="{D5CDD505-2E9C-101B-9397-08002B2CF9AE}" pid="7" name="Confidentiality">
    <vt:lpwstr>Business Use Only</vt:lpwstr>
  </property>
  <property fmtid="{D5CDD505-2E9C-101B-9397-08002B2CF9AE}" pid="8" name="ArticulateGUID">
    <vt:lpwstr>0242F876-FE20-414D-B138-C18BE44EF7E4</vt:lpwstr>
  </property>
  <property fmtid="{D5CDD505-2E9C-101B-9397-08002B2CF9AE}" pid="9" name="ArticulatePath">
    <vt:lpwstr>msleng@ge_Brolucizumab overview_FINAL_13Nov2018</vt:lpwstr>
  </property>
  <property fmtid="{D5CDD505-2E9C-101B-9397-08002B2CF9AE}" pid="10" name="ContentTypeId">
    <vt:lpwstr>0x0101001E92631D2B53A840B1381C1F9FD6F75E</vt:lpwstr>
  </property>
</Properties>
</file>